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0"/>
  </p:notesMasterIdLst>
  <p:handoutMasterIdLst>
    <p:handoutMasterId r:id="rId41"/>
  </p:handoutMasterIdLst>
  <p:sldIdLst>
    <p:sldId id="782" r:id="rId2"/>
    <p:sldId id="783" r:id="rId3"/>
    <p:sldId id="1097" r:id="rId4"/>
    <p:sldId id="1289" r:id="rId5"/>
    <p:sldId id="1351" r:id="rId6"/>
    <p:sldId id="1432" r:id="rId7"/>
    <p:sldId id="1431" r:id="rId8"/>
    <p:sldId id="1353" r:id="rId9"/>
    <p:sldId id="1433" r:id="rId10"/>
    <p:sldId id="1434" r:id="rId11"/>
    <p:sldId id="1436" r:id="rId12"/>
    <p:sldId id="1437" r:id="rId13"/>
    <p:sldId id="1435" r:id="rId14"/>
    <p:sldId id="1357" r:id="rId15"/>
    <p:sldId id="1439" r:id="rId16"/>
    <p:sldId id="1440" r:id="rId17"/>
    <p:sldId id="1438" r:id="rId18"/>
    <p:sldId id="1361" r:id="rId19"/>
    <p:sldId id="1442" r:id="rId20"/>
    <p:sldId id="1443" r:id="rId21"/>
    <p:sldId id="1441" r:id="rId22"/>
    <p:sldId id="1406" r:id="rId23"/>
    <p:sldId id="1445" r:id="rId24"/>
    <p:sldId id="1446" r:id="rId25"/>
    <p:sldId id="1444" r:id="rId26"/>
    <p:sldId id="1407" r:id="rId27"/>
    <p:sldId id="1448" r:id="rId28"/>
    <p:sldId id="1449" r:id="rId29"/>
    <p:sldId id="1447" r:id="rId30"/>
    <p:sldId id="1393" r:id="rId31"/>
    <p:sldId id="1418" r:id="rId32"/>
    <p:sldId id="1450" r:id="rId33"/>
    <p:sldId id="1451" r:id="rId34"/>
    <p:sldId id="1452" r:id="rId35"/>
    <p:sldId id="1453" r:id="rId36"/>
    <p:sldId id="1454" r:id="rId37"/>
    <p:sldId id="1455" r:id="rId38"/>
    <p:sldId id="1315" r:id="rId39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F1FB"/>
    <a:srgbClr val="F2EAE6"/>
    <a:srgbClr val="AF7C65"/>
    <a:srgbClr val="569ECC"/>
    <a:srgbClr val="F7FAFF"/>
    <a:srgbClr val="FAF1DC"/>
    <a:srgbClr val="FFF6F0"/>
    <a:srgbClr val="ECFAF7"/>
    <a:srgbClr val="E4E7D8"/>
    <a:srgbClr val="E2F3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5439" autoAdjust="0"/>
  </p:normalViewPr>
  <p:slideViewPr>
    <p:cSldViewPr>
      <p:cViewPr varScale="1">
        <p:scale>
          <a:sx n="110" d="100"/>
          <a:sy n="110" d="100"/>
        </p:scale>
        <p:origin x="1872" y="102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6915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463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6.png"/><Relationship Id="rId10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6.png"/><Relationship Id="rId10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2.png"/><Relationship Id="rId7" Type="http://schemas.openxmlformats.org/officeDocument/2006/relationships/image" Target="../media/image2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13.png"/><Relationship Id="rId9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2.png"/><Relationship Id="rId7" Type="http://schemas.openxmlformats.org/officeDocument/2006/relationships/image" Target="../media/image2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13.png"/><Relationship Id="rId9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2.png"/><Relationship Id="rId7" Type="http://schemas.openxmlformats.org/officeDocument/2006/relationships/image" Target="../media/image2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30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13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2.png"/><Relationship Id="rId7" Type="http://schemas.openxmlformats.org/officeDocument/2006/relationships/image" Target="../media/image2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31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13.png"/><Relationship Id="rId9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3.png"/><Relationship Id="rId7" Type="http://schemas.openxmlformats.org/officeDocument/2006/relationships/image" Target="../media/image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10" Type="http://schemas.openxmlformats.org/officeDocument/2006/relationships/image" Target="../media/image36.png"/><Relationship Id="rId4" Type="http://schemas.openxmlformats.org/officeDocument/2006/relationships/image" Target="../media/image34.png"/><Relationship Id="rId9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2.png"/><Relationship Id="rId7" Type="http://schemas.openxmlformats.org/officeDocument/2006/relationships/image" Target="../media/image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10" Type="http://schemas.openxmlformats.org/officeDocument/2006/relationships/image" Target="../media/image36.png"/><Relationship Id="rId4" Type="http://schemas.openxmlformats.org/officeDocument/2006/relationships/image" Target="../media/image34.png"/><Relationship Id="rId9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2.png"/><Relationship Id="rId7" Type="http://schemas.openxmlformats.org/officeDocument/2006/relationships/image" Target="../media/image3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10" Type="http://schemas.openxmlformats.org/officeDocument/2006/relationships/image" Target="../media/image41.png"/><Relationship Id="rId4" Type="http://schemas.openxmlformats.org/officeDocument/2006/relationships/image" Target="../media/image13.png"/><Relationship Id="rId9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2.png"/><Relationship Id="rId7" Type="http://schemas.openxmlformats.org/officeDocument/2006/relationships/image" Target="../media/image3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6.png"/><Relationship Id="rId10" Type="http://schemas.openxmlformats.org/officeDocument/2006/relationships/image" Target="../media/image43.png"/><Relationship Id="rId4" Type="http://schemas.openxmlformats.org/officeDocument/2006/relationships/image" Target="../media/image13.png"/><Relationship Id="rId9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21.png"/><Relationship Id="rId7" Type="http://schemas.openxmlformats.org/officeDocument/2006/relationships/image" Target="../media/image5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21.png"/><Relationship Id="rId7" Type="http://schemas.openxmlformats.org/officeDocument/2006/relationships/image" Target="../media/image5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21.png"/><Relationship Id="rId7" Type="http://schemas.openxmlformats.org/officeDocument/2006/relationships/image" Target="../media/image5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21.png"/><Relationship Id="rId7" Type="http://schemas.openxmlformats.org/officeDocument/2006/relationships/image" Target="../media/image5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21.png"/><Relationship Id="rId7" Type="http://schemas.openxmlformats.org/officeDocument/2006/relationships/image" Target="../media/image5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21.png"/><Relationship Id="rId7" Type="http://schemas.openxmlformats.org/officeDocument/2006/relationships/image" Target="../media/image5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21.png"/><Relationship Id="rId7" Type="http://schemas.openxmlformats.org/officeDocument/2006/relationships/image" Target="../media/image5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5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13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8.png"/><Relationship Id="rId5" Type="http://schemas.openxmlformats.org/officeDocument/2006/relationships/image" Target="../media/image6.png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6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6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538814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2022.05.13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2022.05.13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2022.05.13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57374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643050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풀어 보고 확인하고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suh_p_0302_01_0009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직사각형 88"/>
          <p:cNvSpPr/>
          <p:nvPr/>
        </p:nvSpPr>
        <p:spPr>
          <a:xfrm>
            <a:off x="65312" y="894492"/>
            <a:ext cx="6918956" cy="6203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31" y="5191370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434823" y="980728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3-2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003065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7018371" y="1016732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254" y="524168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/>
          <p:cNvSpPr/>
          <p:nvPr/>
        </p:nvSpPr>
        <p:spPr>
          <a:xfrm>
            <a:off x="6021226" y="50128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5004048" y="50128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172255" y="49154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2697360" y="5270812"/>
            <a:ext cx="1654859" cy="269100"/>
            <a:chOff x="290979" y="2009759"/>
            <a:chExt cx="2665167" cy="433388"/>
          </a:xfrm>
        </p:grpSpPr>
        <p:pic>
          <p:nvPicPr>
            <p:cNvPr id="39" name="Picture 1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6" name="그룹 45"/>
          <p:cNvGrpSpPr/>
          <p:nvPr/>
        </p:nvGrpSpPr>
        <p:grpSpPr>
          <a:xfrm>
            <a:off x="1362941" y="2706664"/>
            <a:ext cx="1264843" cy="1173624"/>
            <a:chOff x="647564" y="2321943"/>
            <a:chExt cx="1264843" cy="1173624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74987" y="2321943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3 5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50089" y="2901989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647564" y="2592740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2 8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013246" y="2931829"/>
              <a:ext cx="86765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1115616" y="2981985"/>
              <a:ext cx="779503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9 8 0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3" name="Picture 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901" y="323784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4" name="그룹 53"/>
          <p:cNvGrpSpPr/>
          <p:nvPr/>
        </p:nvGrpSpPr>
        <p:grpSpPr>
          <a:xfrm>
            <a:off x="3775209" y="2703396"/>
            <a:ext cx="1339568" cy="1163347"/>
            <a:chOff x="647564" y="2321943"/>
            <a:chExt cx="1339568" cy="1163347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74987" y="2321943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5 6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50089" y="2901989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647564" y="2592740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7 9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832287" y="2931829"/>
              <a:ext cx="115484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5" name="TextBox 74"/>
            <p:cNvSpPr txBox="1"/>
            <p:nvPr/>
          </p:nvSpPr>
          <p:spPr>
            <a:xfrm>
              <a:off x="889958" y="2981985"/>
              <a:ext cx="1005161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4 4 2 4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8" name="Picture 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275" y="3227567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0821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554" y="798881"/>
            <a:ext cx="1704386" cy="473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99" y="5269532"/>
            <a:ext cx="1553841" cy="43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3-2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타원 10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0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버튼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클릭 시 나타나는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화면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 클릭하면 다음 슬라이드로 이동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 색 서로 바뀜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(3-2-1)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_1.hwp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타원 7"/>
          <p:cNvSpPr/>
          <p:nvPr/>
        </p:nvSpPr>
        <p:spPr>
          <a:xfrm>
            <a:off x="3527884" y="9807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17" y="804258"/>
            <a:ext cx="1693633" cy="462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타원 55"/>
          <p:cNvSpPr/>
          <p:nvPr/>
        </p:nvSpPr>
        <p:spPr>
          <a:xfrm>
            <a:off x="320524" y="50733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4823" y="1352091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7" name="Picture 2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374428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8" name="그룹 27"/>
          <p:cNvGrpSpPr/>
          <p:nvPr/>
        </p:nvGrpSpPr>
        <p:grpSpPr>
          <a:xfrm>
            <a:off x="794388" y="1952836"/>
            <a:ext cx="1869400" cy="450084"/>
            <a:chOff x="4282963" y="2488860"/>
            <a:chExt cx="1869400" cy="450084"/>
          </a:xfrm>
        </p:grpSpPr>
        <p:sp>
          <p:nvSpPr>
            <p:cNvPr id="29" name="TextBox 28"/>
            <p:cNvSpPr txBox="1"/>
            <p:nvPr/>
          </p:nvSpPr>
          <p:spPr>
            <a:xfrm>
              <a:off x="4282963" y="2488860"/>
              <a:ext cx="129714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214×2</a:t>
              </a:r>
              <a:r>
                <a:rPr lang="ko-KR" altLang="en-US" sz="19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329090" y="2488860"/>
              <a:ext cx="644217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428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1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4640" y="2681221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2" name="그룹 31"/>
          <p:cNvGrpSpPr/>
          <p:nvPr/>
        </p:nvGrpSpPr>
        <p:grpSpPr>
          <a:xfrm>
            <a:off x="794388" y="2852936"/>
            <a:ext cx="2013416" cy="450084"/>
            <a:chOff x="4282963" y="2488860"/>
            <a:chExt cx="2013416" cy="450084"/>
          </a:xfrm>
        </p:grpSpPr>
        <p:sp>
          <p:nvSpPr>
            <p:cNvPr id="34" name="TextBox 33"/>
            <p:cNvSpPr txBox="1"/>
            <p:nvPr/>
          </p:nvSpPr>
          <p:spPr>
            <a:xfrm>
              <a:off x="4282963" y="2488860"/>
              <a:ext cx="129714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41×30</a:t>
              </a:r>
              <a:r>
                <a:rPr lang="ko-KR" altLang="en-US" sz="19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329090" y="2488860"/>
              <a:ext cx="786222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1230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7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8656" y="2681221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8" name="그룹 37"/>
          <p:cNvGrpSpPr/>
          <p:nvPr/>
        </p:nvGrpSpPr>
        <p:grpSpPr>
          <a:xfrm>
            <a:off x="4034748" y="1952836"/>
            <a:ext cx="2013416" cy="450084"/>
            <a:chOff x="4282963" y="2488860"/>
            <a:chExt cx="2013416" cy="450084"/>
          </a:xfrm>
        </p:grpSpPr>
        <p:sp>
          <p:nvSpPr>
            <p:cNvPr id="39" name="TextBox 38"/>
            <p:cNvSpPr txBox="1"/>
            <p:nvPr/>
          </p:nvSpPr>
          <p:spPr>
            <a:xfrm>
              <a:off x="4282963" y="2488860"/>
              <a:ext cx="129714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516×7</a:t>
              </a:r>
              <a:r>
                <a:rPr lang="ko-KR" altLang="en-US" sz="19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329090" y="2488860"/>
              <a:ext cx="751265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3612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1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8656" y="2681221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2" name="그룹 41"/>
          <p:cNvGrpSpPr/>
          <p:nvPr/>
        </p:nvGrpSpPr>
        <p:grpSpPr>
          <a:xfrm>
            <a:off x="4034748" y="2852936"/>
            <a:ext cx="1731079" cy="455779"/>
            <a:chOff x="4282963" y="2488860"/>
            <a:chExt cx="1731079" cy="455779"/>
          </a:xfrm>
        </p:grpSpPr>
        <p:sp>
          <p:nvSpPr>
            <p:cNvPr id="43" name="TextBox 42"/>
            <p:cNvSpPr txBox="1"/>
            <p:nvPr/>
          </p:nvSpPr>
          <p:spPr>
            <a:xfrm>
              <a:off x="4282963" y="2488860"/>
              <a:ext cx="129714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9×58</a:t>
              </a:r>
              <a:r>
                <a:rPr lang="ko-KR" altLang="en-US" sz="19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180255" y="2488860"/>
              <a:ext cx="644217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522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5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6319" y="268691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6" name="그룹 45"/>
          <p:cNvGrpSpPr/>
          <p:nvPr/>
        </p:nvGrpSpPr>
        <p:grpSpPr>
          <a:xfrm>
            <a:off x="966897" y="3623528"/>
            <a:ext cx="1264843" cy="1173624"/>
            <a:chOff x="647564" y="2321943"/>
            <a:chExt cx="1264843" cy="1173624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74987" y="2321943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1 5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50089" y="2901989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647564" y="2592740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6 6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013246" y="2931829"/>
              <a:ext cx="86765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1115616" y="2981985"/>
              <a:ext cx="779503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9 9 0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3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901" y="323784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4" name="그룹 63"/>
          <p:cNvGrpSpPr/>
          <p:nvPr/>
        </p:nvGrpSpPr>
        <p:grpSpPr>
          <a:xfrm>
            <a:off x="4279265" y="3620260"/>
            <a:ext cx="1270586" cy="1163347"/>
            <a:chOff x="647564" y="2321943"/>
            <a:chExt cx="1270586" cy="1163347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74987" y="2321943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3 6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50089" y="2901989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647564" y="2592740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7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868291" y="2931829"/>
              <a:ext cx="1049859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9" name="TextBox 68"/>
            <p:cNvSpPr txBox="1"/>
            <p:nvPr/>
          </p:nvSpPr>
          <p:spPr>
            <a:xfrm>
              <a:off x="889958" y="2981985"/>
              <a:ext cx="1005161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2 5 9 2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0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275" y="3227567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047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800708"/>
            <a:ext cx="1693633" cy="45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99" y="5269532"/>
            <a:ext cx="1553841" cy="43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3-2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타원 10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0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버튼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클릭 시 나타나는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화면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 클릭하면 이전 슬라이드로 이동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색 서로 바뀜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(3-2-1)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.hwp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타원 7"/>
          <p:cNvSpPr/>
          <p:nvPr/>
        </p:nvSpPr>
        <p:spPr>
          <a:xfrm>
            <a:off x="124941" y="7371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320524" y="50733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166" y="806084"/>
            <a:ext cx="1688257" cy="446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/>
          <p:cNvSpPr txBox="1"/>
          <p:nvPr/>
        </p:nvSpPr>
        <p:spPr>
          <a:xfrm>
            <a:off x="434823" y="1352091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6" name="Picture 2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374428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7" name="그룹 76"/>
          <p:cNvGrpSpPr/>
          <p:nvPr/>
        </p:nvGrpSpPr>
        <p:grpSpPr>
          <a:xfrm>
            <a:off x="794388" y="1952836"/>
            <a:ext cx="1869400" cy="450084"/>
            <a:chOff x="4282963" y="2488860"/>
            <a:chExt cx="1869400" cy="450084"/>
          </a:xfrm>
        </p:grpSpPr>
        <p:sp>
          <p:nvSpPr>
            <p:cNvPr id="78" name="TextBox 77"/>
            <p:cNvSpPr txBox="1"/>
            <p:nvPr/>
          </p:nvSpPr>
          <p:spPr>
            <a:xfrm>
              <a:off x="4282963" y="2488860"/>
              <a:ext cx="129714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423×2</a:t>
              </a:r>
              <a:r>
                <a:rPr lang="ko-KR" altLang="en-US" sz="19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329090" y="2488860"/>
              <a:ext cx="644217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846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0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4640" y="2681221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1" name="그룹 80"/>
          <p:cNvGrpSpPr/>
          <p:nvPr/>
        </p:nvGrpSpPr>
        <p:grpSpPr>
          <a:xfrm>
            <a:off x="794388" y="2852936"/>
            <a:ext cx="2013416" cy="450084"/>
            <a:chOff x="4282963" y="2488860"/>
            <a:chExt cx="2013416" cy="450084"/>
          </a:xfrm>
        </p:grpSpPr>
        <p:sp>
          <p:nvSpPr>
            <p:cNvPr id="82" name="TextBox 81"/>
            <p:cNvSpPr txBox="1"/>
            <p:nvPr/>
          </p:nvSpPr>
          <p:spPr>
            <a:xfrm>
              <a:off x="4282963" y="2488860"/>
              <a:ext cx="129714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72×30</a:t>
              </a:r>
              <a:r>
                <a:rPr lang="ko-KR" altLang="en-US" sz="19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329090" y="2488860"/>
              <a:ext cx="786222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2160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4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8656" y="2681221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5" name="그룹 84"/>
          <p:cNvGrpSpPr/>
          <p:nvPr/>
        </p:nvGrpSpPr>
        <p:grpSpPr>
          <a:xfrm>
            <a:off x="4034748" y="1952836"/>
            <a:ext cx="2013416" cy="450084"/>
            <a:chOff x="4282963" y="2488860"/>
            <a:chExt cx="2013416" cy="450084"/>
          </a:xfrm>
        </p:grpSpPr>
        <p:sp>
          <p:nvSpPr>
            <p:cNvPr id="86" name="TextBox 85"/>
            <p:cNvSpPr txBox="1"/>
            <p:nvPr/>
          </p:nvSpPr>
          <p:spPr>
            <a:xfrm>
              <a:off x="4282963" y="2488860"/>
              <a:ext cx="129714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508×7</a:t>
              </a:r>
              <a:r>
                <a:rPr lang="ko-KR" altLang="en-US" sz="19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329090" y="2488860"/>
              <a:ext cx="751265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3556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8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8656" y="2681221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9" name="그룹 88"/>
          <p:cNvGrpSpPr/>
          <p:nvPr/>
        </p:nvGrpSpPr>
        <p:grpSpPr>
          <a:xfrm>
            <a:off x="4034748" y="2852936"/>
            <a:ext cx="1731079" cy="455779"/>
            <a:chOff x="4282963" y="2488860"/>
            <a:chExt cx="1731079" cy="455779"/>
          </a:xfrm>
        </p:grpSpPr>
        <p:sp>
          <p:nvSpPr>
            <p:cNvPr id="90" name="TextBox 89"/>
            <p:cNvSpPr txBox="1"/>
            <p:nvPr/>
          </p:nvSpPr>
          <p:spPr>
            <a:xfrm>
              <a:off x="4282963" y="2488860"/>
              <a:ext cx="129714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8×29</a:t>
              </a:r>
              <a:r>
                <a:rPr lang="ko-KR" altLang="en-US" sz="19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180255" y="2488860"/>
              <a:ext cx="644217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232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2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6319" y="268691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3" name="그룹 92"/>
          <p:cNvGrpSpPr/>
          <p:nvPr/>
        </p:nvGrpSpPr>
        <p:grpSpPr>
          <a:xfrm>
            <a:off x="966897" y="3623528"/>
            <a:ext cx="1264843" cy="1173624"/>
            <a:chOff x="647564" y="2321943"/>
            <a:chExt cx="1264843" cy="1173624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74987" y="2321943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3 9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50089" y="2901989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647564" y="2592740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2 5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013246" y="2931829"/>
              <a:ext cx="86765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8" name="TextBox 97"/>
            <p:cNvSpPr txBox="1"/>
            <p:nvPr/>
          </p:nvSpPr>
          <p:spPr>
            <a:xfrm>
              <a:off x="1115616" y="2981985"/>
              <a:ext cx="779503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9 7 5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9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901" y="323784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0" name="그룹 99"/>
          <p:cNvGrpSpPr/>
          <p:nvPr/>
        </p:nvGrpSpPr>
        <p:grpSpPr>
          <a:xfrm>
            <a:off x="4279265" y="3620260"/>
            <a:ext cx="1270586" cy="1163347"/>
            <a:chOff x="647564" y="2321943"/>
            <a:chExt cx="1270586" cy="1163347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74987" y="2321943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5 4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50089" y="2901989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647564" y="2592740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3 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868291" y="2931829"/>
              <a:ext cx="1049859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5" name="TextBox 104"/>
            <p:cNvSpPr txBox="1"/>
            <p:nvPr/>
          </p:nvSpPr>
          <p:spPr>
            <a:xfrm>
              <a:off x="889958" y="2981985"/>
              <a:ext cx="1005161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1 7 8 2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06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275" y="3227567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777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직사각형 88"/>
          <p:cNvSpPr/>
          <p:nvPr/>
        </p:nvSpPr>
        <p:spPr>
          <a:xfrm>
            <a:off x="65312" y="894492"/>
            <a:ext cx="6918956" cy="6203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31" y="5191370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434823" y="980728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3-2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003065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254" y="524168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8" name="그룹 37"/>
          <p:cNvGrpSpPr/>
          <p:nvPr/>
        </p:nvGrpSpPr>
        <p:grpSpPr>
          <a:xfrm>
            <a:off x="2697360" y="5270812"/>
            <a:ext cx="1654859" cy="269100"/>
            <a:chOff x="290979" y="2009759"/>
            <a:chExt cx="2665167" cy="433388"/>
          </a:xfrm>
        </p:grpSpPr>
        <p:pic>
          <p:nvPicPr>
            <p:cNvPr id="39" name="Picture 1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6" name="그룹 45"/>
          <p:cNvGrpSpPr/>
          <p:nvPr/>
        </p:nvGrpSpPr>
        <p:grpSpPr>
          <a:xfrm>
            <a:off x="1362941" y="2706664"/>
            <a:ext cx="1264843" cy="1173624"/>
            <a:chOff x="647564" y="2321943"/>
            <a:chExt cx="1264843" cy="1173624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74987" y="2321943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3 5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50089" y="2901989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647564" y="2592740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2 8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013246" y="2931829"/>
              <a:ext cx="86765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1115616" y="2981985"/>
              <a:ext cx="779503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9 8 0</a:t>
              </a:r>
              <a:endPara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3" name="Picture 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901" y="323784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4" name="그룹 53"/>
          <p:cNvGrpSpPr/>
          <p:nvPr/>
        </p:nvGrpSpPr>
        <p:grpSpPr>
          <a:xfrm>
            <a:off x="3775209" y="2703396"/>
            <a:ext cx="1264843" cy="1163347"/>
            <a:chOff x="647564" y="2321943"/>
            <a:chExt cx="1264843" cy="1163347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74987" y="2321943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5 6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50089" y="2901989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647564" y="2592740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7 9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013246" y="2931829"/>
              <a:ext cx="86765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5" name="TextBox 74"/>
            <p:cNvSpPr txBox="1"/>
            <p:nvPr/>
          </p:nvSpPr>
          <p:spPr>
            <a:xfrm>
              <a:off x="889958" y="2981985"/>
              <a:ext cx="1005161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4 4 2 4</a:t>
              </a:r>
              <a:endPara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8" name="Picture 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275" y="3227567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251520" y="2600908"/>
            <a:ext cx="6667165" cy="2636378"/>
            <a:chOff x="207825" y="2597480"/>
            <a:chExt cx="6667165" cy="2636378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2765942"/>
              <a:ext cx="6667165" cy="22798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2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259748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3" name="직각 삼각형 62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1810146" y="3070228"/>
            <a:ext cx="889646" cy="1507405"/>
            <a:chOff x="1022958" y="2321943"/>
            <a:chExt cx="889646" cy="1507405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2" y="2919493"/>
              <a:ext cx="8053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2 8 0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1" y="2321943"/>
              <a:ext cx="805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3 5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1022958" y="2592740"/>
              <a:ext cx="882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2 8 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107232" y="2931829"/>
              <a:ext cx="78877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4492" y="3150035"/>
              <a:ext cx="8053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7 0 0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103397" y="3474071"/>
              <a:ext cx="78877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3397" y="3490794"/>
              <a:ext cx="8053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9 8 0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4218579" y="3068960"/>
            <a:ext cx="893481" cy="1507405"/>
            <a:chOff x="1019123" y="2321943"/>
            <a:chExt cx="893481" cy="1507405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2" y="2919493"/>
              <a:ext cx="8053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5 0 4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107232" y="2931829"/>
              <a:ext cx="78877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022958" y="3150035"/>
              <a:ext cx="8869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3 9 2 0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1" y="2321943"/>
              <a:ext cx="805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6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1022958" y="2592740"/>
              <a:ext cx="882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7 9 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103397" y="3474071"/>
              <a:ext cx="78877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019123" y="3490794"/>
              <a:ext cx="8896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4 4 2 4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711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7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코끼리는 하루에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145 km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걸을 수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코끼리가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일 동안 걸을 수 있는 거리는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일까요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3-2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5" y="1013848"/>
            <a:ext cx="337114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254" y="524168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31" y="5191370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타원 91"/>
          <p:cNvSpPr/>
          <p:nvPr/>
        </p:nvSpPr>
        <p:spPr>
          <a:xfrm>
            <a:off x="6021226" y="50128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89077" y="5065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5004048" y="50128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2903386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932" y="3411925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TextBox 96"/>
          <p:cNvSpPr txBox="1"/>
          <p:nvPr/>
        </p:nvSpPr>
        <p:spPr>
          <a:xfrm>
            <a:off x="2879812" y="2886475"/>
            <a:ext cx="171460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145×2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290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8" name="그림 97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92000" y="2708920"/>
            <a:ext cx="360000" cy="355000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2880486" y="3411925"/>
            <a:ext cx="7614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290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0" name="그림 9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51329" y="3271251"/>
            <a:ext cx="360000" cy="355000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3646952" y="3411925"/>
            <a:ext cx="55011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km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184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554" y="798881"/>
            <a:ext cx="1704386" cy="473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99" y="5269532"/>
            <a:ext cx="1553841" cy="43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3-2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타원 10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0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버튼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클릭 시 나타나는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화면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 클릭하면 다음 슬라이드로 이동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 색 서로 바뀜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(3-2-1)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_1.hwp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타원 7"/>
          <p:cNvSpPr/>
          <p:nvPr/>
        </p:nvSpPr>
        <p:spPr>
          <a:xfrm>
            <a:off x="3527884" y="9807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17" y="804258"/>
            <a:ext cx="1693633" cy="462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타원 55"/>
          <p:cNvSpPr/>
          <p:nvPr/>
        </p:nvSpPr>
        <p:spPr>
          <a:xfrm>
            <a:off x="320524" y="50733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4823" y="1376772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막대 사탕이 한 상자에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127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상자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막대 사탕은 모두 몇 개일까요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55" name="Picture 2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5" y="1383180"/>
            <a:ext cx="337114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3272718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932" y="3781257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2879812" y="3255807"/>
            <a:ext cx="171460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127×4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508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92000" y="3078252"/>
            <a:ext cx="360000" cy="35500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880486" y="3781257"/>
            <a:ext cx="7614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508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51329" y="3640583"/>
            <a:ext cx="360000" cy="355000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3527884" y="3781257"/>
            <a:ext cx="55011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90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800708"/>
            <a:ext cx="1693633" cy="45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99" y="5269532"/>
            <a:ext cx="1553841" cy="43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3-2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타원 10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0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버튼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클릭 시 나타나는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화면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 클릭하면 이전 슬라이드로 이동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색 서로 바뀜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(3-2-1)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.hwp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타원 7"/>
          <p:cNvSpPr/>
          <p:nvPr/>
        </p:nvSpPr>
        <p:spPr>
          <a:xfrm>
            <a:off x="124941" y="7371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320524" y="50733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166" y="806084"/>
            <a:ext cx="1688257" cy="446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434823" y="1376772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비옷이 한 상자에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236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벌씩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상자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비옷은 모두 몇 벌일까요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9" name="Picture 2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5" y="1383180"/>
            <a:ext cx="337114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3272718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932" y="3781257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2879812" y="3255807"/>
            <a:ext cx="171460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236×3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708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92000" y="3078252"/>
            <a:ext cx="360000" cy="35500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2880486" y="3781257"/>
            <a:ext cx="7614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708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51329" y="3640583"/>
            <a:ext cx="360000" cy="355000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3527884" y="3781257"/>
            <a:ext cx="55011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벌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695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7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코끼리는 하루에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145 km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걸을 수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코끼리가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일 동안 걸을 수 있는 거리는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일까요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3-2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5" y="1013848"/>
            <a:ext cx="337114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254" y="524168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31" y="5191370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2903386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932" y="3411925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TextBox 96"/>
          <p:cNvSpPr txBox="1"/>
          <p:nvPr/>
        </p:nvSpPr>
        <p:spPr>
          <a:xfrm>
            <a:off x="2879812" y="2886475"/>
            <a:ext cx="171460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145×2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290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8" name="그림 97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92000" y="2708920"/>
            <a:ext cx="360000" cy="355000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2880486" y="3411925"/>
            <a:ext cx="7614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290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0" name="그림 9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51329" y="3271251"/>
            <a:ext cx="360000" cy="355000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3646952" y="3411925"/>
            <a:ext cx="55011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km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251520" y="3933056"/>
            <a:ext cx="6667165" cy="1232222"/>
            <a:chOff x="207825" y="4001636"/>
            <a:chExt cx="6667165" cy="1232222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4165128"/>
              <a:ext cx="6667165" cy="88068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400163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8" name="직각 삼각형 27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7825" y="4361676"/>
              <a:ext cx="66671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+mn-ea"/>
                  <a:ea typeface="+mn-ea"/>
                </a:rPr>
                <a:t>하루에 </a:t>
              </a:r>
              <a:r>
                <a:rPr lang="en-US" altLang="ko-KR" sz="1600" dirty="0" smtClean="0">
                  <a:latin typeface="+mn-ea"/>
                  <a:ea typeface="+mn-ea"/>
                </a:rPr>
                <a:t>145 km</a:t>
              </a:r>
              <a:r>
                <a:rPr lang="ko-KR" altLang="en-US" sz="1600" dirty="0" smtClean="0">
                  <a:latin typeface="+mn-ea"/>
                  <a:ea typeface="+mn-ea"/>
                </a:rPr>
                <a:t>를 걸을 수 있는 코끼리가 </a:t>
              </a:r>
              <a:r>
                <a:rPr lang="en-US" altLang="ko-KR" sz="1600" dirty="0" smtClean="0">
                  <a:latin typeface="+mn-ea"/>
                  <a:ea typeface="+mn-ea"/>
                </a:rPr>
                <a:t>2</a:t>
              </a:r>
              <a:r>
                <a:rPr lang="ko-KR" altLang="en-US" sz="1600" dirty="0" smtClean="0">
                  <a:latin typeface="+mn-ea"/>
                  <a:ea typeface="+mn-ea"/>
                </a:rPr>
                <a:t>일 동안 걸을 수 있는 거리는 </a:t>
              </a:r>
              <a:r>
                <a:rPr lang="en-US" altLang="ko-KR" sz="1600" dirty="0" smtClean="0">
                  <a:latin typeface="+mn-ea"/>
                  <a:ea typeface="+mn-ea"/>
                </a:rPr>
                <a:t>145×2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290 (km)</a:t>
              </a:r>
              <a:r>
                <a:rPr lang="ko-KR" altLang="en-US" sz="1600" dirty="0" smtClean="0">
                  <a:latin typeface="+mn-ea"/>
                  <a:ea typeface="+mn-ea"/>
                </a:rPr>
                <a:t>입니다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633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/>
          <p:cNvSpPr/>
          <p:nvPr/>
        </p:nvSpPr>
        <p:spPr>
          <a:xfrm>
            <a:off x="65312" y="894492"/>
            <a:ext cx="6918956" cy="6203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모눈의 수를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3-2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5" y="1019762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98174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\app\resource\contents\lesson01\ops\lesson01\images\mm_32_1_08_04_01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254" y="524168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31" y="5191370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/>
          <p:cNvSpPr/>
          <p:nvPr/>
        </p:nvSpPr>
        <p:spPr>
          <a:xfrm>
            <a:off x="6021226" y="50128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89077" y="5065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5004048" y="50128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4119916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932" y="4628455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68"/>
          <p:cNvSpPr txBox="1"/>
          <p:nvPr/>
        </p:nvSpPr>
        <p:spPr>
          <a:xfrm>
            <a:off x="2879812" y="4103005"/>
            <a:ext cx="171460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27×13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351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92000" y="3925450"/>
            <a:ext cx="360000" cy="355000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2880486" y="4628455"/>
            <a:ext cx="7614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351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97303" y="4442185"/>
            <a:ext cx="360000" cy="355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02705" y="1886047"/>
            <a:ext cx="406717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83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554" y="798881"/>
            <a:ext cx="1704386" cy="473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99" y="5269532"/>
            <a:ext cx="1553841" cy="43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3-2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타원 10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0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버튼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클릭 시 나타나는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화면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 클릭하면 다음 슬라이드로 이동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 색 서로 바뀜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(3-2-1)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_1.hwp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타원 7"/>
          <p:cNvSpPr/>
          <p:nvPr/>
        </p:nvSpPr>
        <p:spPr>
          <a:xfrm>
            <a:off x="3527884" y="9807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17" y="804258"/>
            <a:ext cx="1693633" cy="462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타원 55"/>
          <p:cNvSpPr/>
          <p:nvPr/>
        </p:nvSpPr>
        <p:spPr>
          <a:xfrm>
            <a:off x="320524" y="50733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4823" y="1352091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모눈의 수를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6" name="Picture 2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5" y="1364413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4227928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932" y="4736467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2879812" y="4211017"/>
            <a:ext cx="171460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27×12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324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92000" y="4033462"/>
            <a:ext cx="360000" cy="3550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880486" y="4736467"/>
            <a:ext cx="7614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324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97303" y="4550197"/>
            <a:ext cx="360000" cy="355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70238" y="1926832"/>
            <a:ext cx="4343400" cy="1962150"/>
          </a:xfrm>
          <a:prstGeom prst="rect">
            <a:avLst/>
          </a:prstGeom>
        </p:spPr>
      </p:pic>
      <p:graphicFrame>
        <p:nvGraphicFramePr>
          <p:cNvPr id="3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68788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bg_twins_01.png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\app\resource\contents\lesson01\ops\lesson01\images\mm_32_1_08_04_01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422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468443"/>
              </p:ext>
            </p:extLst>
          </p:nvPr>
        </p:nvGraphicFramePr>
        <p:xfrm>
          <a:off x="179388" y="654012"/>
          <a:ext cx="8774172" cy="4327984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suh_p_0302_01_0009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suh_p_0302_01_0009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</a:t>
                      </a: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26</a:t>
                      </a: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suh_p_0302_01_0009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</a:t>
                      </a: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26</a:t>
                      </a: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suh_p_0302_01_0009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27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suh_p_0302_01_0009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</a:t>
                      </a: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27</a:t>
                      </a: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suh_p_0302_01_0009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_205_1.html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잔개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</a:t>
                      </a: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27</a:t>
                      </a: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suh_p_0302_01_0009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_206_1.html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그물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그물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suh_p_0302_01_0009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suh_p_0302_01_0009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800708"/>
            <a:ext cx="1693633" cy="45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99" y="5269532"/>
            <a:ext cx="1553841" cy="43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3-2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타원 10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0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버튼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클릭 시 나타나는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화면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 클릭하면 이전 슬라이드로 이동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색 서로 바뀜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(3-2-1)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.hwp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타원 7"/>
          <p:cNvSpPr/>
          <p:nvPr/>
        </p:nvSpPr>
        <p:spPr>
          <a:xfrm>
            <a:off x="124941" y="7371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320524" y="50733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166" y="806084"/>
            <a:ext cx="1688257" cy="446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34823" y="1352091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모눈의 수를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5" y="1364413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4227928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932" y="4736467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2879812" y="4211017"/>
            <a:ext cx="171460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29×13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377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92000" y="4033462"/>
            <a:ext cx="360000" cy="355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880486" y="4736467"/>
            <a:ext cx="7614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377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97303" y="4550197"/>
            <a:ext cx="360000" cy="355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55068" y="1954164"/>
            <a:ext cx="4362450" cy="1981200"/>
          </a:xfrm>
          <a:prstGeom prst="rect">
            <a:avLst/>
          </a:prstGeom>
        </p:spPr>
      </p:pic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94675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bg_twins_02.png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\app\resource\contents\lesson01\ops\lesson01\images\mm_32_1_08_04_01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646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/>
          <p:cNvSpPr/>
          <p:nvPr/>
        </p:nvSpPr>
        <p:spPr>
          <a:xfrm>
            <a:off x="65312" y="894492"/>
            <a:ext cx="6918956" cy="6203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모눈의 수를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3-2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5" y="1019762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254" y="524168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31" y="5193196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4119916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932" y="4628455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68"/>
          <p:cNvSpPr txBox="1"/>
          <p:nvPr/>
        </p:nvSpPr>
        <p:spPr>
          <a:xfrm>
            <a:off x="2879812" y="4103005"/>
            <a:ext cx="171460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27×13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351</a:t>
            </a:r>
            <a:endParaRPr lang="ko-KR" altLang="en-US" sz="19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92000" y="3925450"/>
            <a:ext cx="360000" cy="355000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2880486" y="4628455"/>
            <a:ext cx="7614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351</a:t>
            </a:r>
            <a:endParaRPr lang="ko-KR" altLang="en-US" sz="19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97303" y="4442185"/>
            <a:ext cx="360000" cy="355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02705" y="1886047"/>
            <a:ext cx="4067175" cy="2000250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51520" y="3933056"/>
            <a:ext cx="6667165" cy="1232222"/>
            <a:chOff x="207825" y="4001636"/>
            <a:chExt cx="6667165" cy="1232222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4165128"/>
              <a:ext cx="6667165" cy="88068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400163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9" name="직각 삼각형 28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37404" y="4361676"/>
              <a:ext cx="65591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+mn-ea"/>
                  <a:ea typeface="+mn-ea"/>
                </a:rPr>
                <a:t>모눈은 가로로 </a:t>
              </a:r>
              <a:r>
                <a:rPr lang="en-US" altLang="ko-KR" sz="1600" dirty="0" smtClean="0">
                  <a:latin typeface="+mn-ea"/>
                  <a:ea typeface="+mn-ea"/>
                </a:rPr>
                <a:t>27</a:t>
              </a:r>
              <a:r>
                <a:rPr lang="ko-KR" altLang="en-US" sz="1600" dirty="0" smtClean="0">
                  <a:latin typeface="+mn-ea"/>
                  <a:ea typeface="+mn-ea"/>
                </a:rPr>
                <a:t>개 있고</a:t>
              </a:r>
              <a:r>
                <a:rPr lang="en-US" altLang="ko-KR" sz="1600" dirty="0" smtClean="0">
                  <a:latin typeface="+mn-ea"/>
                  <a:ea typeface="+mn-ea"/>
                </a:rPr>
                <a:t>, </a:t>
              </a:r>
              <a:r>
                <a:rPr lang="ko-KR" altLang="en-US" sz="1600" dirty="0" smtClean="0">
                  <a:latin typeface="+mn-ea"/>
                  <a:ea typeface="+mn-ea"/>
                </a:rPr>
                <a:t>세로로 </a:t>
              </a:r>
              <a:r>
                <a:rPr lang="en-US" altLang="ko-KR" sz="1600" dirty="0" smtClean="0">
                  <a:latin typeface="+mn-ea"/>
                  <a:ea typeface="+mn-ea"/>
                </a:rPr>
                <a:t>13</a:t>
              </a:r>
              <a:r>
                <a:rPr lang="ko-KR" altLang="en-US" sz="1600" dirty="0" smtClean="0">
                  <a:latin typeface="+mn-ea"/>
                  <a:ea typeface="+mn-ea"/>
                </a:rPr>
                <a:t>개 있습니다</a:t>
              </a:r>
              <a:r>
                <a:rPr lang="en-US" altLang="ko-KR" sz="1600" dirty="0" smtClean="0">
                  <a:latin typeface="+mn-ea"/>
                  <a:ea typeface="+mn-ea"/>
                </a:rPr>
                <a:t>. </a:t>
              </a:r>
            </a:p>
            <a:p>
              <a:r>
                <a:rPr lang="ko-KR" altLang="en-US" sz="1600" dirty="0" smtClean="0">
                  <a:latin typeface="+mn-ea"/>
                  <a:ea typeface="+mn-ea"/>
                </a:rPr>
                <a:t>따라서 전체 모눈의 수는 </a:t>
              </a:r>
              <a:r>
                <a:rPr lang="en-US" altLang="ko-KR" sz="1600" dirty="0" smtClean="0">
                  <a:latin typeface="+mn-ea"/>
                  <a:ea typeface="+mn-ea"/>
                </a:rPr>
                <a:t>27×13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351</a:t>
              </a:r>
              <a:r>
                <a:rPr lang="ko-KR" altLang="en-US" sz="1600" dirty="0" smtClean="0">
                  <a:latin typeface="+mn-ea"/>
                  <a:ea typeface="+mn-ea"/>
                </a:rPr>
                <a:t>입니다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290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15" y="2996952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65312" y="894492"/>
            <a:ext cx="6918956" cy="6203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잘못 계산한 곳을 찾아 까닭을 쓰고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바르게 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3-2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44" y="1025039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439888" y="1909381"/>
            <a:ext cx="1264843" cy="1716869"/>
            <a:chOff x="647564" y="2321943"/>
            <a:chExt cx="1264843" cy="171686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70284" y="3258047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1 9 2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74987" y="2321943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6 4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50089" y="2901989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647564" y="2592740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3 4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013246" y="2970015"/>
              <a:ext cx="86765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74230" y="2970015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2 5 6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009300" y="3654091"/>
              <a:ext cx="86765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70284" y="3654091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4 4 8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1331640" y="1736812"/>
            <a:ext cx="1800436" cy="2160240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4031940" y="1909381"/>
            <a:ext cx="1264843" cy="1716869"/>
            <a:chOff x="647564" y="2321943"/>
            <a:chExt cx="1264843" cy="1716869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70284" y="3654091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2 1 7 6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70284" y="3258047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1 9 2 0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74987" y="2321943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6 4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50089" y="2901989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647564" y="2592740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3 4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013246" y="2970015"/>
              <a:ext cx="86765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74230" y="2970015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2 5 6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009300" y="3654091"/>
              <a:ext cx="867652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6" name="모서리가 둥근 직사각형 55"/>
          <p:cNvSpPr/>
          <p:nvPr/>
        </p:nvSpPr>
        <p:spPr>
          <a:xfrm>
            <a:off x="3923692" y="1736812"/>
            <a:ext cx="1800436" cy="2160240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619" y="2642461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/>
          <p:cNvSpPr/>
          <p:nvPr/>
        </p:nvSpPr>
        <p:spPr>
          <a:xfrm>
            <a:off x="4823910" y="35405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254" y="524168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31" y="5191370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7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클릭하면 파란색 답 텍스트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버튼은 깜박거리는 효과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/>
          <p:cNvSpPr/>
          <p:nvPr/>
        </p:nvSpPr>
        <p:spPr>
          <a:xfrm>
            <a:off x="6021226" y="50128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89077" y="5065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5004048" y="50128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647564" y="4126870"/>
            <a:ext cx="578259" cy="371475"/>
            <a:chOff x="1689485" y="2881313"/>
            <a:chExt cx="578259" cy="371475"/>
          </a:xfrm>
        </p:grpSpPr>
        <p:pic>
          <p:nvPicPr>
            <p:cNvPr id="68" name="Picture 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54073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9" name="TextBox 68"/>
            <p:cNvSpPr txBox="1"/>
            <p:nvPr/>
          </p:nvSpPr>
          <p:spPr>
            <a:xfrm>
              <a:off x="1689485" y="2905199"/>
              <a:ext cx="578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까닭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1262063" y="4113076"/>
            <a:ext cx="5508612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900" b="1" dirty="0" err="1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곱셈식에서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64×3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아니라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64×30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192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아닌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1920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854" y="445853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27" y="4160403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139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15" y="3698467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554" y="798881"/>
            <a:ext cx="1704386" cy="473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99" y="5269532"/>
            <a:ext cx="1553841" cy="43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3-2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타원 10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593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버튼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클릭 시 나타나는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화면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 클릭하면 다음 슬라이드로 이동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 색 서로 바뀜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 클릭하면 파란색 답 텍스트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버튼은 깜박거리는 효과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(3-2-1)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_1.hwp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타원 7"/>
          <p:cNvSpPr/>
          <p:nvPr/>
        </p:nvSpPr>
        <p:spPr>
          <a:xfrm>
            <a:off x="3527884" y="9807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17" y="804258"/>
            <a:ext cx="1693633" cy="462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타원 55"/>
          <p:cNvSpPr/>
          <p:nvPr/>
        </p:nvSpPr>
        <p:spPr>
          <a:xfrm>
            <a:off x="320524" y="50733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34823" y="136748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잘못 계산한 곳을 찾아 바르게 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6" name="Picture 3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44" y="1385079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7" name="그룹 36"/>
          <p:cNvGrpSpPr/>
          <p:nvPr/>
        </p:nvGrpSpPr>
        <p:grpSpPr>
          <a:xfrm>
            <a:off x="1439888" y="2521449"/>
            <a:ext cx="1264843" cy="1716869"/>
            <a:chOff x="647564" y="2321943"/>
            <a:chExt cx="1264843" cy="1716869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70284" y="3258047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1 5 6 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74987" y="2321943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50089" y="2901989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647564" y="2592740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3 7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013246" y="2970015"/>
              <a:ext cx="86765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74230" y="2970015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3 6 4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009300" y="3654091"/>
              <a:ext cx="86765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70284" y="3654091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5 2 0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6" name="모서리가 둥근 직사각형 45"/>
          <p:cNvSpPr/>
          <p:nvPr/>
        </p:nvSpPr>
        <p:spPr>
          <a:xfrm>
            <a:off x="1331640" y="2348880"/>
            <a:ext cx="1800436" cy="2160240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4031940" y="2521449"/>
            <a:ext cx="1264843" cy="1716869"/>
            <a:chOff x="647564" y="2321943"/>
            <a:chExt cx="1264843" cy="1716869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70284" y="3654091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1 9 2 4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70284" y="3258047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1 5 6 0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74987" y="2321943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50089" y="2901989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647564" y="2592740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3 7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013246" y="2970015"/>
              <a:ext cx="86765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74230" y="2970015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3 6 4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009300" y="3654091"/>
              <a:ext cx="867652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0" name="모서리가 둥근 직사각형 59"/>
          <p:cNvSpPr/>
          <p:nvPr/>
        </p:nvSpPr>
        <p:spPr>
          <a:xfrm>
            <a:off x="3923692" y="2348880"/>
            <a:ext cx="1800436" cy="2160240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2" name="Picture 2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619" y="3254529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/>
          <p:cNvSpPr/>
          <p:nvPr/>
        </p:nvSpPr>
        <p:spPr>
          <a:xfrm>
            <a:off x="5231008" y="37627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016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211" y="3708690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800708"/>
            <a:ext cx="1693633" cy="45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99" y="5269532"/>
            <a:ext cx="1553841" cy="43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3-2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타원 10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593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버튼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클릭 시 나타나는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화면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 클릭하면 이전 슬라이드로 이동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색 서로 바뀜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 클릭하면 파란색 답 텍스트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버튼은 깜박거리는 효과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(3-2-1)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.hwp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타원 7"/>
          <p:cNvSpPr/>
          <p:nvPr/>
        </p:nvSpPr>
        <p:spPr>
          <a:xfrm>
            <a:off x="124941" y="7371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320524" y="50733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166" y="806084"/>
            <a:ext cx="1688257" cy="446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434823" y="136748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잘못 계산한 곳을 찾아 바르게 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3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44" y="1385079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1439888" y="2521449"/>
            <a:ext cx="1264843" cy="1716869"/>
            <a:chOff x="647564" y="2321943"/>
            <a:chExt cx="1264843" cy="171686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70284" y="3258047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1 6 2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74987" y="2321943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2 7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50089" y="2901989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647564" y="2592740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6 8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013246" y="2970015"/>
              <a:ext cx="86765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74230" y="2970015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2 1 6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009300" y="3654091"/>
              <a:ext cx="86765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70284" y="3654091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3 7 8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8" name="모서리가 둥근 직사각형 47"/>
          <p:cNvSpPr/>
          <p:nvPr/>
        </p:nvSpPr>
        <p:spPr>
          <a:xfrm>
            <a:off x="1331640" y="2348880"/>
            <a:ext cx="1800436" cy="2160240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/>
          <p:cNvGrpSpPr/>
          <p:nvPr/>
        </p:nvGrpSpPr>
        <p:grpSpPr>
          <a:xfrm>
            <a:off x="4031940" y="2521449"/>
            <a:ext cx="1264843" cy="1716869"/>
            <a:chOff x="647564" y="2321943"/>
            <a:chExt cx="1264843" cy="1716869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70284" y="3654091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1 8 3 6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70284" y="3258047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1 6 2 0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74987" y="2321943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2 7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50089" y="2901989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647564" y="2592740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6 8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013246" y="2970015"/>
              <a:ext cx="86765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74230" y="2970015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2 1 6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009300" y="3654091"/>
              <a:ext cx="867652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0" name="모서리가 둥근 직사각형 59"/>
          <p:cNvSpPr/>
          <p:nvPr/>
        </p:nvSpPr>
        <p:spPr>
          <a:xfrm>
            <a:off x="3923692" y="2348880"/>
            <a:ext cx="1800436" cy="2160240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2" name="Picture 2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619" y="3254529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/>
          <p:cNvSpPr/>
          <p:nvPr/>
        </p:nvSpPr>
        <p:spPr>
          <a:xfrm>
            <a:off x="5280487" y="37780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390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65312" y="894492"/>
            <a:ext cx="6918956" cy="6203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잘못 계산한 곳을 찾아 까닭을 쓰고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바르게 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3-2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44" y="1025039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439888" y="1909381"/>
            <a:ext cx="1264843" cy="1716869"/>
            <a:chOff x="647564" y="2321943"/>
            <a:chExt cx="1264843" cy="171686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70284" y="3258047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1 9 2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74987" y="2321943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6 4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50089" y="2901989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647564" y="2592740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3 4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013246" y="2970015"/>
              <a:ext cx="86765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74230" y="2970015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2 5 6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009300" y="3654091"/>
              <a:ext cx="86765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70284" y="3654091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4 4 8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1331640" y="1736812"/>
            <a:ext cx="1800436" cy="2160240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4031940" y="1909381"/>
            <a:ext cx="1264843" cy="1716869"/>
            <a:chOff x="647564" y="2321943"/>
            <a:chExt cx="1264843" cy="1716869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70284" y="3654091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2 1 7 6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70284" y="3258047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1 9 2 0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74987" y="2321943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6 4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50089" y="2901989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647564" y="2592740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3 4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013246" y="2970015"/>
              <a:ext cx="86765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74230" y="2970015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2 5 6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009300" y="3654091"/>
              <a:ext cx="867652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6" name="모서리가 둥근 직사각형 55"/>
          <p:cNvSpPr/>
          <p:nvPr/>
        </p:nvSpPr>
        <p:spPr>
          <a:xfrm>
            <a:off x="3923692" y="1736812"/>
            <a:ext cx="1800436" cy="2160240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868" y="2681787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619" y="2642461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254" y="524168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31" y="5191370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7" name="그룹 66"/>
          <p:cNvGrpSpPr/>
          <p:nvPr/>
        </p:nvGrpSpPr>
        <p:grpSpPr>
          <a:xfrm>
            <a:off x="647564" y="4126870"/>
            <a:ext cx="578259" cy="371475"/>
            <a:chOff x="1689485" y="2881313"/>
            <a:chExt cx="578259" cy="371475"/>
          </a:xfrm>
        </p:grpSpPr>
        <p:pic>
          <p:nvPicPr>
            <p:cNvPr id="68" name="Picture 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54073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9" name="TextBox 68"/>
            <p:cNvSpPr txBox="1"/>
            <p:nvPr/>
          </p:nvSpPr>
          <p:spPr>
            <a:xfrm>
              <a:off x="1689485" y="2905199"/>
              <a:ext cx="578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까닭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1262063" y="4113076"/>
            <a:ext cx="5508612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9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곱셈식에서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64×3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아니라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64×30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192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아닌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1920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854" y="445853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27" y="4160403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3" name="그룹 52"/>
          <p:cNvGrpSpPr/>
          <p:nvPr/>
        </p:nvGrpSpPr>
        <p:grpSpPr>
          <a:xfrm>
            <a:off x="251520" y="3933056"/>
            <a:ext cx="6667165" cy="1232222"/>
            <a:chOff x="207825" y="4001636"/>
            <a:chExt cx="6667165" cy="1232222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4165128"/>
              <a:ext cx="6667165" cy="88068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3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400163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4" name="직각 삼각형 73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37404" y="4361676"/>
              <a:ext cx="65591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+mn-ea"/>
                  <a:ea typeface="+mn-ea"/>
                </a:rPr>
                <a:t>64</a:t>
              </a:r>
              <a:r>
                <a:rPr lang="ko-KR" altLang="en-US" sz="1600" dirty="0" smtClean="0">
                  <a:latin typeface="+mn-ea"/>
                  <a:ea typeface="+mn-ea"/>
                </a:rPr>
                <a:t>와 </a:t>
              </a:r>
              <a:r>
                <a:rPr lang="en-US" altLang="ko-KR" sz="1600" dirty="0" smtClean="0">
                  <a:latin typeface="+mn-ea"/>
                  <a:ea typeface="+mn-ea"/>
                </a:rPr>
                <a:t>34</a:t>
              </a:r>
              <a:r>
                <a:rPr lang="ko-KR" altLang="en-US" sz="1600" dirty="0" smtClean="0">
                  <a:latin typeface="+mn-ea"/>
                  <a:ea typeface="+mn-ea"/>
                </a:rPr>
                <a:t>의 십의 자리에 있는 수 </a:t>
              </a:r>
              <a:r>
                <a:rPr lang="en-US" altLang="ko-KR" sz="1600" dirty="0" smtClean="0">
                  <a:latin typeface="+mn-ea"/>
                  <a:ea typeface="+mn-ea"/>
                </a:rPr>
                <a:t>3</a:t>
              </a:r>
              <a:r>
                <a:rPr lang="ko-KR" altLang="en-US" sz="1600" dirty="0" smtClean="0">
                  <a:latin typeface="+mn-ea"/>
                  <a:ea typeface="+mn-ea"/>
                </a:rPr>
                <a:t>의 곱셈은 </a:t>
              </a:r>
              <a:r>
                <a:rPr lang="en-US" altLang="ko-KR" sz="1600" dirty="0" smtClean="0">
                  <a:latin typeface="+mn-ea"/>
                  <a:ea typeface="+mn-ea"/>
                </a:rPr>
                <a:t>64×3</a:t>
              </a:r>
              <a:r>
                <a:rPr lang="ko-KR" altLang="en-US" sz="1600" dirty="0" smtClean="0">
                  <a:latin typeface="+mn-ea"/>
                  <a:ea typeface="+mn-ea"/>
                </a:rPr>
                <a:t>이 아니라 </a:t>
              </a:r>
              <a:r>
                <a:rPr lang="en-US" altLang="ko-KR" sz="1600" dirty="0" smtClean="0">
                  <a:latin typeface="+mn-ea"/>
                  <a:ea typeface="+mn-ea"/>
                </a:rPr>
                <a:t>64×30</a:t>
              </a:r>
              <a:r>
                <a:rPr lang="ko-KR" altLang="en-US" sz="1600" dirty="0" smtClean="0">
                  <a:latin typeface="+mn-ea"/>
                  <a:ea typeface="+mn-ea"/>
                </a:rPr>
                <a:t>이므로 </a:t>
              </a:r>
              <a:r>
                <a:rPr lang="en-US" altLang="ko-KR" sz="1600" dirty="0" smtClean="0">
                  <a:latin typeface="+mn-ea"/>
                  <a:ea typeface="+mn-ea"/>
                </a:rPr>
                <a:t>1920</a:t>
              </a:r>
              <a:r>
                <a:rPr lang="ko-KR" altLang="en-US" sz="1600" dirty="0" smtClean="0">
                  <a:latin typeface="+mn-ea"/>
                  <a:ea typeface="+mn-ea"/>
                </a:rPr>
                <a:t>입니다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656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804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84" y="1009914"/>
            <a:ext cx="340410" cy="340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395536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도넛 가게에서 오늘       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49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상자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상자 팔았습니다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 가게에서 오늘 팔린 도넛은 모두 몇 개인지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3-2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9075" y="970087"/>
            <a:ext cx="403650" cy="4066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9952" y="970087"/>
            <a:ext cx="585747" cy="394544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3077500" y="3202578"/>
            <a:ext cx="7614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424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8343" y="3061904"/>
            <a:ext cx="360000" cy="35500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3724898" y="3202578"/>
            <a:ext cx="55011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254" y="5223501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31" y="5193196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02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타원 92"/>
          <p:cNvSpPr/>
          <p:nvPr/>
        </p:nvSpPr>
        <p:spPr>
          <a:xfrm>
            <a:off x="6021226" y="50128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89077" y="5065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5004048" y="50128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35310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ico_01.png / ico_02.png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\app\resource\contents\lesson01\ops\lesson01\images\mm_32_1_08_06_01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54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554" y="798881"/>
            <a:ext cx="1704386" cy="473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99" y="5269532"/>
            <a:ext cx="1553841" cy="43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3-2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타원 10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0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버튼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클릭 시 나타나는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화면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 클릭하면 다음 슬라이드로 이동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 색 서로 바뀜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(3-2-1)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_1.hwp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타원 7"/>
          <p:cNvSpPr/>
          <p:nvPr/>
        </p:nvSpPr>
        <p:spPr>
          <a:xfrm>
            <a:off x="3527884" y="9807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17" y="804258"/>
            <a:ext cx="1693633" cy="462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타원 55"/>
          <p:cNvSpPr/>
          <p:nvPr/>
        </p:nvSpPr>
        <p:spPr>
          <a:xfrm>
            <a:off x="320524" y="50733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84" y="1350210"/>
            <a:ext cx="340410" cy="340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395536" y="1347736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어느 도넛 가게에서 오늘        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상자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상자 만들었습니다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 가게에 있는 도넛은 모두 몇 개인지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077500" y="3202578"/>
            <a:ext cx="7614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370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48343" y="3061904"/>
            <a:ext cx="360000" cy="355000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3724898" y="3202578"/>
            <a:ext cx="55011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2655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ico_03.png / ico_04.png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\app\resource\contents\lesson01\ops\lesson01\images\mm_32_1_08_06_01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27390" y="1333632"/>
            <a:ext cx="572502" cy="3578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82495" y="1347736"/>
            <a:ext cx="689605" cy="31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84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800708"/>
            <a:ext cx="1693633" cy="45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99" y="5269532"/>
            <a:ext cx="1553841" cy="43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3-2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타원 10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0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버튼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클릭 시 나타나는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화면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 클릭하면 이전 슬라이드로 이동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색 서로 바뀜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(3-2-1)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.hwp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타원 7"/>
          <p:cNvSpPr/>
          <p:nvPr/>
        </p:nvSpPr>
        <p:spPr>
          <a:xfrm>
            <a:off x="124941" y="7371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320524" y="50733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166" y="806084"/>
            <a:ext cx="1688257" cy="446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84" y="1350210"/>
            <a:ext cx="340410" cy="340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395536" y="1268760"/>
            <a:ext cx="6621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어느 과자 가게에서 오늘       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상자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상자 만들어야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오늘 만들어야 할 과자는 모두 몇 개인지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077500" y="3202578"/>
            <a:ext cx="7614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580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48343" y="3061904"/>
            <a:ext cx="360000" cy="355000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3724898" y="3202578"/>
            <a:ext cx="55011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26881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ico_05.png / ico_06.png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\app\resource\contents\lesson01\ops\lesson01\images\mm_32_1_08_06_01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89710" y="1305589"/>
            <a:ext cx="402170" cy="46722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52301" y="1294443"/>
            <a:ext cx="567771" cy="46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6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804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84" y="1009914"/>
            <a:ext cx="340410" cy="340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395536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도넛 가게에서 오늘       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49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상자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상자 팔았습니다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 가게에서 오늘 팔린 도넛은 모두 몇 개인지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3-2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9075" y="970087"/>
            <a:ext cx="403650" cy="4066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9952" y="970087"/>
            <a:ext cx="585747" cy="394544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3077500" y="3202578"/>
            <a:ext cx="7614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424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8343" y="3061904"/>
            <a:ext cx="360000" cy="35500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3724898" y="3202578"/>
            <a:ext cx="55011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254" y="5223501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31" y="5193196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02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4" name="그룹 23"/>
          <p:cNvGrpSpPr/>
          <p:nvPr/>
        </p:nvGrpSpPr>
        <p:grpSpPr>
          <a:xfrm>
            <a:off x="251520" y="3645024"/>
            <a:ext cx="6732748" cy="1520254"/>
            <a:chOff x="207825" y="3713604"/>
            <a:chExt cx="6732748" cy="1520254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854113"/>
              <a:ext cx="6667165" cy="119169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713604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7" name="직각 삼각형 26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37404" y="4109648"/>
              <a:ext cx="67031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+mn-ea"/>
                  <a:ea typeface="+mn-ea"/>
                </a:rPr>
                <a:t>도넛이 </a:t>
              </a:r>
              <a:r>
                <a:rPr lang="en-US" altLang="ko-KR" sz="1600" dirty="0" smtClean="0">
                  <a:latin typeface="+mn-ea"/>
                  <a:ea typeface="+mn-ea"/>
                </a:rPr>
                <a:t>4</a:t>
              </a:r>
              <a:r>
                <a:rPr lang="ko-KR" altLang="en-US" sz="1600" dirty="0" smtClean="0">
                  <a:latin typeface="+mn-ea"/>
                  <a:ea typeface="+mn-ea"/>
                </a:rPr>
                <a:t>개 들어 있는 상자는 </a:t>
              </a:r>
              <a:r>
                <a:rPr lang="en-US" altLang="ko-KR" sz="1600" dirty="0" smtClean="0">
                  <a:latin typeface="+mn-ea"/>
                  <a:ea typeface="+mn-ea"/>
                </a:rPr>
                <a:t>49</a:t>
              </a:r>
              <a:r>
                <a:rPr lang="ko-KR" altLang="en-US" sz="1600" dirty="0" smtClean="0">
                  <a:latin typeface="+mn-ea"/>
                  <a:ea typeface="+mn-ea"/>
                </a:rPr>
                <a:t>상자 </a:t>
              </a:r>
              <a:r>
                <a:rPr lang="ko-KR" altLang="en-US" sz="1600" dirty="0" err="1" smtClean="0">
                  <a:latin typeface="+mn-ea"/>
                  <a:ea typeface="+mn-ea"/>
                </a:rPr>
                <a:t>팔렸으므로</a:t>
              </a:r>
              <a:r>
                <a:rPr lang="ko-KR" altLang="en-US" sz="1600" dirty="0" smtClean="0">
                  <a:latin typeface="+mn-ea"/>
                  <a:ea typeface="+mn-ea"/>
                </a:rPr>
                <a:t> </a:t>
              </a:r>
              <a:r>
                <a:rPr lang="en-US" altLang="ko-KR" sz="1600" dirty="0" smtClean="0">
                  <a:latin typeface="+mn-ea"/>
                  <a:ea typeface="+mn-ea"/>
                </a:rPr>
                <a:t>4×49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196(</a:t>
              </a:r>
              <a:r>
                <a:rPr lang="ko-KR" altLang="en-US" sz="1600" dirty="0" smtClean="0">
                  <a:latin typeface="+mn-ea"/>
                  <a:ea typeface="+mn-ea"/>
                </a:rPr>
                <a:t>개</a:t>
              </a:r>
              <a:r>
                <a:rPr lang="en-US" altLang="ko-KR" sz="1600" dirty="0" smtClean="0">
                  <a:latin typeface="+mn-ea"/>
                  <a:ea typeface="+mn-ea"/>
                </a:rPr>
                <a:t>)</a:t>
              </a:r>
              <a:r>
                <a:rPr lang="ko-KR" altLang="en-US" sz="1600" dirty="0" smtClean="0">
                  <a:latin typeface="+mn-ea"/>
                  <a:ea typeface="+mn-ea"/>
                </a:rPr>
                <a:t>이고</a:t>
              </a:r>
              <a:r>
                <a:rPr lang="en-US" altLang="ko-KR" sz="1600" dirty="0" smtClean="0">
                  <a:latin typeface="+mn-ea"/>
                  <a:ea typeface="+mn-ea"/>
                </a:rPr>
                <a:t>, </a:t>
              </a:r>
              <a:r>
                <a:rPr lang="ko-KR" altLang="en-US" sz="1600" dirty="0" smtClean="0">
                  <a:latin typeface="+mn-ea"/>
                  <a:ea typeface="+mn-ea"/>
                </a:rPr>
                <a:t>도넛이 </a:t>
              </a:r>
              <a:r>
                <a:rPr lang="en-US" altLang="ko-KR" sz="1600" dirty="0" smtClean="0">
                  <a:latin typeface="+mn-ea"/>
                  <a:ea typeface="+mn-ea"/>
                </a:rPr>
                <a:t>6</a:t>
              </a:r>
              <a:r>
                <a:rPr lang="ko-KR" altLang="en-US" sz="1600" dirty="0" smtClean="0">
                  <a:latin typeface="+mn-ea"/>
                  <a:ea typeface="+mn-ea"/>
                </a:rPr>
                <a:t>개 들어 있는 상자는 </a:t>
              </a:r>
              <a:r>
                <a:rPr lang="en-US" altLang="ko-KR" sz="1600" dirty="0" smtClean="0">
                  <a:latin typeface="+mn-ea"/>
                  <a:ea typeface="+mn-ea"/>
                </a:rPr>
                <a:t>38</a:t>
              </a:r>
              <a:r>
                <a:rPr lang="ko-KR" altLang="en-US" sz="1600" dirty="0" smtClean="0">
                  <a:latin typeface="+mn-ea"/>
                  <a:ea typeface="+mn-ea"/>
                </a:rPr>
                <a:t>상자 </a:t>
              </a:r>
              <a:r>
                <a:rPr lang="ko-KR" altLang="en-US" sz="1600" dirty="0" err="1" smtClean="0">
                  <a:latin typeface="+mn-ea"/>
                  <a:ea typeface="+mn-ea"/>
                </a:rPr>
                <a:t>팔렸으므로</a:t>
              </a:r>
              <a:r>
                <a:rPr lang="ko-KR" altLang="en-US" sz="1600" dirty="0" smtClean="0">
                  <a:latin typeface="+mn-ea"/>
                  <a:ea typeface="+mn-ea"/>
                </a:rPr>
                <a:t> </a:t>
              </a:r>
              <a:r>
                <a:rPr lang="en-US" altLang="ko-KR" sz="1600" dirty="0" smtClean="0">
                  <a:latin typeface="+mn-ea"/>
                  <a:ea typeface="+mn-ea"/>
                </a:rPr>
                <a:t>6×38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228(</a:t>
              </a:r>
              <a:r>
                <a:rPr lang="ko-KR" altLang="en-US" sz="1600" dirty="0" smtClean="0">
                  <a:latin typeface="+mn-ea"/>
                  <a:ea typeface="+mn-ea"/>
                </a:rPr>
                <a:t>개</a:t>
              </a:r>
              <a:r>
                <a:rPr lang="en-US" altLang="ko-KR" sz="1600" dirty="0" smtClean="0">
                  <a:latin typeface="+mn-ea"/>
                  <a:ea typeface="+mn-ea"/>
                </a:rPr>
                <a:t>)</a:t>
              </a:r>
              <a:r>
                <a:rPr lang="ko-KR" altLang="en-US" sz="1600" dirty="0" smtClean="0">
                  <a:latin typeface="+mn-ea"/>
                  <a:ea typeface="+mn-ea"/>
                </a:rPr>
                <a:t>입니다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</a:p>
            <a:p>
              <a:r>
                <a:rPr lang="ko-KR" altLang="en-US" sz="1600" dirty="0" smtClean="0">
                  <a:latin typeface="+mn-ea"/>
                  <a:ea typeface="+mn-ea"/>
                </a:rPr>
                <a:t>따라서 오늘 팔린 도넛의 수는 </a:t>
              </a:r>
              <a:r>
                <a:rPr lang="en-US" altLang="ko-KR" sz="1600" dirty="0" smtClean="0">
                  <a:latin typeface="+mn-ea"/>
                  <a:ea typeface="+mn-ea"/>
                </a:rPr>
                <a:t>424</a:t>
              </a:r>
              <a:r>
                <a:rPr lang="ko-KR" altLang="en-US" sz="1600" dirty="0" smtClean="0">
                  <a:latin typeface="+mn-ea"/>
                  <a:ea typeface="+mn-ea"/>
                </a:rPr>
                <a:t>개입니다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414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03548" y="1736812"/>
            <a:ext cx="61566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곱하는 수가 한 자리 수 또는 두 자리 수인 곱셈의 계산 원리를 이해하고 그 계산을 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48" y="184482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3-2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9836" y="2413920"/>
            <a:ext cx="61566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곱하는 수가 한 자리 수 또는 두 자리 수인 곱셈에서 계산 결과를 어림할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52193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>
            <a:endCxn id="73" idx="3"/>
          </p:cNvCxnSpPr>
          <p:nvPr/>
        </p:nvCxnSpPr>
        <p:spPr bwMode="auto">
          <a:xfrm flipH="1">
            <a:off x="2411760" y="3624087"/>
            <a:ext cx="165737" cy="110947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746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생각 그물 페이지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 클릭하면 화면 중앙에 내용이 확대되어 보여짐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했을 때 보이는 내용은 좌측상단부터 시계방향으로 다음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3-2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577497" y="3222981"/>
            <a:ext cx="1874588" cy="5141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sz="1900" dirty="0" smtClean="0">
                <a:solidFill>
                  <a:schemeClr val="tx1"/>
                </a:solidFill>
                <a:latin typeface="+mn-ea"/>
              </a:rPr>
              <a:t>곱셈</a:t>
            </a:r>
            <a:endParaRPr lang="ko-KR" altLang="en-US" sz="1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74078" y="1700808"/>
            <a:ext cx="2029316" cy="126014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147132" y="9844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16" y="1892102"/>
            <a:ext cx="1981200" cy="876300"/>
          </a:xfrm>
          <a:prstGeom prst="rect">
            <a:avLst/>
          </a:prstGeom>
        </p:spPr>
      </p:pic>
      <p:pic>
        <p:nvPicPr>
          <p:cNvPr id="48" name="Picture 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560" y="2630513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모서리가 둥근 직사각형 58"/>
          <p:cNvSpPr/>
          <p:nvPr/>
        </p:nvSpPr>
        <p:spPr>
          <a:xfrm>
            <a:off x="2555776" y="1556792"/>
            <a:ext cx="2029316" cy="126014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4666920" y="1556792"/>
            <a:ext cx="2029316" cy="126014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4666920" y="2960948"/>
            <a:ext cx="2029316" cy="126014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2339752" y="4257092"/>
            <a:ext cx="2029316" cy="126014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382444" y="3104964"/>
            <a:ext cx="2029316" cy="126014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4513084" y="4257092"/>
            <a:ext cx="2029316" cy="126014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/>
          <p:cNvCxnSpPr/>
          <p:nvPr/>
        </p:nvCxnSpPr>
        <p:spPr bwMode="auto">
          <a:xfrm flipH="1" flipV="1">
            <a:off x="2354929" y="2925661"/>
            <a:ext cx="370601" cy="328796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직선 연결선 77"/>
          <p:cNvCxnSpPr>
            <a:stCxn id="4" idx="0"/>
            <a:endCxn id="59" idx="2"/>
          </p:cNvCxnSpPr>
          <p:nvPr/>
        </p:nvCxnSpPr>
        <p:spPr bwMode="auto">
          <a:xfrm flipV="1">
            <a:off x="3514791" y="2816932"/>
            <a:ext cx="55643" cy="406049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직선 연결선 78"/>
          <p:cNvCxnSpPr/>
          <p:nvPr/>
        </p:nvCxnSpPr>
        <p:spPr bwMode="auto">
          <a:xfrm flipV="1">
            <a:off x="4319970" y="2703051"/>
            <a:ext cx="394143" cy="551405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직선 연결선 79"/>
          <p:cNvCxnSpPr>
            <a:stCxn id="4" idx="3"/>
            <a:endCxn id="66" idx="1"/>
          </p:cNvCxnSpPr>
          <p:nvPr/>
        </p:nvCxnSpPr>
        <p:spPr bwMode="auto">
          <a:xfrm>
            <a:off x="4452085" y="3480071"/>
            <a:ext cx="214835" cy="110947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직선 연결선 80"/>
          <p:cNvCxnSpPr/>
          <p:nvPr/>
        </p:nvCxnSpPr>
        <p:spPr bwMode="auto">
          <a:xfrm flipH="1" flipV="1">
            <a:off x="4224258" y="3682299"/>
            <a:ext cx="393564" cy="593935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직선 연결선 82"/>
          <p:cNvCxnSpPr>
            <a:stCxn id="71" idx="0"/>
          </p:cNvCxnSpPr>
          <p:nvPr/>
        </p:nvCxnSpPr>
        <p:spPr bwMode="auto">
          <a:xfrm flipV="1">
            <a:off x="3354410" y="3627089"/>
            <a:ext cx="55643" cy="630003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6" name="그림 8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7497" y="1725828"/>
            <a:ext cx="1981200" cy="876300"/>
          </a:xfrm>
          <a:prstGeom prst="rect">
            <a:avLst/>
          </a:prstGeom>
        </p:spPr>
      </p:pic>
      <p:pic>
        <p:nvPicPr>
          <p:cNvPr id="60" name="Picture 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258" y="248649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그림 8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1686" y="1746065"/>
            <a:ext cx="1981200" cy="876300"/>
          </a:xfrm>
          <a:prstGeom prst="rect">
            <a:avLst/>
          </a:prstGeom>
        </p:spPr>
      </p:pic>
      <p:pic>
        <p:nvPicPr>
          <p:cNvPr id="89" name="그림 8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7142" y="4474672"/>
            <a:ext cx="1981200" cy="876300"/>
          </a:xfrm>
          <a:prstGeom prst="rect">
            <a:avLst/>
          </a:prstGeom>
        </p:spPr>
      </p:pic>
      <p:pic>
        <p:nvPicPr>
          <p:cNvPr id="90" name="그림 8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2662" y="4461629"/>
            <a:ext cx="1981200" cy="876300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2249" y="3296884"/>
            <a:ext cx="1981200" cy="876300"/>
          </a:xfrm>
          <a:prstGeom prst="rect">
            <a:avLst/>
          </a:prstGeom>
        </p:spPr>
      </p:pic>
      <p:pic>
        <p:nvPicPr>
          <p:cNvPr id="62" name="Picture 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402" y="248649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234" y="518679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926" y="4034669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566" y="518679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/>
          <p:cNvSpPr/>
          <p:nvPr/>
        </p:nvSpPr>
        <p:spPr>
          <a:xfrm>
            <a:off x="1835975" y="28107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07607" y="3140968"/>
            <a:ext cx="1952625" cy="895350"/>
          </a:xfrm>
          <a:prstGeom prst="rect">
            <a:avLst/>
          </a:prstGeom>
        </p:spPr>
      </p:pic>
      <p:pic>
        <p:nvPicPr>
          <p:cNvPr id="68" name="Picture 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402" y="3890653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48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031940" y="4197347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920007" y="147617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이너탭으로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페이지 이동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이하 공통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3-2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577497" y="3222981"/>
            <a:ext cx="1874588" cy="5141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sz="1900" dirty="0" smtClean="0">
                <a:solidFill>
                  <a:schemeClr val="tx1"/>
                </a:solidFill>
                <a:latin typeface="+mn-ea"/>
              </a:rPr>
              <a:t>곱셈</a:t>
            </a:r>
            <a:endParaRPr lang="ko-KR" altLang="en-US" sz="1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738230" y="2453467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74078" y="2847891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 bwMode="auto">
          <a:xfrm flipH="1" flipV="1">
            <a:off x="2843263" y="2735503"/>
            <a:ext cx="144412" cy="549481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>
            <a:stCxn id="4" idx="3"/>
            <a:endCxn id="30" idx="1"/>
          </p:cNvCxnSpPr>
          <p:nvPr/>
        </p:nvCxnSpPr>
        <p:spPr bwMode="auto">
          <a:xfrm flipV="1">
            <a:off x="4452085" y="3083537"/>
            <a:ext cx="286145" cy="396534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stCxn id="4" idx="1"/>
            <a:endCxn id="33" idx="3"/>
          </p:cNvCxnSpPr>
          <p:nvPr/>
        </p:nvCxnSpPr>
        <p:spPr bwMode="auto">
          <a:xfrm flipH="1" flipV="1">
            <a:off x="2403394" y="3477961"/>
            <a:ext cx="174103" cy="211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/>
        </p:nvCxnSpPr>
        <p:spPr bwMode="auto">
          <a:xfrm flipH="1">
            <a:off x="2843262" y="3681028"/>
            <a:ext cx="216570" cy="54006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/>
        </p:nvCxnSpPr>
        <p:spPr bwMode="auto">
          <a:xfrm>
            <a:off x="3923928" y="3681028"/>
            <a:ext cx="598880" cy="539873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1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938" y="2413595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/>
          <p:cNvSpPr/>
          <p:nvPr/>
        </p:nvSpPr>
        <p:spPr>
          <a:xfrm>
            <a:off x="4257051" y="24058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560" y="3777596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2434420" y="4626279"/>
            <a:ext cx="2569628" cy="327686"/>
            <a:chOff x="2012379" y="4701946"/>
            <a:chExt cx="2569628" cy="327686"/>
          </a:xfrm>
        </p:grpSpPr>
        <p:pic>
          <p:nvPicPr>
            <p:cNvPr id="69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2379" y="4705015"/>
              <a:ext cx="215111" cy="3200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3352" y="4767218"/>
              <a:ext cx="410213" cy="236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1892" y="4701946"/>
              <a:ext cx="220115" cy="3276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9420" y="4763405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5493" y="4755823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0298" y="4755823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1786" y="4755771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7" name="타원 76"/>
          <p:cNvSpPr/>
          <p:nvPr/>
        </p:nvSpPr>
        <p:spPr>
          <a:xfrm>
            <a:off x="2161453" y="46709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69822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map_01.png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\app\resource\contents\lesson01\ops\lesson01\images\mm_32_1_08_07_01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20098" y="1700808"/>
            <a:ext cx="6032833" cy="342038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3912" y="1690297"/>
            <a:ext cx="266734" cy="292756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556115" y="1741426"/>
            <a:ext cx="4807973" cy="4256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 자리 수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)×(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 자리 수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알아볼까요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(1)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9529" y="2870477"/>
            <a:ext cx="5888182" cy="1314607"/>
          </a:xfrm>
          <a:prstGeom prst="rect">
            <a:avLst/>
          </a:prstGeom>
        </p:spPr>
      </p:pic>
      <p:grpSp>
        <p:nvGrpSpPr>
          <p:cNvPr id="43" name="그룹 42"/>
          <p:cNvGrpSpPr/>
          <p:nvPr/>
        </p:nvGrpSpPr>
        <p:grpSpPr>
          <a:xfrm>
            <a:off x="1511660" y="4715911"/>
            <a:ext cx="4042933" cy="263186"/>
            <a:chOff x="376619" y="1245924"/>
            <a:chExt cx="6511200" cy="423864"/>
          </a:xfrm>
        </p:grpSpPr>
        <p:pic>
          <p:nvPicPr>
            <p:cNvPr id="44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619" y="1245924"/>
              <a:ext cx="409575" cy="4000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8" y="133281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2" y="1328050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8718" y="1260212"/>
              <a:ext cx="419101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7824" y="1328050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9455" y="1328050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1087" y="1328050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719" y="1328050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4350" y="1328050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4" name="타원 53"/>
          <p:cNvSpPr/>
          <p:nvPr/>
        </p:nvSpPr>
        <p:spPr>
          <a:xfrm>
            <a:off x="1371717" y="44053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111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031940" y="4197347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920007" y="147617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3-2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577497" y="3222981"/>
            <a:ext cx="1874588" cy="5141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sz="1900" dirty="0" smtClean="0">
                <a:solidFill>
                  <a:schemeClr val="tx1"/>
                </a:solidFill>
                <a:latin typeface="+mn-ea"/>
              </a:rPr>
              <a:t>곱셈</a:t>
            </a:r>
            <a:endParaRPr lang="ko-KR" altLang="en-US" sz="1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738230" y="2453467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74078" y="2847891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 bwMode="auto">
          <a:xfrm flipH="1" flipV="1">
            <a:off x="2843263" y="2735503"/>
            <a:ext cx="144412" cy="549481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>
            <a:stCxn id="4" idx="3"/>
            <a:endCxn id="30" idx="1"/>
          </p:cNvCxnSpPr>
          <p:nvPr/>
        </p:nvCxnSpPr>
        <p:spPr bwMode="auto">
          <a:xfrm flipV="1">
            <a:off x="4452085" y="3083537"/>
            <a:ext cx="286145" cy="396534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stCxn id="4" idx="1"/>
            <a:endCxn id="33" idx="3"/>
          </p:cNvCxnSpPr>
          <p:nvPr/>
        </p:nvCxnSpPr>
        <p:spPr bwMode="auto">
          <a:xfrm flipH="1" flipV="1">
            <a:off x="2403394" y="3477961"/>
            <a:ext cx="174103" cy="211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/>
        </p:nvCxnSpPr>
        <p:spPr bwMode="auto">
          <a:xfrm flipH="1">
            <a:off x="2843262" y="3681028"/>
            <a:ext cx="216570" cy="54006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/>
        </p:nvCxnSpPr>
        <p:spPr bwMode="auto">
          <a:xfrm>
            <a:off x="3923928" y="3681028"/>
            <a:ext cx="598880" cy="539873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1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938" y="2413595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/>
          <p:cNvSpPr/>
          <p:nvPr/>
        </p:nvSpPr>
        <p:spPr>
          <a:xfrm>
            <a:off x="4257051" y="24058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560" y="3777596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2434420" y="4626279"/>
            <a:ext cx="2569628" cy="327686"/>
            <a:chOff x="2012379" y="4701946"/>
            <a:chExt cx="2569628" cy="327686"/>
          </a:xfrm>
        </p:grpSpPr>
        <p:pic>
          <p:nvPicPr>
            <p:cNvPr id="69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2379" y="4705015"/>
              <a:ext cx="215111" cy="3200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3352" y="4767218"/>
              <a:ext cx="410213" cy="236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1892" y="4701946"/>
              <a:ext cx="220115" cy="3276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9420" y="4763405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5493" y="4755823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0298" y="4755823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1786" y="4755771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7" name="타원 76"/>
          <p:cNvSpPr/>
          <p:nvPr/>
        </p:nvSpPr>
        <p:spPr>
          <a:xfrm>
            <a:off x="2161453" y="46709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49005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map_02.png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\app\resource\contents\lesson01\ops\lesson01\images\mm_32_1_08_07_01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20098" y="1700808"/>
            <a:ext cx="6032833" cy="342038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3912" y="1690297"/>
            <a:ext cx="266734" cy="292756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556115" y="1741426"/>
            <a:ext cx="4807973" cy="4256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 자리 수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)×(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 자리 수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알아볼까요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1511660" y="4715911"/>
            <a:ext cx="4042933" cy="263186"/>
            <a:chOff x="376619" y="1245924"/>
            <a:chExt cx="6511200" cy="423864"/>
          </a:xfrm>
        </p:grpSpPr>
        <p:pic>
          <p:nvPicPr>
            <p:cNvPr id="44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619" y="1245924"/>
              <a:ext cx="409575" cy="4000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2288" y="133281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188" y="1328050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8718" y="1260212"/>
              <a:ext cx="419101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7824" y="1328050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9455" y="1328050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1087" y="1328050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719" y="1328050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4350" y="1328050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9552" y="2770909"/>
            <a:ext cx="5974773" cy="131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52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031940" y="4197347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920007" y="147617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3-2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577497" y="3222981"/>
            <a:ext cx="1874588" cy="5141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sz="1900" dirty="0" smtClean="0">
                <a:solidFill>
                  <a:schemeClr val="tx1"/>
                </a:solidFill>
                <a:latin typeface="+mn-ea"/>
              </a:rPr>
              <a:t>곱셈</a:t>
            </a:r>
            <a:endParaRPr lang="ko-KR" altLang="en-US" sz="1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738230" y="2453467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74078" y="2847891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 bwMode="auto">
          <a:xfrm flipH="1" flipV="1">
            <a:off x="2843263" y="2735503"/>
            <a:ext cx="144412" cy="549481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>
            <a:stCxn id="4" idx="3"/>
            <a:endCxn id="30" idx="1"/>
          </p:cNvCxnSpPr>
          <p:nvPr/>
        </p:nvCxnSpPr>
        <p:spPr bwMode="auto">
          <a:xfrm flipV="1">
            <a:off x="4452085" y="3083537"/>
            <a:ext cx="286145" cy="396534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stCxn id="4" idx="1"/>
            <a:endCxn id="33" idx="3"/>
          </p:cNvCxnSpPr>
          <p:nvPr/>
        </p:nvCxnSpPr>
        <p:spPr bwMode="auto">
          <a:xfrm flipH="1" flipV="1">
            <a:off x="2403394" y="3477961"/>
            <a:ext cx="174103" cy="211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/>
        </p:nvCxnSpPr>
        <p:spPr bwMode="auto">
          <a:xfrm flipH="1">
            <a:off x="2843262" y="3681028"/>
            <a:ext cx="216570" cy="54006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/>
        </p:nvCxnSpPr>
        <p:spPr bwMode="auto">
          <a:xfrm>
            <a:off x="3923928" y="3681028"/>
            <a:ext cx="598880" cy="539873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1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938" y="2413595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/>
          <p:cNvSpPr/>
          <p:nvPr/>
        </p:nvSpPr>
        <p:spPr>
          <a:xfrm>
            <a:off x="4257051" y="24058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560" y="3777596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2434420" y="4626279"/>
            <a:ext cx="2569628" cy="327686"/>
            <a:chOff x="2012379" y="4701946"/>
            <a:chExt cx="2569628" cy="327686"/>
          </a:xfrm>
        </p:grpSpPr>
        <p:pic>
          <p:nvPicPr>
            <p:cNvPr id="69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2379" y="4705015"/>
              <a:ext cx="215111" cy="3200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3352" y="4767218"/>
              <a:ext cx="410213" cy="236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1892" y="4701946"/>
              <a:ext cx="220115" cy="3276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9420" y="4763405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5493" y="4755823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0298" y="4755823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1786" y="4755771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7" name="타원 76"/>
          <p:cNvSpPr/>
          <p:nvPr/>
        </p:nvSpPr>
        <p:spPr>
          <a:xfrm>
            <a:off x="2161453" y="46709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77012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map_03.png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\app\resource\contents\lesson01\ops\lesson01\images\mm_32_1_08_07_01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20098" y="1700808"/>
            <a:ext cx="6032833" cy="342038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3912" y="1690297"/>
            <a:ext cx="266734" cy="292756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556115" y="1741426"/>
            <a:ext cx="4807973" cy="4256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 자리 수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)×(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 자리 수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알아볼까요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(3)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1511660" y="4715911"/>
            <a:ext cx="4042933" cy="263186"/>
            <a:chOff x="376619" y="1245924"/>
            <a:chExt cx="6511200" cy="423864"/>
          </a:xfrm>
        </p:grpSpPr>
        <p:pic>
          <p:nvPicPr>
            <p:cNvPr id="44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619" y="1245924"/>
              <a:ext cx="409575" cy="4000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6830" y="133281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188" y="1328050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8718" y="1260212"/>
              <a:ext cx="419101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9951" y="1328050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9455" y="1328050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1087" y="1328050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719" y="1328050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4350" y="1328050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9552" y="2744932"/>
            <a:ext cx="6018068" cy="136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45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031940" y="4197347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920007" y="147617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3-2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577497" y="3222981"/>
            <a:ext cx="1874588" cy="5141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sz="1900" dirty="0" smtClean="0">
                <a:solidFill>
                  <a:schemeClr val="tx1"/>
                </a:solidFill>
                <a:latin typeface="+mn-ea"/>
              </a:rPr>
              <a:t>곱셈</a:t>
            </a:r>
            <a:endParaRPr lang="ko-KR" altLang="en-US" sz="1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738230" y="2453467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74078" y="2847891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 bwMode="auto">
          <a:xfrm flipH="1" flipV="1">
            <a:off x="2843263" y="2735503"/>
            <a:ext cx="144412" cy="549481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>
            <a:stCxn id="4" idx="3"/>
            <a:endCxn id="30" idx="1"/>
          </p:cNvCxnSpPr>
          <p:nvPr/>
        </p:nvCxnSpPr>
        <p:spPr bwMode="auto">
          <a:xfrm flipV="1">
            <a:off x="4452085" y="3083537"/>
            <a:ext cx="286145" cy="396534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stCxn id="4" idx="1"/>
            <a:endCxn id="33" idx="3"/>
          </p:cNvCxnSpPr>
          <p:nvPr/>
        </p:nvCxnSpPr>
        <p:spPr bwMode="auto">
          <a:xfrm flipH="1" flipV="1">
            <a:off x="2403394" y="3477961"/>
            <a:ext cx="174103" cy="211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/>
        </p:nvCxnSpPr>
        <p:spPr bwMode="auto">
          <a:xfrm flipH="1">
            <a:off x="2843262" y="3681028"/>
            <a:ext cx="216570" cy="54006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/>
        </p:nvCxnSpPr>
        <p:spPr bwMode="auto">
          <a:xfrm>
            <a:off x="3923928" y="3681028"/>
            <a:ext cx="598880" cy="539873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1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938" y="2413595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/>
          <p:cNvSpPr/>
          <p:nvPr/>
        </p:nvSpPr>
        <p:spPr>
          <a:xfrm>
            <a:off x="4257051" y="24058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560" y="3777596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2434420" y="4626279"/>
            <a:ext cx="2569628" cy="327686"/>
            <a:chOff x="2012379" y="4701946"/>
            <a:chExt cx="2569628" cy="327686"/>
          </a:xfrm>
        </p:grpSpPr>
        <p:pic>
          <p:nvPicPr>
            <p:cNvPr id="69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2379" y="4705015"/>
              <a:ext cx="215111" cy="3200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3352" y="4767218"/>
              <a:ext cx="410213" cy="236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1892" y="4701946"/>
              <a:ext cx="220115" cy="3276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9420" y="4763405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5493" y="4755823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0298" y="4755823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1786" y="4755771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7" name="타원 76"/>
          <p:cNvSpPr/>
          <p:nvPr/>
        </p:nvSpPr>
        <p:spPr>
          <a:xfrm>
            <a:off x="2161453" y="46709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01135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map_04.png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\app\resource\contents\lesson01\ops\lesson01\images\mm_32_1_08_07_01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20098" y="1700808"/>
            <a:ext cx="6032833" cy="342038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3912" y="1690297"/>
            <a:ext cx="266734" cy="292756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556116" y="1736812"/>
            <a:ext cx="5282564" cy="4256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몇십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)×(</a:t>
            </a:r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몇십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), (</a:t>
            </a:r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몇십몇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)×(</a:t>
            </a:r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몇십몇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알아볼까요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1511660" y="4715911"/>
            <a:ext cx="4042933" cy="263186"/>
            <a:chOff x="376619" y="1245924"/>
            <a:chExt cx="6511200" cy="423864"/>
          </a:xfrm>
        </p:grpSpPr>
        <p:pic>
          <p:nvPicPr>
            <p:cNvPr id="44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619" y="1245924"/>
              <a:ext cx="409575" cy="4000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8620" y="133281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188" y="1328050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8718" y="1260212"/>
              <a:ext cx="419101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7824" y="1328050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3977" y="1328050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1087" y="1328050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719" y="1328050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4350" y="1328050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712" y="2711721"/>
            <a:ext cx="5407146" cy="141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6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031940" y="4197347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920007" y="147617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3-2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577497" y="3222981"/>
            <a:ext cx="1874588" cy="5141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sz="1900" dirty="0" smtClean="0">
                <a:solidFill>
                  <a:schemeClr val="tx1"/>
                </a:solidFill>
                <a:latin typeface="+mn-ea"/>
              </a:rPr>
              <a:t>곱셈</a:t>
            </a:r>
            <a:endParaRPr lang="ko-KR" altLang="en-US" sz="1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738230" y="2453467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74078" y="2847891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 bwMode="auto">
          <a:xfrm flipH="1" flipV="1">
            <a:off x="2843263" y="2735503"/>
            <a:ext cx="144412" cy="549481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>
            <a:stCxn id="4" idx="3"/>
            <a:endCxn id="30" idx="1"/>
          </p:cNvCxnSpPr>
          <p:nvPr/>
        </p:nvCxnSpPr>
        <p:spPr bwMode="auto">
          <a:xfrm flipV="1">
            <a:off x="4452085" y="3083537"/>
            <a:ext cx="286145" cy="396534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stCxn id="4" idx="1"/>
            <a:endCxn id="33" idx="3"/>
          </p:cNvCxnSpPr>
          <p:nvPr/>
        </p:nvCxnSpPr>
        <p:spPr bwMode="auto">
          <a:xfrm flipH="1" flipV="1">
            <a:off x="2403394" y="3477961"/>
            <a:ext cx="174103" cy="211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/>
        </p:nvCxnSpPr>
        <p:spPr bwMode="auto">
          <a:xfrm flipH="1">
            <a:off x="2843262" y="3681028"/>
            <a:ext cx="216570" cy="54006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/>
        </p:nvCxnSpPr>
        <p:spPr bwMode="auto">
          <a:xfrm>
            <a:off x="3923928" y="3681028"/>
            <a:ext cx="598880" cy="539873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1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938" y="2413595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/>
          <p:cNvSpPr/>
          <p:nvPr/>
        </p:nvSpPr>
        <p:spPr>
          <a:xfrm>
            <a:off x="4257051" y="24058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560" y="3777596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2434420" y="4626279"/>
            <a:ext cx="2569628" cy="327686"/>
            <a:chOff x="2012379" y="4701946"/>
            <a:chExt cx="2569628" cy="327686"/>
          </a:xfrm>
        </p:grpSpPr>
        <p:pic>
          <p:nvPicPr>
            <p:cNvPr id="69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2379" y="4705015"/>
              <a:ext cx="215111" cy="3200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3352" y="4767218"/>
              <a:ext cx="410213" cy="236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1892" y="4701946"/>
              <a:ext cx="220115" cy="3276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9420" y="4763405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5493" y="4755823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0298" y="4755823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1786" y="4755771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7" name="타원 76"/>
          <p:cNvSpPr/>
          <p:nvPr/>
        </p:nvSpPr>
        <p:spPr>
          <a:xfrm>
            <a:off x="2161453" y="46709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28648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map_05.png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\app\resource\contents\lesson01\ops\lesson01\images\mm_32_1_08_07_01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20098" y="1700808"/>
            <a:ext cx="6032833" cy="342038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3912" y="1690297"/>
            <a:ext cx="266734" cy="292756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556116" y="1743212"/>
            <a:ext cx="3233956" cy="4256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몇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)×(</a:t>
            </a:r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몇십몇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알아볼까요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1511660" y="4715911"/>
            <a:ext cx="4042933" cy="263186"/>
            <a:chOff x="376619" y="1245924"/>
            <a:chExt cx="6511200" cy="423864"/>
          </a:xfrm>
        </p:grpSpPr>
        <p:pic>
          <p:nvPicPr>
            <p:cNvPr id="44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619" y="1245924"/>
              <a:ext cx="409575" cy="4000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0409" y="133281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188" y="1328050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8718" y="1260212"/>
              <a:ext cx="419101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7824" y="1328050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3977" y="1328050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5933" y="1328050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719" y="1328050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4350" y="1328050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6166" y="2749154"/>
            <a:ext cx="5095267" cy="135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97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031940" y="4197347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920007" y="147617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3-2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577497" y="3222981"/>
            <a:ext cx="1874588" cy="5141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sz="1900" dirty="0" smtClean="0">
                <a:solidFill>
                  <a:schemeClr val="tx1"/>
                </a:solidFill>
                <a:latin typeface="+mn-ea"/>
              </a:rPr>
              <a:t>곱셈</a:t>
            </a:r>
            <a:endParaRPr lang="ko-KR" altLang="en-US" sz="1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738230" y="2453467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74078" y="2847891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 bwMode="auto">
          <a:xfrm flipH="1" flipV="1">
            <a:off x="2843263" y="2735503"/>
            <a:ext cx="144412" cy="549481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>
            <a:stCxn id="4" idx="3"/>
            <a:endCxn id="30" idx="1"/>
          </p:cNvCxnSpPr>
          <p:nvPr/>
        </p:nvCxnSpPr>
        <p:spPr bwMode="auto">
          <a:xfrm flipV="1">
            <a:off x="4452085" y="3083537"/>
            <a:ext cx="286145" cy="396534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stCxn id="4" idx="1"/>
            <a:endCxn id="33" idx="3"/>
          </p:cNvCxnSpPr>
          <p:nvPr/>
        </p:nvCxnSpPr>
        <p:spPr bwMode="auto">
          <a:xfrm flipH="1" flipV="1">
            <a:off x="2403394" y="3477961"/>
            <a:ext cx="174103" cy="211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/>
        </p:nvCxnSpPr>
        <p:spPr bwMode="auto">
          <a:xfrm flipH="1">
            <a:off x="2843262" y="3681028"/>
            <a:ext cx="216570" cy="54006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/>
        </p:nvCxnSpPr>
        <p:spPr bwMode="auto">
          <a:xfrm>
            <a:off x="3923928" y="3681028"/>
            <a:ext cx="598880" cy="539873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1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938" y="2413595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/>
          <p:cNvSpPr/>
          <p:nvPr/>
        </p:nvSpPr>
        <p:spPr>
          <a:xfrm>
            <a:off x="4257051" y="24058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560" y="3777596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2434420" y="4626279"/>
            <a:ext cx="2569628" cy="327686"/>
            <a:chOff x="2012379" y="4701946"/>
            <a:chExt cx="2569628" cy="327686"/>
          </a:xfrm>
        </p:grpSpPr>
        <p:pic>
          <p:nvPicPr>
            <p:cNvPr id="69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2379" y="4705015"/>
              <a:ext cx="215111" cy="3200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3352" y="4767218"/>
              <a:ext cx="410213" cy="236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1892" y="4701946"/>
              <a:ext cx="220115" cy="3276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9420" y="4763405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5493" y="4755823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0298" y="4755823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1786" y="4755771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7" name="타원 76"/>
          <p:cNvSpPr/>
          <p:nvPr/>
        </p:nvSpPr>
        <p:spPr>
          <a:xfrm>
            <a:off x="2161453" y="46709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31656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map_06.png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\app\resource\contents\lesson01\ops\lesson01\images\mm_32_1_08_07_01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20098" y="1700808"/>
            <a:ext cx="6032833" cy="342038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3912" y="1690297"/>
            <a:ext cx="266734" cy="292756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556115" y="1743212"/>
            <a:ext cx="3895970" cy="4256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몇십몇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)×(</a:t>
            </a:r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몇십몇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알아볼까요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(1)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511660" y="4715911"/>
            <a:ext cx="4042933" cy="263186"/>
            <a:chOff x="376619" y="1245924"/>
            <a:chExt cx="6511200" cy="423864"/>
          </a:xfrm>
        </p:grpSpPr>
        <p:pic>
          <p:nvPicPr>
            <p:cNvPr id="44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619" y="1245924"/>
              <a:ext cx="409575" cy="4000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2198" y="133281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188" y="1328050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8718" y="1260212"/>
              <a:ext cx="419101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7824" y="1328050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3977" y="1328050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5933" y="1328050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7267" y="1328050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4350" y="1328050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5576" y="2547348"/>
            <a:ext cx="5502459" cy="17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86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031940" y="4197347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920007" y="147617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3-2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577497" y="3222981"/>
            <a:ext cx="1874588" cy="5141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sz="1900" dirty="0" smtClean="0">
                <a:solidFill>
                  <a:schemeClr val="tx1"/>
                </a:solidFill>
                <a:latin typeface="+mn-ea"/>
              </a:rPr>
              <a:t>곱셈</a:t>
            </a:r>
            <a:endParaRPr lang="ko-KR" altLang="en-US" sz="1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738230" y="2453467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74078" y="2847891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 bwMode="auto">
          <a:xfrm flipH="1" flipV="1">
            <a:off x="2843263" y="2735503"/>
            <a:ext cx="144412" cy="549481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>
            <a:stCxn id="4" idx="3"/>
            <a:endCxn id="30" idx="1"/>
          </p:cNvCxnSpPr>
          <p:nvPr/>
        </p:nvCxnSpPr>
        <p:spPr bwMode="auto">
          <a:xfrm flipV="1">
            <a:off x="4452085" y="3083537"/>
            <a:ext cx="286145" cy="396534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stCxn id="4" idx="1"/>
            <a:endCxn id="33" idx="3"/>
          </p:cNvCxnSpPr>
          <p:nvPr/>
        </p:nvCxnSpPr>
        <p:spPr bwMode="auto">
          <a:xfrm flipH="1" flipV="1">
            <a:off x="2403394" y="3477961"/>
            <a:ext cx="174103" cy="211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/>
        </p:nvCxnSpPr>
        <p:spPr bwMode="auto">
          <a:xfrm flipH="1">
            <a:off x="2843262" y="3681028"/>
            <a:ext cx="216570" cy="54006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/>
        </p:nvCxnSpPr>
        <p:spPr bwMode="auto">
          <a:xfrm>
            <a:off x="3923928" y="3681028"/>
            <a:ext cx="598880" cy="539873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1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938" y="2413595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/>
          <p:cNvSpPr/>
          <p:nvPr/>
        </p:nvSpPr>
        <p:spPr>
          <a:xfrm>
            <a:off x="4257051" y="24058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560" y="3777596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2434420" y="4626279"/>
            <a:ext cx="2569628" cy="327686"/>
            <a:chOff x="2012379" y="4701946"/>
            <a:chExt cx="2569628" cy="327686"/>
          </a:xfrm>
        </p:grpSpPr>
        <p:pic>
          <p:nvPicPr>
            <p:cNvPr id="69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2379" y="4705015"/>
              <a:ext cx="215111" cy="3200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3352" y="4767218"/>
              <a:ext cx="410213" cy="236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1892" y="4701946"/>
              <a:ext cx="220115" cy="3276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9420" y="4763405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5493" y="4755823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0298" y="4755823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1786" y="4755771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7" name="타원 76"/>
          <p:cNvSpPr/>
          <p:nvPr/>
        </p:nvSpPr>
        <p:spPr>
          <a:xfrm>
            <a:off x="2161453" y="46709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10698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map_07.png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\app\resource\contents\lesson01\ops\lesson01\images\mm_32_1_08_07_01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20098" y="1700808"/>
            <a:ext cx="6032833" cy="342038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3912" y="1690297"/>
            <a:ext cx="266734" cy="292756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556115" y="1743212"/>
            <a:ext cx="3895970" cy="4256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몇십몇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)×(</a:t>
            </a:r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몇십몇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알아볼까요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(2)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511660" y="4715911"/>
            <a:ext cx="4042933" cy="263186"/>
            <a:chOff x="376619" y="1245924"/>
            <a:chExt cx="6511200" cy="423864"/>
          </a:xfrm>
        </p:grpSpPr>
        <p:pic>
          <p:nvPicPr>
            <p:cNvPr id="44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619" y="1245924"/>
              <a:ext cx="409575" cy="4000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3249" y="133281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188" y="1328050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8718" y="1260212"/>
              <a:ext cx="419101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7824" y="1328050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3977" y="1328050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5933" y="1328050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7267" y="1328050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3149" y="1328050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1580" y="2567420"/>
            <a:ext cx="5507182" cy="172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83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750970" y="3065255"/>
            <a:ext cx="41891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곱셈으로 그림 완성하기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19035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3-2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3490019" y="3891597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/>
          <p:cNvSpPr/>
          <p:nvPr/>
        </p:nvSpPr>
        <p:spPr>
          <a:xfrm>
            <a:off x="65312" y="894492"/>
            <a:ext cx="6918956" cy="6203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254" y="524168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016" y="2059893"/>
            <a:ext cx="5478843" cy="1102066"/>
          </a:xfrm>
          <a:prstGeom prst="rect">
            <a:avLst/>
          </a:prstGeom>
        </p:spPr>
      </p:pic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31" y="5191370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434823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 모형을 보고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3-2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6021226" y="50128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2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016732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타원 65"/>
          <p:cNvSpPr/>
          <p:nvPr/>
        </p:nvSpPr>
        <p:spPr>
          <a:xfrm>
            <a:off x="89077" y="5065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5004048" y="50128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923172"/>
              </p:ext>
            </p:extLst>
          </p:nvPr>
        </p:nvGraphicFramePr>
        <p:xfrm>
          <a:off x="188058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\app\resource\contents\lesson01\ops\lesson01\images\mm_32_1_08_01_01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3707014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932" y="4215553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2879812" y="3690103"/>
            <a:ext cx="171460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328×3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984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92000" y="3512548"/>
            <a:ext cx="360000" cy="355000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2880486" y="4215553"/>
            <a:ext cx="7614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984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97303" y="4029283"/>
            <a:ext cx="360000" cy="35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554" y="798881"/>
            <a:ext cx="1704386" cy="473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99" y="5269532"/>
            <a:ext cx="1553841" cy="43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3-2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타원 10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0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버튼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클릭 시 나타나는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화면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 클릭하면 다음 슬라이드로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(3-2-1)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_1.hwp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타원 7"/>
          <p:cNvSpPr/>
          <p:nvPr/>
        </p:nvSpPr>
        <p:spPr>
          <a:xfrm>
            <a:off x="3527884" y="9807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17" y="804258"/>
            <a:ext cx="1693633" cy="462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434823" y="1412776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 모형을 보고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2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422068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/>
          <p:cNvSpPr/>
          <p:nvPr/>
        </p:nvSpPr>
        <p:spPr>
          <a:xfrm>
            <a:off x="320524" y="50733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3707014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932" y="4215553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2879812" y="3690103"/>
            <a:ext cx="171460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315×3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945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92000" y="3512548"/>
            <a:ext cx="360000" cy="35500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880486" y="4215553"/>
            <a:ext cx="7614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945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97303" y="4029283"/>
            <a:ext cx="360000" cy="355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9602" y="2203178"/>
            <a:ext cx="5494586" cy="1117810"/>
          </a:xfrm>
          <a:prstGeom prst="rect">
            <a:avLst/>
          </a:prstGeom>
        </p:spPr>
      </p:pic>
      <p:graphicFrame>
        <p:nvGraphicFramePr>
          <p:cNvPr id="7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125296"/>
              </p:ext>
            </p:extLst>
          </p:nvPr>
        </p:nvGraphicFramePr>
        <p:xfrm>
          <a:off x="188058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bg_twins_01.svg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\app\resource\contents\lesson01\ops\lesson01\images\mm_32_1_08_01_01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861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800708"/>
            <a:ext cx="1693633" cy="45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99" y="5269532"/>
            <a:ext cx="1553841" cy="43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3-2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타원 10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0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버튼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클릭 시 나타나는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화면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 클릭하면 이전 슬라이드로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(3-2-1)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.hwp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타원 7"/>
          <p:cNvSpPr/>
          <p:nvPr/>
        </p:nvSpPr>
        <p:spPr>
          <a:xfrm>
            <a:off x="124941" y="7371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4823" y="1412776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 모형을 보고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2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422068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/>
          <p:cNvSpPr/>
          <p:nvPr/>
        </p:nvSpPr>
        <p:spPr>
          <a:xfrm>
            <a:off x="320524" y="50733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3707014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932" y="4215553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2879812" y="3690103"/>
            <a:ext cx="171460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326×3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978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92000" y="3512548"/>
            <a:ext cx="360000" cy="35500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880486" y="4215553"/>
            <a:ext cx="7614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978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97303" y="4029283"/>
            <a:ext cx="360000" cy="355000"/>
          </a:xfrm>
          <a:prstGeom prst="rect">
            <a:avLst/>
          </a:prstGeom>
        </p:spPr>
      </p:pic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166" y="806084"/>
            <a:ext cx="1688257" cy="446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7584" y="2190789"/>
            <a:ext cx="5494586" cy="1094195"/>
          </a:xfrm>
          <a:prstGeom prst="rect">
            <a:avLst/>
          </a:prstGeom>
        </p:spPr>
      </p:pic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348679"/>
              </p:ext>
            </p:extLst>
          </p:nvPr>
        </p:nvGraphicFramePr>
        <p:xfrm>
          <a:off x="188058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bg_twins_02.svg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\app\resource\contents\lesson01\ops\lesson01\images\mm_32_1_08_01_01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731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254" y="524168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016" y="2059893"/>
            <a:ext cx="5478843" cy="1102066"/>
          </a:xfrm>
          <a:prstGeom prst="rect">
            <a:avLst/>
          </a:prstGeom>
        </p:spPr>
      </p:pic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31" y="5191370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203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 모형을 보고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3-2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2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016732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3707014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932" y="4215553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2879812" y="3690103"/>
            <a:ext cx="171460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328×3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984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92000" y="3512548"/>
            <a:ext cx="360000" cy="355000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2880486" y="4215553"/>
            <a:ext cx="7614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984</a:t>
            </a:r>
            <a:endParaRPr lang="ko-KR" altLang="en-US" sz="19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97303" y="4029283"/>
            <a:ext cx="360000" cy="355000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51520" y="4041068"/>
            <a:ext cx="6667165" cy="1124210"/>
            <a:chOff x="207825" y="4109648"/>
            <a:chExt cx="6667165" cy="112421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4275308"/>
              <a:ext cx="6667165" cy="7705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410964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9" name="직각 삼각형 28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67544" y="4527178"/>
              <a:ext cx="6120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+mn-ea"/>
                  <a:ea typeface="+mn-ea"/>
                </a:rPr>
                <a:t>328</a:t>
              </a:r>
              <a:r>
                <a:rPr lang="ko-KR" altLang="en-US" sz="1600" dirty="0" smtClean="0">
                  <a:latin typeface="+mn-ea"/>
                  <a:ea typeface="+mn-ea"/>
                </a:rPr>
                <a:t>이 </a:t>
              </a:r>
              <a:r>
                <a:rPr lang="en-US" altLang="ko-KR" sz="1600" dirty="0" smtClean="0">
                  <a:latin typeface="+mn-ea"/>
                  <a:ea typeface="+mn-ea"/>
                </a:rPr>
                <a:t>3</a:t>
              </a:r>
              <a:r>
                <a:rPr lang="ko-KR" altLang="en-US" sz="1600" dirty="0" smtClean="0">
                  <a:latin typeface="+mn-ea"/>
                  <a:ea typeface="+mn-ea"/>
                </a:rPr>
                <a:t>묶음 있으므로 </a:t>
              </a:r>
              <a:r>
                <a:rPr lang="en-US" altLang="ko-KR" sz="1600" dirty="0" smtClean="0">
                  <a:latin typeface="+mn-ea"/>
                  <a:ea typeface="+mn-ea"/>
                </a:rPr>
                <a:t>328×3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984</a:t>
              </a:r>
              <a:r>
                <a:rPr lang="ko-KR" altLang="en-US" sz="1600" dirty="0" smtClean="0">
                  <a:latin typeface="+mn-ea"/>
                  <a:ea typeface="+mn-ea"/>
                </a:rPr>
                <a:t>입니다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10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직사각형 89"/>
          <p:cNvSpPr/>
          <p:nvPr/>
        </p:nvSpPr>
        <p:spPr>
          <a:xfrm>
            <a:off x="65312" y="894492"/>
            <a:ext cx="6918956" cy="6203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980728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3-2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003065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7018371" y="1016732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254" y="524168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/>
          <p:cNvSpPr/>
          <p:nvPr/>
        </p:nvSpPr>
        <p:spPr>
          <a:xfrm>
            <a:off x="6021226" y="50128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5004048" y="50128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794388" y="2492896"/>
            <a:ext cx="1869400" cy="450084"/>
            <a:chOff x="4282963" y="2488860"/>
            <a:chExt cx="1869400" cy="450084"/>
          </a:xfrm>
        </p:grpSpPr>
        <p:sp>
          <p:nvSpPr>
            <p:cNvPr id="61" name="TextBox 60"/>
            <p:cNvSpPr txBox="1"/>
            <p:nvPr/>
          </p:nvSpPr>
          <p:spPr>
            <a:xfrm>
              <a:off x="4282963" y="2488860"/>
              <a:ext cx="129714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213×3</a:t>
              </a:r>
              <a:r>
                <a:rPr lang="ko-KR" altLang="en-US" sz="19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329090" y="2488860"/>
              <a:ext cx="644217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639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3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4640" y="2681221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5" name="그룹 64"/>
          <p:cNvGrpSpPr/>
          <p:nvPr/>
        </p:nvGrpSpPr>
        <p:grpSpPr>
          <a:xfrm>
            <a:off x="794388" y="3518976"/>
            <a:ext cx="1869400" cy="450084"/>
            <a:chOff x="4282963" y="2488860"/>
            <a:chExt cx="1869400" cy="450084"/>
          </a:xfrm>
        </p:grpSpPr>
        <p:sp>
          <p:nvSpPr>
            <p:cNvPr id="66" name="TextBox 65"/>
            <p:cNvSpPr txBox="1"/>
            <p:nvPr/>
          </p:nvSpPr>
          <p:spPr>
            <a:xfrm>
              <a:off x="4282963" y="2488860"/>
              <a:ext cx="129714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23×40</a:t>
              </a:r>
              <a:r>
                <a:rPr lang="ko-KR" altLang="en-US" sz="19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329090" y="2488860"/>
              <a:ext cx="644217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920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9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4640" y="2681221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1" name="그룹 70"/>
          <p:cNvGrpSpPr/>
          <p:nvPr/>
        </p:nvGrpSpPr>
        <p:grpSpPr>
          <a:xfrm>
            <a:off x="4034748" y="2492896"/>
            <a:ext cx="2013416" cy="450084"/>
            <a:chOff x="4282963" y="2488860"/>
            <a:chExt cx="2013416" cy="450084"/>
          </a:xfrm>
        </p:grpSpPr>
        <p:sp>
          <p:nvSpPr>
            <p:cNvPr id="72" name="TextBox 71"/>
            <p:cNvSpPr txBox="1"/>
            <p:nvPr/>
          </p:nvSpPr>
          <p:spPr>
            <a:xfrm>
              <a:off x="4282963" y="2488860"/>
              <a:ext cx="129714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657×7</a:t>
              </a:r>
              <a:r>
                <a:rPr lang="ko-KR" altLang="en-US" sz="19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329090" y="2488860"/>
              <a:ext cx="751265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4599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6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8656" y="2681221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7" name="그룹 76"/>
          <p:cNvGrpSpPr/>
          <p:nvPr/>
        </p:nvGrpSpPr>
        <p:grpSpPr>
          <a:xfrm>
            <a:off x="4034748" y="3518976"/>
            <a:ext cx="1731079" cy="455779"/>
            <a:chOff x="4282963" y="2488860"/>
            <a:chExt cx="1731079" cy="455779"/>
          </a:xfrm>
        </p:grpSpPr>
        <p:sp>
          <p:nvSpPr>
            <p:cNvPr id="79" name="TextBox 78"/>
            <p:cNvSpPr txBox="1"/>
            <p:nvPr/>
          </p:nvSpPr>
          <p:spPr>
            <a:xfrm>
              <a:off x="4282963" y="2488860"/>
              <a:ext cx="129714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5×83</a:t>
              </a:r>
              <a:r>
                <a:rPr lang="ko-KR" altLang="en-US" sz="19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180255" y="2488860"/>
              <a:ext cx="644217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415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1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6319" y="268691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2" name="그룹 81"/>
          <p:cNvGrpSpPr/>
          <p:nvPr/>
        </p:nvGrpSpPr>
        <p:grpSpPr>
          <a:xfrm>
            <a:off x="2706232" y="5261940"/>
            <a:ext cx="1637116" cy="263186"/>
            <a:chOff x="319554" y="1245924"/>
            <a:chExt cx="2636592" cy="423864"/>
          </a:xfrm>
        </p:grpSpPr>
        <p:pic>
          <p:nvPicPr>
            <p:cNvPr id="83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7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8" name="타원 87"/>
          <p:cNvSpPr/>
          <p:nvPr/>
        </p:nvSpPr>
        <p:spPr>
          <a:xfrm>
            <a:off x="3881931" y="49787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701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직사각형 106"/>
          <p:cNvSpPr/>
          <p:nvPr/>
        </p:nvSpPr>
        <p:spPr>
          <a:xfrm>
            <a:off x="65312" y="894492"/>
            <a:ext cx="6918956" cy="6203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980728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3-2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003065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254" y="5236646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43351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" name="그룹 59"/>
          <p:cNvGrpSpPr/>
          <p:nvPr/>
        </p:nvGrpSpPr>
        <p:grpSpPr>
          <a:xfrm>
            <a:off x="794388" y="2492896"/>
            <a:ext cx="1869400" cy="450084"/>
            <a:chOff x="4282963" y="2488860"/>
            <a:chExt cx="1869400" cy="450084"/>
          </a:xfrm>
        </p:grpSpPr>
        <p:sp>
          <p:nvSpPr>
            <p:cNvPr id="61" name="TextBox 60"/>
            <p:cNvSpPr txBox="1"/>
            <p:nvPr/>
          </p:nvSpPr>
          <p:spPr>
            <a:xfrm>
              <a:off x="4282963" y="2488860"/>
              <a:ext cx="129714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213×3</a:t>
              </a:r>
              <a:r>
                <a:rPr lang="ko-KR" altLang="en-US" sz="19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329090" y="2488860"/>
              <a:ext cx="644217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639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3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4640" y="2681221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5" name="그룹 64"/>
          <p:cNvGrpSpPr/>
          <p:nvPr/>
        </p:nvGrpSpPr>
        <p:grpSpPr>
          <a:xfrm>
            <a:off x="794388" y="3518976"/>
            <a:ext cx="1869400" cy="450084"/>
            <a:chOff x="4282963" y="2488860"/>
            <a:chExt cx="1869400" cy="450084"/>
          </a:xfrm>
        </p:grpSpPr>
        <p:sp>
          <p:nvSpPr>
            <p:cNvPr id="66" name="TextBox 65"/>
            <p:cNvSpPr txBox="1"/>
            <p:nvPr/>
          </p:nvSpPr>
          <p:spPr>
            <a:xfrm>
              <a:off x="4282963" y="2488860"/>
              <a:ext cx="129714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23×40</a:t>
              </a:r>
              <a:r>
                <a:rPr lang="ko-KR" altLang="en-US" sz="19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329090" y="2488860"/>
              <a:ext cx="644217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920</a:t>
              </a:r>
              <a:endPara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9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4640" y="2681221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1" name="그룹 70"/>
          <p:cNvGrpSpPr/>
          <p:nvPr/>
        </p:nvGrpSpPr>
        <p:grpSpPr>
          <a:xfrm>
            <a:off x="4034748" y="2492896"/>
            <a:ext cx="2013416" cy="450084"/>
            <a:chOff x="4282963" y="2488860"/>
            <a:chExt cx="2013416" cy="450084"/>
          </a:xfrm>
        </p:grpSpPr>
        <p:sp>
          <p:nvSpPr>
            <p:cNvPr id="72" name="TextBox 71"/>
            <p:cNvSpPr txBox="1"/>
            <p:nvPr/>
          </p:nvSpPr>
          <p:spPr>
            <a:xfrm>
              <a:off x="4282963" y="2488860"/>
              <a:ext cx="129714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657×7</a:t>
              </a:r>
              <a:r>
                <a:rPr lang="ko-KR" altLang="en-US" sz="19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329090" y="2488860"/>
              <a:ext cx="751265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4599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6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8656" y="2681221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7" name="그룹 76"/>
          <p:cNvGrpSpPr/>
          <p:nvPr/>
        </p:nvGrpSpPr>
        <p:grpSpPr>
          <a:xfrm>
            <a:off x="4034748" y="3518976"/>
            <a:ext cx="1731079" cy="455779"/>
            <a:chOff x="4282963" y="2488860"/>
            <a:chExt cx="1731079" cy="455779"/>
          </a:xfrm>
        </p:grpSpPr>
        <p:sp>
          <p:nvSpPr>
            <p:cNvPr id="79" name="TextBox 78"/>
            <p:cNvSpPr txBox="1"/>
            <p:nvPr/>
          </p:nvSpPr>
          <p:spPr>
            <a:xfrm>
              <a:off x="4282963" y="2488860"/>
              <a:ext cx="129714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5×83</a:t>
              </a:r>
              <a:r>
                <a:rPr lang="ko-KR" altLang="en-US" sz="19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180255" y="2488860"/>
              <a:ext cx="644217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415</a:t>
              </a:r>
              <a:endPara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1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6319" y="268691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2" name="그룹 81"/>
          <p:cNvGrpSpPr/>
          <p:nvPr/>
        </p:nvGrpSpPr>
        <p:grpSpPr>
          <a:xfrm>
            <a:off x="2706232" y="5261940"/>
            <a:ext cx="1637116" cy="263186"/>
            <a:chOff x="319554" y="1245924"/>
            <a:chExt cx="2636592" cy="423864"/>
          </a:xfrm>
        </p:grpSpPr>
        <p:pic>
          <p:nvPicPr>
            <p:cNvPr id="83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7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251520" y="2600908"/>
            <a:ext cx="6667165" cy="2636378"/>
            <a:chOff x="207825" y="2597480"/>
            <a:chExt cx="6667165" cy="2636378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2765942"/>
              <a:ext cx="6667165" cy="22798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259748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3" name="직각 삼각형 42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935596" y="3068960"/>
            <a:ext cx="889646" cy="1728192"/>
            <a:chOff x="1022958" y="2321943"/>
            <a:chExt cx="889646" cy="172819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1" y="2321943"/>
              <a:ext cx="805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1 3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1022958" y="2592740"/>
              <a:ext cx="882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107232" y="2931829"/>
              <a:ext cx="78877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2" y="2919493"/>
              <a:ext cx="8053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4492" y="3150035"/>
              <a:ext cx="8053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3 0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1752" y="3402053"/>
              <a:ext cx="8053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6 0 0 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103397" y="3694858"/>
              <a:ext cx="78877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3397" y="3711581"/>
              <a:ext cx="8053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3 9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2339752" y="3068960"/>
            <a:ext cx="900100" cy="1728192"/>
            <a:chOff x="1012504" y="2321943"/>
            <a:chExt cx="900100" cy="1728192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1" y="2321943"/>
              <a:ext cx="805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5 7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1022958" y="2592740"/>
              <a:ext cx="882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7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107232" y="2931829"/>
              <a:ext cx="78877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2" y="2919493"/>
              <a:ext cx="8053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4 9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4492" y="3150035"/>
              <a:ext cx="8053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3 5 0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022030" y="3402053"/>
              <a:ext cx="8859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4 2 0 0 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103397" y="3694858"/>
              <a:ext cx="78877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012504" y="3711581"/>
              <a:ext cx="8859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4 5 9 9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3754362" y="3068960"/>
            <a:ext cx="889646" cy="957600"/>
            <a:chOff x="1022958" y="2321943"/>
            <a:chExt cx="889646" cy="957600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1" y="2321943"/>
              <a:ext cx="805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1022958" y="2592740"/>
              <a:ext cx="882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4 0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107232" y="2931829"/>
              <a:ext cx="78877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2" y="2940989"/>
              <a:ext cx="8053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9 2 0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5158518" y="3068960"/>
            <a:ext cx="889646" cy="1507405"/>
            <a:chOff x="1022958" y="2321943"/>
            <a:chExt cx="889646" cy="1507405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1" y="2321943"/>
              <a:ext cx="805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1022958" y="2592740"/>
              <a:ext cx="882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8 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107232" y="2931829"/>
              <a:ext cx="78877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2" y="2919493"/>
              <a:ext cx="8053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1 5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4492" y="3150035"/>
              <a:ext cx="8053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4 0 0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103397" y="3474071"/>
              <a:ext cx="78877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3397" y="3490794"/>
              <a:ext cx="8053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4 1 5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149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chemeClr val="accent3">
              <a:lumMod val="40000"/>
              <a:lumOff val="6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43587</TotalTime>
  <Words>2920</Words>
  <Application>Microsoft Office PowerPoint</Application>
  <PresentationFormat>화면 슬라이드 쇼(4:3)</PresentationFormat>
  <Paragraphs>905</Paragraphs>
  <Slides>38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4" baseType="lpstr">
      <vt:lpstr>굴림</vt:lpstr>
      <vt:lpstr>돋움</vt:lpstr>
      <vt:lpstr>맑은 고딕</vt:lpstr>
      <vt:lpstr>여기어때 잘난체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DB400TDA</cp:lastModifiedBy>
  <cp:revision>7504</cp:revision>
  <dcterms:created xsi:type="dcterms:W3CDTF">2008-07-15T12:19:11Z</dcterms:created>
  <dcterms:modified xsi:type="dcterms:W3CDTF">2022-05-18T05:46:28Z</dcterms:modified>
</cp:coreProperties>
</file>