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097" r:id="rId4"/>
    <p:sldId id="1363" r:id="rId5"/>
    <p:sldId id="1367" r:id="rId6"/>
    <p:sldId id="1365" r:id="rId7"/>
    <p:sldId id="1369" r:id="rId8"/>
    <p:sldId id="1370" r:id="rId9"/>
    <p:sldId id="1371" r:id="rId10"/>
    <p:sldId id="1372" r:id="rId11"/>
    <p:sldId id="1373" r:id="rId12"/>
    <p:sldId id="1315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D0E4"/>
    <a:srgbClr val="FF9999"/>
    <a:srgbClr val="AE7C65"/>
    <a:srgbClr val="FDF4A6"/>
    <a:srgbClr val="D0ECD8"/>
    <a:srgbClr val="D4EFFD"/>
    <a:srgbClr val="F27712"/>
    <a:srgbClr val="FF9900"/>
    <a:srgbClr val="A46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1" d="100"/>
          <a:sy n="111" d="100"/>
        </p:scale>
        <p:origin x="186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052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8407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2171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곱셈으로 그림 완성하기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suh_p_0302_01_0010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곱셈으로 그림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40189" y="980728"/>
            <a:ext cx="671608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곱셈을 계산하고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정답을 찾아 붙여 그림을 완성해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79" name="그룹 78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>
                      <a:solidFill>
                        <a:srgbClr val="AE7C65"/>
                      </a:solidFill>
                    </a:rPr>
                    <a:t>+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2" name="직사각형 81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그림</a:t>
                </a:r>
              </a:p>
            </p:txBody>
          </p:sp>
        </p:grpSp>
        <p:sp>
          <p:nvSpPr>
            <p:cNvPr id="80" name="직사각형 79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방법</a:t>
              </a:r>
            </a:p>
          </p:txBody>
        </p:sp>
      </p:grp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정답 그림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그림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1221077" y="1303662"/>
            <a:ext cx="956208" cy="313457"/>
            <a:chOff x="3952363" y="1253627"/>
            <a:chExt cx="956208" cy="313457"/>
          </a:xfrm>
        </p:grpSpPr>
        <p:pic>
          <p:nvPicPr>
            <p:cNvPr id="92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5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40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5907"/>
          <a:stretch/>
        </p:blipFill>
        <p:spPr>
          <a:xfrm>
            <a:off x="7085982" y="2124235"/>
            <a:ext cx="1986518" cy="16237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007" y="1772816"/>
            <a:ext cx="3904463" cy="3707665"/>
          </a:xfrm>
          <a:prstGeom prst="rect">
            <a:avLst/>
          </a:prstGeom>
        </p:spPr>
      </p:pic>
      <p:sp>
        <p:nvSpPr>
          <p:cNvPr id="33" name="TextBox 43"/>
          <p:cNvSpPr txBox="1"/>
          <p:nvPr/>
        </p:nvSpPr>
        <p:spPr>
          <a:xfrm rot="1540634">
            <a:off x="1776293" y="2865319"/>
            <a:ext cx="844582" cy="382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24×37</a:t>
            </a:r>
          </a:p>
        </p:txBody>
      </p:sp>
      <p:sp>
        <p:nvSpPr>
          <p:cNvPr id="34" name="TextBox 43"/>
          <p:cNvSpPr txBox="1"/>
          <p:nvPr/>
        </p:nvSpPr>
        <p:spPr>
          <a:xfrm rot="1540634">
            <a:off x="1756096" y="3253781"/>
            <a:ext cx="8445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347×2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 rot="1540634">
            <a:off x="1735899" y="3642243"/>
            <a:ext cx="8445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54×12</a:t>
            </a:r>
          </a:p>
        </p:txBody>
      </p:sp>
      <p:sp>
        <p:nvSpPr>
          <p:cNvPr id="36" name="TextBox 43"/>
          <p:cNvSpPr txBox="1"/>
          <p:nvPr/>
        </p:nvSpPr>
        <p:spPr>
          <a:xfrm rot="1540634">
            <a:off x="2315175" y="3592984"/>
            <a:ext cx="8445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9×18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 rot="1540634">
            <a:off x="1625317" y="3989028"/>
            <a:ext cx="8445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125×3</a:t>
            </a:r>
          </a:p>
        </p:txBody>
      </p:sp>
      <p:sp>
        <p:nvSpPr>
          <p:cNvPr id="38" name="TextBox 43"/>
          <p:cNvSpPr txBox="1"/>
          <p:nvPr/>
        </p:nvSpPr>
        <p:spPr>
          <a:xfrm rot="17859215">
            <a:off x="2055134" y="4141459"/>
            <a:ext cx="8445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71×13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 rot="1540634">
            <a:off x="2718030" y="4169172"/>
            <a:ext cx="844582" cy="382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61×23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 rot="1540634">
            <a:off x="2512796" y="4583649"/>
            <a:ext cx="8445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281×5</a:t>
            </a:r>
          </a:p>
        </p:txBody>
      </p:sp>
      <p:sp>
        <p:nvSpPr>
          <p:cNvPr id="41" name="TextBox 43"/>
          <p:cNvSpPr txBox="1"/>
          <p:nvPr/>
        </p:nvSpPr>
        <p:spPr>
          <a:xfrm rot="1540634">
            <a:off x="3087000" y="4783864"/>
            <a:ext cx="8445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134×3</a:t>
            </a:r>
          </a:p>
        </p:txBody>
      </p:sp>
      <p:sp>
        <p:nvSpPr>
          <p:cNvPr id="42" name="TextBox 43"/>
          <p:cNvSpPr txBox="1"/>
          <p:nvPr/>
        </p:nvSpPr>
        <p:spPr>
          <a:xfrm rot="1540634">
            <a:off x="3281099" y="4438326"/>
            <a:ext cx="8445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26×15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 rot="1540634">
            <a:off x="3371262" y="4030301"/>
            <a:ext cx="8445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352×4</a:t>
            </a:r>
          </a:p>
        </p:txBody>
      </p:sp>
      <p:sp>
        <p:nvSpPr>
          <p:cNvPr id="44" name="TextBox 43"/>
          <p:cNvSpPr txBox="1"/>
          <p:nvPr/>
        </p:nvSpPr>
        <p:spPr>
          <a:xfrm rot="3922441">
            <a:off x="3853439" y="3642243"/>
            <a:ext cx="8445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215×4</a:t>
            </a:r>
          </a:p>
        </p:txBody>
      </p:sp>
      <p:sp>
        <p:nvSpPr>
          <p:cNvPr id="46" name="TextBox 45"/>
          <p:cNvSpPr txBox="1"/>
          <p:nvPr/>
        </p:nvSpPr>
        <p:spPr>
          <a:xfrm rot="3922441">
            <a:off x="4188112" y="3486102"/>
            <a:ext cx="8445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123×2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/>
          <p:cNvSpPr txBox="1"/>
          <p:nvPr/>
        </p:nvSpPr>
        <p:spPr>
          <a:xfrm rot="393241">
            <a:off x="4734935" y="3673591"/>
            <a:ext cx="8445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207×4</a:t>
            </a:r>
          </a:p>
        </p:txBody>
      </p:sp>
      <p:sp>
        <p:nvSpPr>
          <p:cNvPr id="50" name="TextBox 43"/>
          <p:cNvSpPr txBox="1"/>
          <p:nvPr/>
        </p:nvSpPr>
        <p:spPr>
          <a:xfrm>
            <a:off x="4653135" y="3998587"/>
            <a:ext cx="8445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47×20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 rot="1271036">
            <a:off x="4005999" y="4176439"/>
            <a:ext cx="8445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32×30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 rot="1271036">
            <a:off x="3933807" y="4519608"/>
            <a:ext cx="8445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13×17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 rot="1271036">
            <a:off x="3820888" y="4884897"/>
            <a:ext cx="8445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6×91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22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놀이터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HT.psd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3-2-1\Links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05426"/>
              </p:ext>
            </p:extLst>
          </p:nvPr>
        </p:nvGraphicFramePr>
        <p:xfrm>
          <a:off x="107504" y="652534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bg.png / answer_01.png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\app\resource\contents\lesson01\ops\lesson01\images\mm_32_1_09_02_01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타원 89"/>
          <p:cNvSpPr/>
          <p:nvPr/>
        </p:nvSpPr>
        <p:spPr>
          <a:xfrm>
            <a:off x="6507710" y="49870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2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곱셈으로 그림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40189" y="980728"/>
            <a:ext cx="671608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곱셈을 계산하고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정답을 찾아 붙여 그림을 완성해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79" name="그룹 78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/>
                    <a:t>물음 </a:t>
                  </a:r>
                  <a:r>
                    <a:rPr lang="en-US" altLang="ko-KR" sz="1100" b="1" dirty="0"/>
                    <a:t>+</a:t>
                  </a:r>
                  <a:endParaRPr lang="ko-KR" altLang="en-US" sz="1100" b="1" dirty="0"/>
                </a:p>
              </p:txBody>
            </p:sp>
          </p:grpSp>
          <p:sp>
            <p:nvSpPr>
              <p:cNvPr id="82" name="직사각형 81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그림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80" name="직사각형 79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방법</a:t>
              </a: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221077" y="1303662"/>
            <a:ext cx="956208" cy="313457"/>
            <a:chOff x="3952363" y="1253627"/>
            <a:chExt cx="956208" cy="313457"/>
          </a:xfrm>
        </p:grpSpPr>
        <p:pic>
          <p:nvPicPr>
            <p:cNvPr id="92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5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/>
          <p:cNvSpPr txBox="1"/>
          <p:nvPr/>
        </p:nvSpPr>
        <p:spPr>
          <a:xfrm>
            <a:off x="313402" y="174813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 활동을 통해 알게 된 점이나 느낀 점을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544" y="2168860"/>
            <a:ext cx="6176121" cy="96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곱셈을 계산한 결과에 맞게 색칠했더니 성이 완성되었습니다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곱셈도 배우고 색칠 공부도 해서 재미있었습니다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03" y="20492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40" y="5265204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6861695" y="5437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544" y="3251592"/>
            <a:ext cx="6176121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곱셈을 계산한 결과에 맞게 </a:t>
            </a:r>
            <a:r>
              <a:rPr lang="ko-KR" altLang="en-US" sz="1900" b="1" dirty="0" err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붙임딱지를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붙였더니 바이킹이 완성되어 신기합니다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03" y="31319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19773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5" y="329785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0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78887" y="3036444"/>
            <a:ext cx="50716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융합 연구소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내가 만약 동물이라면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93995" y="3747581"/>
            <a:ext cx="2173558" cy="384721"/>
            <a:chOff x="2268538" y="3747581"/>
            <a:chExt cx="2173558" cy="384721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538" y="3753036"/>
              <a:ext cx="1076398" cy="360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274789" y="3747581"/>
              <a:ext cx="11673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b="1" dirty="0" smtClean="0">
                  <a:latin typeface="맑은 고딕" pitchFamily="50" charset="-127"/>
                  <a:ea typeface="맑은 고딕" pitchFamily="50" charset="-127"/>
                </a:rPr>
                <a:t>30~31</a:t>
              </a:r>
              <a:r>
                <a:rPr lang="ko-KR" altLang="en-US" sz="1900" b="1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ko-KR" altLang="en-US" sz="1900" b="1" dirty="0"/>
            </a:p>
          </p:txBody>
        </p:sp>
      </p:grp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곱셈으로 그림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99579"/>
              </p:ext>
            </p:extLst>
          </p:nvPr>
        </p:nvGraphicFramePr>
        <p:xfrm>
          <a:off x="179388" y="654012"/>
          <a:ext cx="8774172" cy="237734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곱셈으로 색칠 놀이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곱셈으로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붙임딱지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놀이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3568" y="3003920"/>
            <a:ext cx="59159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곱셈을 활용하여 색칠 놀이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놀이를 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312515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948883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곱셈으로 그림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" y="2134576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" y="2797289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2134576"/>
            <a:ext cx="58509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그림의 곱셈을 어림하고 각 부분이 어떤 색일지 추측하여 이야기합니다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846" y="2792251"/>
            <a:ext cx="61704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곱셈을 계산하여 알맞은 색을 칠합니다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rgbClr val="AE7C65"/>
                      </a:solidFill>
                    </a:rPr>
                    <a:t>2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1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방법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4593595" y="1391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곱셈으로 그림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그림에 있는 곱셈을 이용하여 그림을 완성해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4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rgbClr val="AE7C65"/>
                      </a:solidFill>
                    </a:rPr>
                    <a:t>2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방법</a:t>
              </a:r>
            </a:p>
          </p:txBody>
        </p:sp>
      </p:grp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곱셈으로 그림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그림에 있는 곱셈을 이용하여 그림을 완성해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43"/>
          <p:cNvSpPr txBox="1"/>
          <p:nvPr/>
        </p:nvSpPr>
        <p:spPr>
          <a:xfrm>
            <a:off x="313402" y="174813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곱셈을 어림하고 어떤 그림이 될지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67544" y="4570844"/>
            <a:ext cx="6228692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약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약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30×50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1500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28×51</a:t>
            </a:r>
            <a:r>
              <a:rPr lang="ko-KR" altLang="en-US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있는 부분은 주황색일 것 같습니다</a:t>
            </a:r>
            <a:r>
              <a:rPr lang="en-US" altLang="ko-KR" sz="1900" b="1" spc="-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5242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40" y="5258236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74376"/>
              </p:ext>
            </p:extLst>
          </p:nvPr>
        </p:nvGraphicFramePr>
        <p:xfrm>
          <a:off x="3325772" y="2841104"/>
          <a:ext cx="3370464" cy="1524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842616">
                  <a:extLst>
                    <a:ext uri="{9D8B030D-6E8A-4147-A177-3AD203B41FA5}">
                      <a16:colId xmlns:a16="http://schemas.microsoft.com/office/drawing/2014/main" val="3273478921"/>
                    </a:ext>
                  </a:extLst>
                </a:gridCol>
                <a:gridCol w="842616">
                  <a:extLst>
                    <a:ext uri="{9D8B030D-6E8A-4147-A177-3AD203B41FA5}">
                      <a16:colId xmlns:a16="http://schemas.microsoft.com/office/drawing/2014/main" val="776162664"/>
                    </a:ext>
                  </a:extLst>
                </a:gridCol>
                <a:gridCol w="842616">
                  <a:extLst>
                    <a:ext uri="{9D8B030D-6E8A-4147-A177-3AD203B41FA5}">
                      <a16:colId xmlns:a16="http://schemas.microsoft.com/office/drawing/2014/main" val="3194116122"/>
                    </a:ext>
                  </a:extLst>
                </a:gridCol>
                <a:gridCol w="842616">
                  <a:extLst>
                    <a:ext uri="{9D8B030D-6E8A-4147-A177-3AD203B41FA5}">
                      <a16:colId xmlns:a16="http://schemas.microsoft.com/office/drawing/2014/main" val="1001244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정답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색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색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27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756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분홍색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0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960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노란색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4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924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파란색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1428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주황색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92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648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초록색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2457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빨간색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69336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575556" y="2348880"/>
            <a:ext cx="2698376" cy="2198614"/>
            <a:chOff x="575556" y="2168860"/>
            <a:chExt cx="2698376" cy="219861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30" t="5900" r="13214" b="31626"/>
            <a:stretch/>
          </p:blipFill>
          <p:spPr>
            <a:xfrm>
              <a:off x="575556" y="2168860"/>
              <a:ext cx="2697459" cy="2198614"/>
            </a:xfrm>
            <a:prstGeom prst="rect">
              <a:avLst/>
            </a:prstGeom>
          </p:spPr>
        </p:pic>
        <p:sp>
          <p:nvSpPr>
            <p:cNvPr id="37" name="TextBox 43"/>
            <p:cNvSpPr txBox="1"/>
            <p:nvPr/>
          </p:nvSpPr>
          <p:spPr>
            <a:xfrm>
              <a:off x="1043608" y="2783144"/>
              <a:ext cx="5768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pc="-150" dirty="0" smtClean="0">
                  <a:latin typeface="맑은 고딕" pitchFamily="50" charset="-127"/>
                  <a:ea typeface="맑은 고딕" pitchFamily="50" charset="-127"/>
                </a:rPr>
                <a:t>24×40</a:t>
              </a:r>
            </a:p>
          </p:txBody>
        </p:sp>
        <p:sp>
          <p:nvSpPr>
            <p:cNvPr id="38" name="TextBox 43"/>
            <p:cNvSpPr txBox="1"/>
            <p:nvPr/>
          </p:nvSpPr>
          <p:spPr>
            <a:xfrm>
              <a:off x="1635854" y="2692818"/>
              <a:ext cx="5768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pc="-150" dirty="0" smtClean="0">
                  <a:latin typeface="맑은 고딕" pitchFamily="50" charset="-127"/>
                  <a:ea typeface="맑은 고딕" pitchFamily="50" charset="-127"/>
                </a:rPr>
                <a:t>27×91</a:t>
              </a:r>
            </a:p>
          </p:txBody>
        </p:sp>
        <p:sp>
          <p:nvSpPr>
            <p:cNvPr id="40" name="TextBox 43"/>
            <p:cNvSpPr txBox="1"/>
            <p:nvPr/>
          </p:nvSpPr>
          <p:spPr>
            <a:xfrm>
              <a:off x="2249695" y="2636912"/>
              <a:ext cx="5768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pc="-150" smtClean="0">
                  <a:latin typeface="맑은 고딕" pitchFamily="50" charset="-127"/>
                  <a:ea typeface="맑은 고딕" pitchFamily="50" charset="-127"/>
                </a:rPr>
                <a:t>64×15</a:t>
              </a:r>
              <a:endParaRPr lang="en-US" altLang="ko-KR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3"/>
            <p:cNvSpPr txBox="1"/>
            <p:nvPr/>
          </p:nvSpPr>
          <p:spPr>
            <a:xfrm>
              <a:off x="2402337" y="3474491"/>
              <a:ext cx="5768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pc="-150" smtClean="0">
                  <a:latin typeface="맑은 고딕" pitchFamily="50" charset="-127"/>
                  <a:ea typeface="맑은 고딕" pitchFamily="50" charset="-127"/>
                </a:rPr>
                <a:t>27×24</a:t>
              </a:r>
              <a:endParaRPr lang="en-US" altLang="ko-KR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70803" y="3464714"/>
              <a:ext cx="5768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pc="-150" dirty="0" smtClean="0">
                  <a:latin typeface="맑은 고딕" pitchFamily="50" charset="-127"/>
                  <a:ea typeface="맑은 고딕" pitchFamily="50" charset="-127"/>
                </a:rPr>
                <a:t>8×81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72834" y="3741713"/>
              <a:ext cx="5768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pc="-150" smtClean="0">
                  <a:latin typeface="맑은 고딕" pitchFamily="50" charset="-127"/>
                  <a:ea typeface="맑은 고딕" pitchFamily="50" charset="-127"/>
                </a:rPr>
                <a:t>28×51</a:t>
              </a:r>
              <a:endParaRPr lang="en-US" altLang="ko-KR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995347" y="3043091"/>
              <a:ext cx="578695" cy="421623"/>
              <a:chOff x="464913" y="2573822"/>
              <a:chExt cx="578695" cy="421623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66747" y="2573822"/>
                <a:ext cx="5768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3 0 8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64913" y="2718446"/>
                <a:ext cx="5768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×      3</a:t>
                </a:r>
              </a:p>
            </p:txBody>
          </p:sp>
          <p:cxnSp>
            <p:nvCxnSpPr>
              <p:cNvPr id="7" name="직선 연결선 6"/>
              <p:cNvCxnSpPr/>
              <p:nvPr/>
            </p:nvCxnSpPr>
            <p:spPr bwMode="auto">
              <a:xfrm>
                <a:off x="575556" y="2946659"/>
                <a:ext cx="432048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8" name="그룹 57"/>
            <p:cNvGrpSpPr/>
            <p:nvPr/>
          </p:nvGrpSpPr>
          <p:grpSpPr>
            <a:xfrm>
              <a:off x="2200499" y="2971373"/>
              <a:ext cx="578695" cy="421623"/>
              <a:chOff x="464913" y="2573822"/>
              <a:chExt cx="578695" cy="421623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66747" y="2573822"/>
                <a:ext cx="5768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7 7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64913" y="2718446"/>
                <a:ext cx="5768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×  1 2</a:t>
                </a:r>
              </a:p>
            </p:txBody>
          </p:sp>
          <p:cxnSp>
            <p:nvCxnSpPr>
              <p:cNvPr id="62" name="직선 연결선 61"/>
              <p:cNvCxnSpPr/>
              <p:nvPr/>
            </p:nvCxnSpPr>
            <p:spPr bwMode="auto">
              <a:xfrm>
                <a:off x="613048" y="2946659"/>
                <a:ext cx="35706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3" name="그룹 62"/>
            <p:cNvGrpSpPr/>
            <p:nvPr/>
          </p:nvGrpSpPr>
          <p:grpSpPr>
            <a:xfrm>
              <a:off x="1597923" y="3134682"/>
              <a:ext cx="578695" cy="421623"/>
              <a:chOff x="464913" y="2573822"/>
              <a:chExt cx="578695" cy="421623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466747" y="2573822"/>
                <a:ext cx="5768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4 8 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64913" y="2718446"/>
                <a:ext cx="5768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×  2 0</a:t>
                </a:r>
              </a:p>
            </p:txBody>
          </p:sp>
          <p:cxnSp>
            <p:nvCxnSpPr>
              <p:cNvPr id="66" name="직선 연결선 65"/>
              <p:cNvCxnSpPr/>
              <p:nvPr/>
            </p:nvCxnSpPr>
            <p:spPr bwMode="auto">
              <a:xfrm>
                <a:off x="613048" y="2946659"/>
                <a:ext cx="35706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7" name="그룹 66"/>
            <p:cNvGrpSpPr/>
            <p:nvPr/>
          </p:nvGrpSpPr>
          <p:grpSpPr>
            <a:xfrm>
              <a:off x="837763" y="3771044"/>
              <a:ext cx="578695" cy="421623"/>
              <a:chOff x="464913" y="2573822"/>
              <a:chExt cx="578695" cy="421623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466747" y="2573822"/>
                <a:ext cx="5768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5 4 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64913" y="2718446"/>
                <a:ext cx="5768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×  1 4</a:t>
                </a:r>
              </a:p>
            </p:txBody>
          </p:sp>
          <p:cxnSp>
            <p:nvCxnSpPr>
              <p:cNvPr id="70" name="직선 연결선 69"/>
              <p:cNvCxnSpPr/>
              <p:nvPr/>
            </p:nvCxnSpPr>
            <p:spPr bwMode="auto">
              <a:xfrm>
                <a:off x="613048" y="2946659"/>
                <a:ext cx="35706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1" name="그룹 70"/>
            <p:cNvGrpSpPr/>
            <p:nvPr/>
          </p:nvGrpSpPr>
          <p:grpSpPr>
            <a:xfrm>
              <a:off x="2330547" y="3771044"/>
              <a:ext cx="578695" cy="421623"/>
              <a:chOff x="464913" y="2573822"/>
              <a:chExt cx="578695" cy="421623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466747" y="2573822"/>
                <a:ext cx="5768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2 5 2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64913" y="2718446"/>
                <a:ext cx="5768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×      3</a:t>
                </a:r>
              </a:p>
            </p:txBody>
          </p:sp>
          <p:cxnSp>
            <p:nvCxnSpPr>
              <p:cNvPr id="74" name="직선 연결선 73"/>
              <p:cNvCxnSpPr/>
              <p:nvPr/>
            </p:nvCxnSpPr>
            <p:spPr bwMode="auto">
              <a:xfrm>
                <a:off x="575556" y="2946659"/>
                <a:ext cx="432048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19169159-FA9D-4B43-9785-2CD20D790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932" y="3987102"/>
              <a:ext cx="360000" cy="360000"/>
            </a:xfrm>
            <a:prstGeom prst="rect">
              <a:avLst/>
            </a:prstGeom>
          </p:spPr>
        </p:pic>
      </p:grpSp>
      <p:sp>
        <p:nvSpPr>
          <p:cNvPr id="76" name="타원 75"/>
          <p:cNvSpPr/>
          <p:nvPr/>
        </p:nvSpPr>
        <p:spPr>
          <a:xfrm>
            <a:off x="3177503" y="4293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861695" y="5437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3644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\app\resource\contents\lesson01\ops\lesson01\images\mm_32_1_09_01_01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0" y="460833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6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곱셈으로 그림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173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5443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\app\resource\contents\lesson01\ops\lesson01\images\mm_32_1_09_01_01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0" t="5900" r="13214" b="31626"/>
          <a:stretch/>
        </p:blipFill>
        <p:spPr>
          <a:xfrm>
            <a:off x="685784" y="728700"/>
            <a:ext cx="5782246" cy="4712925"/>
          </a:xfrm>
          <a:prstGeom prst="rect">
            <a:avLst/>
          </a:prstGeom>
        </p:spPr>
      </p:pic>
      <p:sp>
        <p:nvSpPr>
          <p:cNvPr id="14" name="TextBox 43"/>
          <p:cNvSpPr txBox="1"/>
          <p:nvPr/>
        </p:nvSpPr>
        <p:spPr>
          <a:xfrm>
            <a:off x="1861117" y="2118557"/>
            <a:ext cx="844582" cy="382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24×40</a:t>
            </a:r>
          </a:p>
        </p:txBody>
      </p:sp>
      <p:sp>
        <p:nvSpPr>
          <p:cNvPr id="15" name="TextBox 43"/>
          <p:cNvSpPr txBox="1"/>
          <p:nvPr/>
        </p:nvSpPr>
        <p:spPr>
          <a:xfrm>
            <a:off x="3154616" y="2024212"/>
            <a:ext cx="844582" cy="382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27×91</a:t>
            </a:r>
          </a:p>
        </p:txBody>
      </p:sp>
      <p:sp>
        <p:nvSpPr>
          <p:cNvPr id="16" name="TextBox 43"/>
          <p:cNvSpPr txBox="1"/>
          <p:nvPr/>
        </p:nvSpPr>
        <p:spPr>
          <a:xfrm>
            <a:off x="4448115" y="1833106"/>
            <a:ext cx="844582" cy="382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64×15</a:t>
            </a:r>
          </a:p>
        </p:txBody>
      </p:sp>
      <p:sp>
        <p:nvSpPr>
          <p:cNvPr id="17" name="TextBox 43"/>
          <p:cNvSpPr txBox="1"/>
          <p:nvPr/>
        </p:nvSpPr>
        <p:spPr>
          <a:xfrm>
            <a:off x="4753886" y="3626854"/>
            <a:ext cx="844582" cy="382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27×24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70118" y="3638974"/>
            <a:ext cx="844582" cy="382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8×81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81423" y="4185529"/>
            <a:ext cx="844582" cy="382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28×51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470953" y="2728082"/>
            <a:ext cx="1264843" cy="655518"/>
            <a:chOff x="647564" y="2321943"/>
            <a:chExt cx="1264843" cy="65551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31829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그룹 55"/>
          <p:cNvGrpSpPr/>
          <p:nvPr/>
        </p:nvGrpSpPr>
        <p:grpSpPr>
          <a:xfrm>
            <a:off x="3149914" y="2896262"/>
            <a:ext cx="903663" cy="655518"/>
            <a:chOff x="1008744" y="2321943"/>
            <a:chExt cx="903663" cy="65551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40253" y="2321943"/>
              <a:ext cx="87215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4 8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08744" y="2592740"/>
              <a:ext cx="8966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2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34686" y="2931829"/>
              <a:ext cx="71706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그룹 62"/>
          <p:cNvGrpSpPr/>
          <p:nvPr/>
        </p:nvGrpSpPr>
        <p:grpSpPr>
          <a:xfrm>
            <a:off x="4389034" y="2601720"/>
            <a:ext cx="903663" cy="655518"/>
            <a:chOff x="1008744" y="2321943"/>
            <a:chExt cx="903663" cy="65551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40253" y="2321943"/>
              <a:ext cx="87215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7 7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08744" y="2592740"/>
              <a:ext cx="8966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34686" y="2931829"/>
              <a:ext cx="71706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7" name="그룹 66"/>
          <p:cNvGrpSpPr/>
          <p:nvPr/>
        </p:nvGrpSpPr>
        <p:grpSpPr>
          <a:xfrm>
            <a:off x="1498376" y="4276559"/>
            <a:ext cx="903663" cy="655518"/>
            <a:chOff x="1008744" y="2321943"/>
            <a:chExt cx="903663" cy="65551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40253" y="2321943"/>
              <a:ext cx="87215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5 4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08744" y="2592740"/>
              <a:ext cx="8966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34686" y="2931829"/>
              <a:ext cx="71706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그룹 70"/>
          <p:cNvGrpSpPr/>
          <p:nvPr/>
        </p:nvGrpSpPr>
        <p:grpSpPr>
          <a:xfrm>
            <a:off x="4371626" y="4293287"/>
            <a:ext cx="1264843" cy="655518"/>
            <a:chOff x="647564" y="2321943"/>
            <a:chExt cx="1264843" cy="65551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31829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8803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돋보기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곱셈으로 그림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그림에 있는 곱셈을 이용하여 그림을 완성해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67544" y="4562376"/>
            <a:ext cx="6176121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28×51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약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어림하여 주황색으로 추측했는데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28×51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1428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주황색이 맞습니다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616" y="45242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40" y="5265204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74376"/>
              </p:ext>
            </p:extLst>
          </p:nvPr>
        </p:nvGraphicFramePr>
        <p:xfrm>
          <a:off x="3325772" y="2841104"/>
          <a:ext cx="3370464" cy="1524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842616">
                  <a:extLst>
                    <a:ext uri="{9D8B030D-6E8A-4147-A177-3AD203B41FA5}">
                      <a16:colId xmlns:a16="http://schemas.microsoft.com/office/drawing/2014/main" val="3273478921"/>
                    </a:ext>
                  </a:extLst>
                </a:gridCol>
                <a:gridCol w="842616">
                  <a:extLst>
                    <a:ext uri="{9D8B030D-6E8A-4147-A177-3AD203B41FA5}">
                      <a16:colId xmlns:a16="http://schemas.microsoft.com/office/drawing/2014/main" val="776162664"/>
                    </a:ext>
                  </a:extLst>
                </a:gridCol>
                <a:gridCol w="842616">
                  <a:extLst>
                    <a:ext uri="{9D8B030D-6E8A-4147-A177-3AD203B41FA5}">
                      <a16:colId xmlns:a16="http://schemas.microsoft.com/office/drawing/2014/main" val="3194116122"/>
                    </a:ext>
                  </a:extLst>
                </a:gridCol>
                <a:gridCol w="842616">
                  <a:extLst>
                    <a:ext uri="{9D8B030D-6E8A-4147-A177-3AD203B41FA5}">
                      <a16:colId xmlns:a16="http://schemas.microsoft.com/office/drawing/2014/main" val="1001244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정답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색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색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27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756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분홍색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0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960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노란색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4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924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파란색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1428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주황색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92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648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초록색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2457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빨간색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69336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575556" y="2348880"/>
            <a:ext cx="2698376" cy="2198614"/>
            <a:chOff x="575556" y="2168860"/>
            <a:chExt cx="2698376" cy="219861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30" t="5900" r="13214" b="31626"/>
            <a:stretch/>
          </p:blipFill>
          <p:spPr>
            <a:xfrm>
              <a:off x="575556" y="2168860"/>
              <a:ext cx="2697459" cy="2198614"/>
            </a:xfrm>
            <a:prstGeom prst="rect">
              <a:avLst/>
            </a:prstGeom>
          </p:spPr>
        </p:pic>
        <p:sp>
          <p:nvSpPr>
            <p:cNvPr id="37" name="TextBox 43"/>
            <p:cNvSpPr txBox="1"/>
            <p:nvPr/>
          </p:nvSpPr>
          <p:spPr>
            <a:xfrm>
              <a:off x="1043608" y="2783144"/>
              <a:ext cx="5768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pc="-150" dirty="0" smtClean="0">
                  <a:latin typeface="맑은 고딕" pitchFamily="50" charset="-127"/>
                  <a:ea typeface="맑은 고딕" pitchFamily="50" charset="-127"/>
                </a:rPr>
                <a:t>24×40</a:t>
              </a:r>
            </a:p>
          </p:txBody>
        </p:sp>
        <p:sp>
          <p:nvSpPr>
            <p:cNvPr id="38" name="TextBox 43"/>
            <p:cNvSpPr txBox="1"/>
            <p:nvPr/>
          </p:nvSpPr>
          <p:spPr>
            <a:xfrm>
              <a:off x="1635854" y="2692818"/>
              <a:ext cx="5768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pc="-150" dirty="0" smtClean="0">
                  <a:latin typeface="맑은 고딕" pitchFamily="50" charset="-127"/>
                  <a:ea typeface="맑은 고딕" pitchFamily="50" charset="-127"/>
                </a:rPr>
                <a:t>27×91</a:t>
              </a:r>
            </a:p>
          </p:txBody>
        </p:sp>
        <p:sp>
          <p:nvSpPr>
            <p:cNvPr id="40" name="TextBox 43"/>
            <p:cNvSpPr txBox="1"/>
            <p:nvPr/>
          </p:nvSpPr>
          <p:spPr>
            <a:xfrm>
              <a:off x="2249695" y="2636912"/>
              <a:ext cx="5768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pc="-150" smtClean="0">
                  <a:latin typeface="맑은 고딕" pitchFamily="50" charset="-127"/>
                  <a:ea typeface="맑은 고딕" pitchFamily="50" charset="-127"/>
                </a:rPr>
                <a:t>64×15</a:t>
              </a:r>
              <a:endParaRPr lang="en-US" altLang="ko-KR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3"/>
            <p:cNvSpPr txBox="1"/>
            <p:nvPr/>
          </p:nvSpPr>
          <p:spPr>
            <a:xfrm>
              <a:off x="2402337" y="3474491"/>
              <a:ext cx="5768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pc="-150" smtClean="0">
                  <a:latin typeface="맑은 고딕" pitchFamily="50" charset="-127"/>
                  <a:ea typeface="맑은 고딕" pitchFamily="50" charset="-127"/>
                </a:rPr>
                <a:t>27×24</a:t>
              </a:r>
              <a:endParaRPr lang="en-US" altLang="ko-KR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70803" y="3464714"/>
              <a:ext cx="5768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pc="-150" dirty="0" smtClean="0">
                  <a:latin typeface="맑은 고딕" pitchFamily="50" charset="-127"/>
                  <a:ea typeface="맑은 고딕" pitchFamily="50" charset="-127"/>
                </a:rPr>
                <a:t>8×81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72834" y="3741713"/>
              <a:ext cx="5768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pc="-150" smtClean="0">
                  <a:latin typeface="맑은 고딕" pitchFamily="50" charset="-127"/>
                  <a:ea typeface="맑은 고딕" pitchFamily="50" charset="-127"/>
                </a:rPr>
                <a:t>28×51</a:t>
              </a:r>
              <a:endParaRPr lang="en-US" altLang="ko-KR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995347" y="3043091"/>
              <a:ext cx="578695" cy="421623"/>
              <a:chOff x="464913" y="2573822"/>
              <a:chExt cx="578695" cy="421623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66747" y="2573822"/>
                <a:ext cx="5768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3 0 8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64913" y="2718446"/>
                <a:ext cx="5768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×      3</a:t>
                </a:r>
              </a:p>
            </p:txBody>
          </p:sp>
          <p:cxnSp>
            <p:nvCxnSpPr>
              <p:cNvPr id="7" name="직선 연결선 6"/>
              <p:cNvCxnSpPr/>
              <p:nvPr/>
            </p:nvCxnSpPr>
            <p:spPr bwMode="auto">
              <a:xfrm>
                <a:off x="575556" y="2946659"/>
                <a:ext cx="432048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8" name="그룹 57"/>
            <p:cNvGrpSpPr/>
            <p:nvPr/>
          </p:nvGrpSpPr>
          <p:grpSpPr>
            <a:xfrm>
              <a:off x="2200499" y="2971373"/>
              <a:ext cx="578695" cy="421623"/>
              <a:chOff x="464913" y="2573822"/>
              <a:chExt cx="578695" cy="421623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66747" y="2573822"/>
                <a:ext cx="5768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7 7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64913" y="2718446"/>
                <a:ext cx="5768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×  1 2</a:t>
                </a:r>
              </a:p>
            </p:txBody>
          </p:sp>
          <p:cxnSp>
            <p:nvCxnSpPr>
              <p:cNvPr id="62" name="직선 연결선 61"/>
              <p:cNvCxnSpPr/>
              <p:nvPr/>
            </p:nvCxnSpPr>
            <p:spPr bwMode="auto">
              <a:xfrm>
                <a:off x="613048" y="2946659"/>
                <a:ext cx="35706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3" name="그룹 62"/>
            <p:cNvGrpSpPr/>
            <p:nvPr/>
          </p:nvGrpSpPr>
          <p:grpSpPr>
            <a:xfrm>
              <a:off x="1597923" y="3134682"/>
              <a:ext cx="578695" cy="421623"/>
              <a:chOff x="464913" y="2573822"/>
              <a:chExt cx="578695" cy="421623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466747" y="2573822"/>
                <a:ext cx="5768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4 8 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64913" y="2718446"/>
                <a:ext cx="5768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×  2 0</a:t>
                </a:r>
              </a:p>
            </p:txBody>
          </p:sp>
          <p:cxnSp>
            <p:nvCxnSpPr>
              <p:cNvPr id="66" name="직선 연결선 65"/>
              <p:cNvCxnSpPr/>
              <p:nvPr/>
            </p:nvCxnSpPr>
            <p:spPr bwMode="auto">
              <a:xfrm>
                <a:off x="613048" y="2946659"/>
                <a:ext cx="35706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7" name="그룹 66"/>
            <p:cNvGrpSpPr/>
            <p:nvPr/>
          </p:nvGrpSpPr>
          <p:grpSpPr>
            <a:xfrm>
              <a:off x="837763" y="3771044"/>
              <a:ext cx="578695" cy="421623"/>
              <a:chOff x="464913" y="2573822"/>
              <a:chExt cx="578695" cy="421623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466747" y="2573822"/>
                <a:ext cx="5768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5 4 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64913" y="2718446"/>
                <a:ext cx="5768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×  1 4</a:t>
                </a:r>
              </a:p>
            </p:txBody>
          </p:sp>
          <p:cxnSp>
            <p:nvCxnSpPr>
              <p:cNvPr id="70" name="직선 연결선 69"/>
              <p:cNvCxnSpPr/>
              <p:nvPr/>
            </p:nvCxnSpPr>
            <p:spPr bwMode="auto">
              <a:xfrm>
                <a:off x="613048" y="2946659"/>
                <a:ext cx="35706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1" name="그룹 70"/>
            <p:cNvGrpSpPr/>
            <p:nvPr/>
          </p:nvGrpSpPr>
          <p:grpSpPr>
            <a:xfrm>
              <a:off x="2330547" y="3771044"/>
              <a:ext cx="578695" cy="421623"/>
              <a:chOff x="464913" y="2573822"/>
              <a:chExt cx="578695" cy="421623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466747" y="2573822"/>
                <a:ext cx="5768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2 5 2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64913" y="2718446"/>
                <a:ext cx="5768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×      3</a:t>
                </a:r>
              </a:p>
            </p:txBody>
          </p:sp>
          <p:cxnSp>
            <p:nvCxnSpPr>
              <p:cNvPr id="74" name="직선 연결선 73"/>
              <p:cNvCxnSpPr/>
              <p:nvPr/>
            </p:nvCxnSpPr>
            <p:spPr bwMode="auto">
              <a:xfrm>
                <a:off x="575556" y="2946659"/>
                <a:ext cx="432048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19169159-FA9D-4B43-9785-2CD20D790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932" y="3987102"/>
              <a:ext cx="360000" cy="360000"/>
            </a:xfrm>
            <a:prstGeom prst="rect">
              <a:avLst/>
            </a:prstGeom>
          </p:spPr>
        </p:pic>
      </p:grpSp>
      <p:sp>
        <p:nvSpPr>
          <p:cNvPr id="76" name="타원 75"/>
          <p:cNvSpPr/>
          <p:nvPr/>
        </p:nvSpPr>
        <p:spPr>
          <a:xfrm>
            <a:off x="3177503" y="4293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861695" y="5437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3644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\app\resource\contents\lesson01\ops\lesson01\images\mm_32_1_09_01_01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43"/>
          <p:cNvSpPr txBox="1"/>
          <p:nvPr/>
        </p:nvSpPr>
        <p:spPr>
          <a:xfrm>
            <a:off x="313402" y="1748135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곱셈을 계산하여 그림을 완성하고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어림하여 생각한 그림과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79" name="그룹 78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/>
                    <a:t>물음 </a:t>
                  </a:r>
                  <a:r>
                    <a:rPr lang="en-US" altLang="ko-KR" sz="1100" b="1" dirty="0"/>
                    <a:t>2</a:t>
                  </a:r>
                  <a:endParaRPr lang="ko-KR" altLang="en-US" sz="1100" b="1" dirty="0"/>
                </a:p>
              </p:txBody>
            </p:sp>
          </p:grpSp>
          <p:sp>
            <p:nvSpPr>
              <p:cNvPr id="82" name="직사각형 81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1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80" name="직사각형 79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방법</a:t>
              </a:r>
            </a:p>
          </p:txBody>
        </p:sp>
      </p:grp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15" y="460284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4" name="그룹 83"/>
          <p:cNvGrpSpPr/>
          <p:nvPr/>
        </p:nvGrpSpPr>
        <p:grpSpPr>
          <a:xfrm>
            <a:off x="3698232" y="2178214"/>
            <a:ext cx="3027329" cy="242937"/>
            <a:chOff x="3892552" y="2197503"/>
            <a:chExt cx="2875693" cy="242937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3892552" y="2197503"/>
              <a:ext cx="2875693" cy="24293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돋보기 버튼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정답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확인하세요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3960953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endParaRPr lang="ko-KR" altLang="en-US" sz="6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타원 87"/>
          <p:cNvSpPr/>
          <p:nvPr/>
        </p:nvSpPr>
        <p:spPr>
          <a:xfrm>
            <a:off x="6637166" y="22425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7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0" t="5376" r="13214" b="31625"/>
          <a:stretch/>
        </p:blipFill>
        <p:spPr>
          <a:xfrm>
            <a:off x="683568" y="728699"/>
            <a:ext cx="5740658" cy="4718349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색칠된 그림과 파란색 텍스트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곱셈으로 그림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173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9547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bg.png / answer_01.png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\app\resource\contents\lesson01\ops\lesson01\images\mm_32_1_09_01_01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43"/>
          <p:cNvSpPr txBox="1"/>
          <p:nvPr/>
        </p:nvSpPr>
        <p:spPr>
          <a:xfrm>
            <a:off x="1861117" y="2024844"/>
            <a:ext cx="8445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24×40</a:t>
            </a:r>
          </a:p>
          <a:p>
            <a:pPr algn="just"/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960</a:t>
            </a:r>
          </a:p>
        </p:txBody>
      </p:sp>
      <p:sp>
        <p:nvSpPr>
          <p:cNvPr id="15" name="TextBox 43"/>
          <p:cNvSpPr txBox="1"/>
          <p:nvPr/>
        </p:nvSpPr>
        <p:spPr>
          <a:xfrm>
            <a:off x="3154615" y="1916832"/>
            <a:ext cx="8989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27×91</a:t>
            </a:r>
          </a:p>
          <a:p>
            <a:pPr algn="just"/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2457</a:t>
            </a:r>
          </a:p>
        </p:txBody>
      </p:sp>
      <p:sp>
        <p:nvSpPr>
          <p:cNvPr id="16" name="TextBox 43"/>
          <p:cNvSpPr txBox="1"/>
          <p:nvPr/>
        </p:nvSpPr>
        <p:spPr>
          <a:xfrm>
            <a:off x="4448115" y="1736812"/>
            <a:ext cx="8445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64×15</a:t>
            </a:r>
          </a:p>
          <a:p>
            <a:pPr algn="just"/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960</a:t>
            </a:r>
          </a:p>
        </p:txBody>
      </p:sp>
      <p:sp>
        <p:nvSpPr>
          <p:cNvPr id="17" name="TextBox 43"/>
          <p:cNvSpPr txBox="1"/>
          <p:nvPr/>
        </p:nvSpPr>
        <p:spPr>
          <a:xfrm>
            <a:off x="4699526" y="3501008"/>
            <a:ext cx="8445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27×24</a:t>
            </a:r>
          </a:p>
          <a:p>
            <a:pPr algn="just"/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648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55676" y="3507976"/>
            <a:ext cx="8445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8×81</a:t>
            </a:r>
          </a:p>
          <a:p>
            <a:pPr algn="just"/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648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15816" y="4185529"/>
            <a:ext cx="16135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28×51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1428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470953" y="2600908"/>
            <a:ext cx="1264843" cy="972108"/>
            <a:chOff x="647564" y="2321943"/>
            <a:chExt cx="1264843" cy="97210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31829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909330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9 2 4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149914" y="2896262"/>
            <a:ext cx="907336" cy="964786"/>
            <a:chOff x="1008744" y="2321943"/>
            <a:chExt cx="907336" cy="96478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40253" y="2321943"/>
              <a:ext cx="87215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4 8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08744" y="2592740"/>
              <a:ext cx="8966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2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34686" y="2931829"/>
              <a:ext cx="71706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43926" y="2902008"/>
              <a:ext cx="87215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9 6 0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389034" y="2492896"/>
            <a:ext cx="903663" cy="972108"/>
            <a:chOff x="1008744" y="2321943"/>
            <a:chExt cx="903663" cy="97210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40253" y="2321943"/>
              <a:ext cx="87215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7 7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08744" y="2592740"/>
              <a:ext cx="8966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34686" y="2931829"/>
              <a:ext cx="71706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39068" y="2909330"/>
              <a:ext cx="87215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9 2 4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1498376" y="4221088"/>
            <a:ext cx="904758" cy="972108"/>
            <a:chOff x="1008744" y="2321943"/>
            <a:chExt cx="904758" cy="97210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40253" y="2321943"/>
              <a:ext cx="87215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5 4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08744" y="2592740"/>
              <a:ext cx="8966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34686" y="2931829"/>
              <a:ext cx="71706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041348" y="2909330"/>
              <a:ext cx="87215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7 5 6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371626" y="4293287"/>
            <a:ext cx="1264843" cy="960594"/>
            <a:chOff x="647564" y="2321943"/>
            <a:chExt cx="1264843" cy="960594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13246" y="2931829"/>
              <a:ext cx="8676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3386" y="2897816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7 5 6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40" y="5373216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6615683" y="51522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276" y="2312876"/>
            <a:ext cx="2015212" cy="160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곱셈으로 그림 완성하기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40189" y="980728"/>
            <a:ext cx="671608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곱셈을 계산하고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정답을 찾아 붙여 그림을 완성해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79" name="그룹 78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>
                      <a:solidFill>
                        <a:srgbClr val="AE7C65"/>
                      </a:solidFill>
                    </a:rPr>
                    <a:t>+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2" name="직사각형 81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그림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80" name="직사각형 79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방법</a:t>
              </a:r>
            </a:p>
          </p:txBody>
        </p:sp>
      </p:grp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꾸러미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" y="2134576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" y="2797289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679217" y="2134576"/>
            <a:ext cx="61250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그림의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풀고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붙임딱지에서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계산 결과를 찾습니다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3846" y="2792251"/>
            <a:ext cx="61704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답에 해당하는 곳에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붙임딱지를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붙입니다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타원 89"/>
          <p:cNvSpPr/>
          <p:nvPr/>
        </p:nvSpPr>
        <p:spPr>
          <a:xfrm>
            <a:off x="4593595" y="1391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221077" y="1303662"/>
            <a:ext cx="956208" cy="313457"/>
            <a:chOff x="3952363" y="1253627"/>
            <a:chExt cx="956208" cy="313457"/>
          </a:xfrm>
        </p:grpSpPr>
        <p:pic>
          <p:nvPicPr>
            <p:cNvPr id="92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5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94" name="타원 93"/>
          <p:cNvSpPr/>
          <p:nvPr/>
        </p:nvSpPr>
        <p:spPr>
          <a:xfrm>
            <a:off x="2082325" y="1380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42160</TotalTime>
  <Words>996</Words>
  <Application>Microsoft Office PowerPoint</Application>
  <PresentationFormat>화면 슬라이드 쇼(4:3)</PresentationFormat>
  <Paragraphs>412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7242</cp:revision>
  <dcterms:created xsi:type="dcterms:W3CDTF">2008-07-15T12:19:11Z</dcterms:created>
  <dcterms:modified xsi:type="dcterms:W3CDTF">2022-05-18T05:55:42Z</dcterms:modified>
</cp:coreProperties>
</file>