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38" r:id="rId4"/>
    <p:sldId id="1370" r:id="rId5"/>
    <p:sldId id="1339" r:id="rId6"/>
    <p:sldId id="1383" r:id="rId7"/>
    <p:sldId id="1341" r:id="rId8"/>
    <p:sldId id="1385" r:id="rId9"/>
    <p:sldId id="1384" r:id="rId10"/>
    <p:sldId id="1345" r:id="rId11"/>
    <p:sldId id="1386" r:id="rId12"/>
    <p:sldId id="1348" r:id="rId13"/>
    <p:sldId id="1388" r:id="rId14"/>
    <p:sldId id="1387" r:id="rId15"/>
    <p:sldId id="1351" r:id="rId16"/>
    <p:sldId id="1389" r:id="rId17"/>
    <p:sldId id="1390" r:id="rId18"/>
    <p:sldId id="1381" r:id="rId19"/>
    <p:sldId id="1391" r:id="rId20"/>
    <p:sldId id="1392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2E9"/>
    <a:srgbClr val="C4B9DC"/>
    <a:srgbClr val="FDDAC7"/>
    <a:srgbClr val="C7E9F3"/>
    <a:srgbClr val="CFDBF0"/>
    <a:srgbClr val="FBD2D3"/>
    <a:srgbClr val="BBDECB"/>
    <a:srgbClr val="CEE4FC"/>
    <a:srgbClr val="E2F3F2"/>
    <a:srgbClr val="E8E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8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33.jpe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33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0095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989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01496" y="503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4987" y="2694461"/>
            <a:ext cx="1590749" cy="1318228"/>
            <a:chOff x="7226241" y="2671681"/>
            <a:chExt cx="1590749" cy="13182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26241" y="2995717"/>
              <a:ext cx="14317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8" name="그룹 147"/>
          <p:cNvGrpSpPr/>
          <p:nvPr/>
        </p:nvGrpSpPr>
        <p:grpSpPr>
          <a:xfrm>
            <a:off x="2699793" y="2700453"/>
            <a:ext cx="1620179" cy="1318228"/>
            <a:chOff x="7196811" y="2671681"/>
            <a:chExt cx="1620179" cy="1318228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196811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2" name="그룹 161"/>
          <p:cNvGrpSpPr/>
          <p:nvPr/>
        </p:nvGrpSpPr>
        <p:grpSpPr>
          <a:xfrm>
            <a:off x="4869747" y="2706445"/>
            <a:ext cx="1563388" cy="1318228"/>
            <a:chOff x="7242529" y="2671681"/>
            <a:chExt cx="1563388" cy="131822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42529" y="2995717"/>
              <a:ext cx="141547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68818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04986" y="137677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604987" y="2694461"/>
            <a:ext cx="1590749" cy="1318228"/>
            <a:chOff x="7226241" y="2671681"/>
            <a:chExt cx="1590749" cy="13182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2   1   3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26241" y="2995717"/>
              <a:ext cx="14317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>
            <a:off x="2699793" y="2700453"/>
            <a:ext cx="1620179" cy="1318228"/>
            <a:chOff x="7196811" y="2671681"/>
            <a:chExt cx="1620179" cy="13182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196811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79891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그룹 82"/>
          <p:cNvGrpSpPr/>
          <p:nvPr/>
        </p:nvGrpSpPr>
        <p:grpSpPr>
          <a:xfrm>
            <a:off x="4869747" y="2706445"/>
            <a:ext cx="1563388" cy="1318228"/>
            <a:chOff x="7242529" y="2671681"/>
            <a:chExt cx="1563388" cy="131822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2   1   2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42529" y="2995717"/>
              <a:ext cx="141547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268818" y="3353575"/>
              <a:ext cx="153709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4" y="3034752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텍스트는 처음에는 안 보이다가 각각의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24" y="1604119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03" y="165678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39" y="164215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65" y="174176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43"/>
          <p:cNvSpPr txBox="1"/>
          <p:nvPr/>
        </p:nvSpPr>
        <p:spPr>
          <a:xfrm>
            <a:off x="1245637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221×3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247220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314×2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10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4305977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421×2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32549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322×3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223628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663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2447764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628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/>
          <p:cNvSpPr txBox="1"/>
          <p:nvPr/>
        </p:nvSpPr>
        <p:spPr>
          <a:xfrm>
            <a:off x="4308413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842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/>
          <p:cNvSpPr txBox="1"/>
          <p:nvPr/>
        </p:nvSpPr>
        <p:spPr>
          <a:xfrm>
            <a:off x="5532549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966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0601" y="3378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04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4" y="3034752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100" name="TextBox 43"/>
          <p:cNvSpPr txBox="1"/>
          <p:nvPr/>
        </p:nvSpPr>
        <p:spPr>
          <a:xfrm>
            <a:off x="611560" y="134076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24" y="1340768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03" y="139343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39" y="137880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65" y="147841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43"/>
          <p:cNvSpPr txBox="1"/>
          <p:nvPr/>
        </p:nvSpPr>
        <p:spPr>
          <a:xfrm>
            <a:off x="1245637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232×3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43"/>
          <p:cNvSpPr txBox="1"/>
          <p:nvPr/>
        </p:nvSpPr>
        <p:spPr>
          <a:xfrm>
            <a:off x="247220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324×2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10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43"/>
          <p:cNvSpPr txBox="1"/>
          <p:nvPr/>
        </p:nvSpPr>
        <p:spPr>
          <a:xfrm>
            <a:off x="4305977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122×4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532549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414×2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43"/>
          <p:cNvSpPr txBox="1"/>
          <p:nvPr/>
        </p:nvSpPr>
        <p:spPr>
          <a:xfrm>
            <a:off x="1223628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696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43"/>
          <p:cNvSpPr txBox="1"/>
          <p:nvPr/>
        </p:nvSpPr>
        <p:spPr>
          <a:xfrm>
            <a:off x="2447764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648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43"/>
          <p:cNvSpPr txBox="1"/>
          <p:nvPr/>
        </p:nvSpPr>
        <p:spPr>
          <a:xfrm>
            <a:off x="4308413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488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43"/>
          <p:cNvSpPr txBox="1"/>
          <p:nvPr/>
        </p:nvSpPr>
        <p:spPr>
          <a:xfrm>
            <a:off x="5532549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828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990601" y="3378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04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4" y="3034752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계산 결과를 비교하여        안에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24" y="1604119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03" y="165678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39" y="164215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65" y="174176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43"/>
          <p:cNvSpPr txBox="1"/>
          <p:nvPr/>
        </p:nvSpPr>
        <p:spPr>
          <a:xfrm>
            <a:off x="1245637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221×3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247220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314×2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10" y="303116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4305977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421×2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32549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322×3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223628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663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2447764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628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/>
          <p:cNvSpPr txBox="1"/>
          <p:nvPr/>
        </p:nvSpPr>
        <p:spPr>
          <a:xfrm>
            <a:off x="4308413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842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/>
          <p:cNvSpPr txBox="1"/>
          <p:nvPr/>
        </p:nvSpPr>
        <p:spPr>
          <a:xfrm>
            <a:off x="5532549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966</a:t>
            </a:r>
            <a:endParaRPr lang="en-US" altLang="ko-KR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04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207825" y="3465004"/>
            <a:ext cx="6687501" cy="1728192"/>
            <a:chOff x="207825" y="3505666"/>
            <a:chExt cx="6687501" cy="1728192"/>
          </a:xfrm>
        </p:grpSpPr>
        <p:grpSp>
          <p:nvGrpSpPr>
            <p:cNvPr id="51" name="그룹 50"/>
            <p:cNvGrpSpPr/>
            <p:nvPr/>
          </p:nvGrpSpPr>
          <p:grpSpPr>
            <a:xfrm>
              <a:off x="207825" y="3505666"/>
              <a:ext cx="6687501" cy="1728192"/>
              <a:chOff x="207825" y="3505666"/>
              <a:chExt cx="6687501" cy="172819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285692A-AF3B-4F3A-A2BC-10C0F8D6F3AF}"/>
                  </a:ext>
                </a:extLst>
              </p:cNvPr>
              <p:cNvSpPr/>
              <p:nvPr/>
            </p:nvSpPr>
            <p:spPr>
              <a:xfrm>
                <a:off x="207825" y="3685686"/>
                <a:ext cx="6667165" cy="13601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29">
                <a:extLst>
                  <a:ext uri="{FF2B5EF4-FFF2-40B4-BE49-F238E27FC236}">
                    <a16:creationId xmlns:a16="http://schemas.microsoft.com/office/drawing/2014/main" id="{75CCC683-9057-4235-B82D-565F613C4EE9}"/>
                  </a:ext>
                </a:extLst>
              </p:cNvPr>
              <p:cNvSpPr/>
              <p:nvPr/>
            </p:nvSpPr>
            <p:spPr>
              <a:xfrm>
                <a:off x="353387" y="3505666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64" name="직각 삼각형 63">
                <a:extLst>
                  <a:ext uri="{FF2B5EF4-FFF2-40B4-BE49-F238E27FC236}">
                    <a16:creationId xmlns:a16="http://schemas.microsoft.com/office/drawing/2014/main" id="{BC06A89B-3C4B-4BC1-90F9-0E4F256EE32A}"/>
                  </a:ext>
                </a:extLst>
              </p:cNvPr>
              <p:cNvSpPr/>
              <p:nvPr/>
            </p:nvSpPr>
            <p:spPr>
              <a:xfrm flipH="1" flipV="1">
                <a:off x="5112060" y="504575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11351" y="4031208"/>
                <a:ext cx="64839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mtClean="0">
                    <a:latin typeface="+mn-ea"/>
                    <a:ea typeface="+mn-ea"/>
                  </a:rPr>
                  <a:t>221×3</a:t>
                </a:r>
                <a:r>
                  <a:rPr lang="ko-KR" altLang="en-US" sz="1600" smtClean="0">
                    <a:latin typeface="+mn-ea"/>
                    <a:ea typeface="+mn-ea"/>
                  </a:rPr>
                  <a:t>＝</a:t>
                </a:r>
                <a:r>
                  <a:rPr lang="en-US" altLang="ko-KR" sz="1600" smtClean="0">
                    <a:latin typeface="+mn-ea"/>
                    <a:ea typeface="+mn-ea"/>
                  </a:rPr>
                  <a:t>663</a:t>
                </a:r>
                <a:r>
                  <a:rPr lang="ko-KR" altLang="en-US" sz="1600" smtClean="0">
                    <a:latin typeface="+mn-ea"/>
                    <a:ea typeface="+mn-ea"/>
                  </a:rPr>
                  <a:t>이고 </a:t>
                </a:r>
                <a:r>
                  <a:rPr lang="en-US" altLang="ko-KR" sz="1600" smtClean="0">
                    <a:latin typeface="+mn-ea"/>
                    <a:ea typeface="+mn-ea"/>
                  </a:rPr>
                  <a:t>314×2</a:t>
                </a:r>
                <a:r>
                  <a:rPr lang="ko-KR" altLang="en-US" sz="1600" smtClean="0">
                    <a:latin typeface="+mn-ea"/>
                    <a:ea typeface="+mn-ea"/>
                  </a:rPr>
                  <a:t>＝</a:t>
                </a:r>
                <a:r>
                  <a:rPr lang="en-US" altLang="ko-KR" sz="1600" smtClean="0">
                    <a:latin typeface="+mn-ea"/>
                    <a:ea typeface="+mn-ea"/>
                  </a:rPr>
                  <a:t>628</a:t>
                </a:r>
                <a:r>
                  <a:rPr lang="ko-KR" altLang="en-US" sz="1600" smtClean="0">
                    <a:latin typeface="+mn-ea"/>
                    <a:ea typeface="+mn-ea"/>
                  </a:rPr>
                  <a:t>이므로 </a:t>
                </a:r>
                <a:r>
                  <a:rPr lang="en-US" altLang="ko-KR" sz="1600" smtClean="0">
                    <a:latin typeface="+mn-ea"/>
                    <a:ea typeface="+mn-ea"/>
                  </a:rPr>
                  <a:t>221×3</a:t>
                </a:r>
                <a:r>
                  <a:rPr lang="ko-KR" altLang="en-US" sz="1600" smtClean="0">
                    <a:latin typeface="+mn-ea"/>
                    <a:ea typeface="+mn-ea"/>
                  </a:rPr>
                  <a:t>이 </a:t>
                </a:r>
                <a:r>
                  <a:rPr lang="en-US" altLang="ko-KR" sz="1600" smtClean="0">
                    <a:latin typeface="+mn-ea"/>
                    <a:ea typeface="+mn-ea"/>
                  </a:rPr>
                  <a:t>314×2</a:t>
                </a:r>
                <a:r>
                  <a:rPr lang="ko-KR" altLang="en-US" sz="1600" smtClean="0">
                    <a:latin typeface="+mn-ea"/>
                    <a:ea typeface="+mn-ea"/>
                  </a:rPr>
                  <a:t>보다 더 큽니다</a:t>
                </a:r>
                <a:r>
                  <a:rPr lang="en-US" altLang="ko-KR" sz="1600" smtClean="0">
                    <a:latin typeface="+mn-ea"/>
                    <a:ea typeface="+mn-ea"/>
                  </a:rPr>
                  <a:t>.</a:t>
                </a:r>
                <a:r>
                  <a:rPr lang="ko-KR" altLang="en-US" sz="1600" smtClean="0">
                    <a:latin typeface="+mn-ea"/>
                    <a:ea typeface="+mn-ea"/>
                  </a:rPr>
                  <a:t>  </a:t>
                </a: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2281" y="4463256"/>
                <a:ext cx="64839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mtClean="0">
                    <a:latin typeface="+mn-ea"/>
                    <a:ea typeface="+mn-ea"/>
                  </a:rPr>
                  <a:t>421×2</a:t>
                </a:r>
                <a:r>
                  <a:rPr lang="ko-KR" altLang="en-US" sz="1600" smtClean="0">
                    <a:latin typeface="+mn-ea"/>
                    <a:ea typeface="+mn-ea"/>
                  </a:rPr>
                  <a:t>＝</a:t>
                </a:r>
                <a:r>
                  <a:rPr lang="en-US" altLang="ko-KR" sz="1600" smtClean="0">
                    <a:latin typeface="+mn-ea"/>
                    <a:ea typeface="+mn-ea"/>
                  </a:rPr>
                  <a:t>842</a:t>
                </a:r>
                <a:r>
                  <a:rPr lang="ko-KR" altLang="en-US" sz="1600" smtClean="0">
                    <a:latin typeface="+mn-ea"/>
                    <a:ea typeface="+mn-ea"/>
                  </a:rPr>
                  <a:t>이고 </a:t>
                </a:r>
                <a:r>
                  <a:rPr lang="en-US" altLang="ko-KR" sz="1600" smtClean="0">
                    <a:latin typeface="+mn-ea"/>
                    <a:ea typeface="+mn-ea"/>
                  </a:rPr>
                  <a:t>322×3</a:t>
                </a:r>
                <a:r>
                  <a:rPr lang="ko-KR" altLang="en-US" sz="1600" smtClean="0">
                    <a:latin typeface="+mn-ea"/>
                    <a:ea typeface="+mn-ea"/>
                  </a:rPr>
                  <a:t>＝</a:t>
                </a:r>
                <a:r>
                  <a:rPr lang="en-US" altLang="ko-KR" sz="1600" smtClean="0">
                    <a:latin typeface="+mn-ea"/>
                    <a:ea typeface="+mn-ea"/>
                  </a:rPr>
                  <a:t>966</a:t>
                </a:r>
                <a:r>
                  <a:rPr lang="ko-KR" altLang="en-US" sz="1600" smtClean="0">
                    <a:latin typeface="+mn-ea"/>
                    <a:ea typeface="+mn-ea"/>
                  </a:rPr>
                  <a:t>이므로 </a:t>
                </a:r>
                <a:r>
                  <a:rPr lang="en-US" altLang="ko-KR" sz="1600" smtClean="0">
                    <a:latin typeface="+mn-ea"/>
                    <a:ea typeface="+mn-ea"/>
                  </a:rPr>
                  <a:t>322×3</a:t>
                </a:r>
                <a:r>
                  <a:rPr lang="ko-KR" altLang="en-US" sz="1600" smtClean="0">
                    <a:latin typeface="+mn-ea"/>
                    <a:ea typeface="+mn-ea"/>
                  </a:rPr>
                  <a:t>이 </a:t>
                </a:r>
                <a:r>
                  <a:rPr lang="en-US" altLang="ko-KR" sz="1600" smtClean="0">
                    <a:latin typeface="+mn-ea"/>
                    <a:ea typeface="+mn-ea"/>
                  </a:rPr>
                  <a:t>421×2</a:t>
                </a:r>
                <a:r>
                  <a:rPr lang="ko-KR" altLang="en-US" sz="1600" smtClean="0">
                    <a:latin typeface="+mn-ea"/>
                    <a:ea typeface="+mn-ea"/>
                  </a:rPr>
                  <a:t>보다 더 큽니다</a:t>
                </a:r>
                <a:r>
                  <a:rPr lang="en-US" altLang="ko-KR" sz="1600" smtClean="0">
                    <a:latin typeface="+mn-ea"/>
                    <a:ea typeface="+mn-ea"/>
                  </a:rPr>
                  <a:t>.</a:t>
                </a:r>
                <a:r>
                  <a:rPr lang="ko-KR" altLang="en-US" sz="1600" smtClean="0">
                    <a:latin typeface="+mn-ea"/>
                    <a:ea typeface="+mn-ea"/>
                  </a:rPr>
                  <a:t>  </a:t>
                </a:r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8" y="4106356"/>
              <a:ext cx="149566" cy="1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08" y="4538404"/>
              <a:ext cx="149566" cy="16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76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서울에서 부산까지 운행하는 고속 열차는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시간에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302 km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이동한다고 합니다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동안 이동할 수 있는 거리는 몇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일까요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4" y="2566093"/>
            <a:ext cx="3257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81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49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667095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302×2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0840" y="2960306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668500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5317" y="3483968"/>
            <a:ext cx="360000" cy="355000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5508104" y="368696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8781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\app\resource\contents_sub\lesson01\ops\ms_lesson01\images\ms_32_1_01_06_01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40990" y="1304764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은수의 방에는 책이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121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권씩 꽂혀 있는 책장이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있습니다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은수가 가지고 있는 책은 모두 몇 권일까요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058316" y="341496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363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3864" y="3140968"/>
            <a:ext cx="360000" cy="355000"/>
          </a:xfrm>
          <a:prstGeom prst="rect">
            <a:avLst/>
          </a:prstGeom>
        </p:spPr>
      </p:pic>
      <p:sp>
        <p:nvSpPr>
          <p:cNvPr id="38" name="TextBox 43"/>
          <p:cNvSpPr txBox="1"/>
          <p:nvPr/>
        </p:nvSpPr>
        <p:spPr>
          <a:xfrm>
            <a:off x="3681896" y="3431683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서울에서 부산까지 운행하는 고속 열차는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시간에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302 km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이동한다고 합니다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동안 이동할 수 있는 거리는 몇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일까요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4" y="2566093"/>
            <a:ext cx="3257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81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49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667095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302×2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0840" y="2960306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668500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5317" y="3483968"/>
            <a:ext cx="360000" cy="355000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5508104" y="368696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3528" y="4261750"/>
              <a:ext cx="64074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1</a:t>
              </a:r>
              <a:r>
                <a:rPr lang="ko-KR" altLang="en-US" sz="1600" smtClean="0">
                  <a:latin typeface="+mn-ea"/>
                  <a:ea typeface="+mn-ea"/>
                </a:rPr>
                <a:t>시간에 </a:t>
              </a:r>
              <a:r>
                <a:rPr lang="en-US" altLang="ko-KR" sz="1600" smtClean="0">
                  <a:latin typeface="+mn-ea"/>
                  <a:ea typeface="+mn-ea"/>
                </a:rPr>
                <a:t>302 km</a:t>
              </a:r>
              <a:r>
                <a:rPr lang="ko-KR" altLang="en-US" sz="1600" smtClean="0">
                  <a:latin typeface="+mn-ea"/>
                  <a:ea typeface="+mn-ea"/>
                </a:rPr>
                <a:t>만큼 이동하므로 </a:t>
              </a:r>
              <a:r>
                <a:rPr lang="en-US" altLang="ko-KR" sz="1600" smtClean="0">
                  <a:latin typeface="+mn-ea"/>
                  <a:ea typeface="+mn-ea"/>
                </a:rPr>
                <a:t>2</a:t>
              </a:r>
              <a:r>
                <a:rPr lang="ko-KR" altLang="en-US" sz="1600" smtClean="0">
                  <a:latin typeface="+mn-ea"/>
                  <a:ea typeface="+mn-ea"/>
                </a:rPr>
                <a:t>시간 동안 이동할 수 있는 거리는 </a:t>
              </a:r>
              <a:r>
                <a:rPr lang="en-US" altLang="ko-KR" sz="1600" smtClean="0">
                  <a:latin typeface="+mn-ea"/>
                  <a:ea typeface="+mn-ea"/>
                </a:rPr>
                <a:t>302×2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604 (km)</a:t>
              </a:r>
              <a:r>
                <a:rPr lang="ko-KR" altLang="en-US" sz="1600" smtClean="0">
                  <a:latin typeface="+mn-ea"/>
                  <a:ea typeface="+mn-ea"/>
                </a:rPr>
                <a:t>입니다</a:t>
              </a:r>
              <a:r>
                <a:rPr lang="en-US" altLang="ko-KR" sz="1600" smtClean="0">
                  <a:latin typeface="+mn-ea"/>
                  <a:ea typeface="+mn-ea"/>
                </a:rPr>
                <a:t>.</a:t>
              </a: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4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59638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4611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곱셈을 계산하고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339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그림에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포함된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따로 작성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en-US" altLang="ko-KR" sz="9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\lesson01\ops\ms_lesson01\images\ms_32_1_01_07_01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D:\★[초등] 교사용DVD 자료\수학(박) 3-2 지도서\app\resource\contents_sub\lesson01\ops\ms_lesson01\images\ms_32_1_01_07_01\bg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t="24383" r="3555" b="12718"/>
          <a:stretch/>
        </p:blipFill>
        <p:spPr bwMode="auto">
          <a:xfrm>
            <a:off x="670231" y="2252794"/>
            <a:ext cx="6121400" cy="23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 rot="478673">
            <a:off x="1136926" y="2898691"/>
            <a:ext cx="684076" cy="354775"/>
          </a:xfrm>
          <a:prstGeom prst="rect">
            <a:avLst/>
          </a:prstGeom>
          <a:solidFill>
            <a:srgbClr val="FBD2D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478673">
            <a:off x="1136926" y="3762787"/>
            <a:ext cx="684076" cy="354775"/>
          </a:xfrm>
          <a:prstGeom prst="rect">
            <a:avLst/>
          </a:prstGeom>
          <a:solidFill>
            <a:srgbClr val="FBD2D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03748" y="3032956"/>
            <a:ext cx="621887" cy="293203"/>
          </a:xfrm>
          <a:prstGeom prst="rect">
            <a:avLst/>
          </a:prstGeom>
          <a:solidFill>
            <a:srgbClr val="CFDB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55876" y="3050313"/>
            <a:ext cx="621887" cy="293203"/>
          </a:xfrm>
          <a:prstGeom prst="rect">
            <a:avLst/>
          </a:prstGeom>
          <a:solidFill>
            <a:srgbClr val="C7E9F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98185" y="3018436"/>
            <a:ext cx="621887" cy="266548"/>
          </a:xfrm>
          <a:prstGeom prst="rect">
            <a:avLst/>
          </a:prstGeom>
          <a:solidFill>
            <a:srgbClr val="FDDAC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20909429">
            <a:off x="5710591" y="2851061"/>
            <a:ext cx="621887" cy="266548"/>
          </a:xfrm>
          <a:prstGeom prst="rect">
            <a:avLst/>
          </a:prstGeom>
          <a:solidFill>
            <a:srgbClr val="D7D2E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9" name="TextBox 43"/>
          <p:cNvSpPr txBox="1"/>
          <p:nvPr/>
        </p:nvSpPr>
        <p:spPr>
          <a:xfrm rot="344847">
            <a:off x="1007604" y="290026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111×7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 rot="212624">
            <a:off x="2158862" y="2990237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412×2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3310120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312×3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 rot="21256338">
            <a:off x="4474350" y="297351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231×3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 rot="20754865">
            <a:off x="5569917" y="2794314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134×2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 rot="344847">
            <a:off x="979982" y="3733914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777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76020" y="3836851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2837" y="3650581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469548" y="3845621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6365" y="3659351"/>
            <a:ext cx="360000" cy="3550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4705072" y="3803027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693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1889" y="3616757"/>
            <a:ext cx="360000" cy="3550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5935443" y="3616812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268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2260" y="343054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7564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곱셈을 계산하고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6194"/>
              </p:ext>
            </p:extLst>
          </p:nvPr>
        </p:nvGraphicFramePr>
        <p:xfrm>
          <a:off x="647564" y="2960948"/>
          <a:ext cx="6048672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143×2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213×3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341×2</a:t>
                      </a:r>
                      <a:endParaRPr lang="ko-KR" altLang="en-US" sz="19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smtClean="0">
                          <a:solidFill>
                            <a:schemeClr val="tx1"/>
                          </a:solidFill>
                        </a:rPr>
                        <a:t>423×2</a:t>
                      </a:r>
                      <a:endParaRPr lang="ko-KR" altLang="en-US" sz="19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286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639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682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846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200" y="3356992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848" y="3356992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0496" y="3356992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7144" y="335699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115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곱셈을 계산하고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D:\★[초등] 교사용DVD 자료\수학(박) 3-2 지도서\app\resource\contents_sub\lesson01\ops\ms_lesson01\images\ms_32_1_01_07_01\bg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t="24383" r="3555" b="12718"/>
          <a:stretch/>
        </p:blipFill>
        <p:spPr bwMode="auto">
          <a:xfrm>
            <a:off x="670231" y="2252794"/>
            <a:ext cx="6121400" cy="23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 rot="478673">
            <a:off x="1136926" y="2898691"/>
            <a:ext cx="684076" cy="354775"/>
          </a:xfrm>
          <a:prstGeom prst="rect">
            <a:avLst/>
          </a:prstGeom>
          <a:solidFill>
            <a:srgbClr val="FBD2D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478673">
            <a:off x="1136926" y="3762787"/>
            <a:ext cx="684076" cy="354775"/>
          </a:xfrm>
          <a:prstGeom prst="rect">
            <a:avLst/>
          </a:prstGeom>
          <a:solidFill>
            <a:srgbClr val="FBD2D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03748" y="3032956"/>
            <a:ext cx="621887" cy="293203"/>
          </a:xfrm>
          <a:prstGeom prst="rect">
            <a:avLst/>
          </a:prstGeom>
          <a:solidFill>
            <a:srgbClr val="CFDB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55876" y="3050313"/>
            <a:ext cx="621887" cy="293203"/>
          </a:xfrm>
          <a:prstGeom prst="rect">
            <a:avLst/>
          </a:prstGeom>
          <a:solidFill>
            <a:srgbClr val="C7E9F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98185" y="3018436"/>
            <a:ext cx="621887" cy="266548"/>
          </a:xfrm>
          <a:prstGeom prst="rect">
            <a:avLst/>
          </a:prstGeom>
          <a:solidFill>
            <a:srgbClr val="FDDAC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20909429">
            <a:off x="5710591" y="2851061"/>
            <a:ext cx="621887" cy="266548"/>
          </a:xfrm>
          <a:prstGeom prst="rect">
            <a:avLst/>
          </a:prstGeom>
          <a:solidFill>
            <a:srgbClr val="D7D2E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69" name="TextBox 43"/>
          <p:cNvSpPr txBox="1"/>
          <p:nvPr/>
        </p:nvSpPr>
        <p:spPr>
          <a:xfrm rot="344847">
            <a:off x="1007604" y="290026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111×7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 rot="212624">
            <a:off x="2158862" y="2990237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412×2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3310120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312×3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 rot="21256338">
            <a:off x="4474350" y="297351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231×3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 rot="20754865">
            <a:off x="5569917" y="2794314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134×2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 rot="344847">
            <a:off x="979982" y="3733914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777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76020" y="3836851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2837" y="3650581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469548" y="3845621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6365" y="3659351"/>
            <a:ext cx="360000" cy="3550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4705072" y="3803027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693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1889" y="3616757"/>
            <a:ext cx="360000" cy="3550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5935443" y="3616812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268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2260" y="3430542"/>
            <a:ext cx="360000" cy="355000"/>
          </a:xfrm>
          <a:prstGeom prst="rect">
            <a:avLst/>
          </a:prstGeom>
        </p:spPr>
      </p:pic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51520" y="3032956"/>
            <a:ext cx="6667165" cy="2204330"/>
            <a:chOff x="207825" y="3029528"/>
            <a:chExt cx="6667165" cy="220433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79608" y="3571535"/>
            <a:ext cx="889646" cy="957600"/>
            <a:chOff x="891888" y="3571535"/>
            <a:chExt cx="889646" cy="957600"/>
          </a:xfrm>
        </p:grpSpPr>
        <p:grpSp>
          <p:nvGrpSpPr>
            <p:cNvPr id="74" name="그룹 73"/>
            <p:cNvGrpSpPr/>
            <p:nvPr/>
          </p:nvGrpSpPr>
          <p:grpSpPr>
            <a:xfrm>
              <a:off x="891888" y="3571535"/>
              <a:ext cx="889646" cy="957600"/>
              <a:chOff x="1022958" y="2321943"/>
              <a:chExt cx="889646" cy="95760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4 1 2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1022958" y="2592740"/>
                <a:ext cx="882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  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107232" y="2931829"/>
                <a:ext cx="788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2" y="2940989"/>
                <a:ext cx="8053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8 2 4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13" name="직선 연결선 112"/>
            <p:cNvCxnSpPr/>
            <p:nvPr/>
          </p:nvCxnSpPr>
          <p:spPr bwMode="auto">
            <a:xfrm>
              <a:off x="11516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그룹 116"/>
          <p:cNvGrpSpPr/>
          <p:nvPr/>
        </p:nvGrpSpPr>
        <p:grpSpPr>
          <a:xfrm>
            <a:off x="2493910" y="3573016"/>
            <a:ext cx="889646" cy="957600"/>
            <a:chOff x="891888" y="3571535"/>
            <a:chExt cx="889646" cy="957600"/>
          </a:xfrm>
        </p:grpSpPr>
        <p:grpSp>
          <p:nvGrpSpPr>
            <p:cNvPr id="118" name="그룹 117"/>
            <p:cNvGrpSpPr/>
            <p:nvPr/>
          </p:nvGrpSpPr>
          <p:grpSpPr>
            <a:xfrm>
              <a:off x="891888" y="3571535"/>
              <a:ext cx="889646" cy="957600"/>
              <a:chOff x="1022958" y="2321943"/>
              <a:chExt cx="889646" cy="957600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1 2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1022958" y="2592740"/>
                <a:ext cx="882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  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3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107232" y="2931829"/>
                <a:ext cx="788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2" y="2940989"/>
                <a:ext cx="8053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9 3 6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19" name="직선 연결선 118"/>
            <p:cNvCxnSpPr/>
            <p:nvPr/>
          </p:nvCxnSpPr>
          <p:spPr bwMode="auto">
            <a:xfrm>
              <a:off x="11516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직선 연결선 121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그룹 126"/>
          <p:cNvGrpSpPr/>
          <p:nvPr/>
        </p:nvGrpSpPr>
        <p:grpSpPr>
          <a:xfrm>
            <a:off x="3808212" y="3574497"/>
            <a:ext cx="889646" cy="957600"/>
            <a:chOff x="891888" y="3571535"/>
            <a:chExt cx="889646" cy="957600"/>
          </a:xfrm>
        </p:grpSpPr>
        <p:grpSp>
          <p:nvGrpSpPr>
            <p:cNvPr id="128" name="그룹 127"/>
            <p:cNvGrpSpPr/>
            <p:nvPr/>
          </p:nvGrpSpPr>
          <p:grpSpPr>
            <a:xfrm>
              <a:off x="891888" y="3571535"/>
              <a:ext cx="889646" cy="957600"/>
              <a:chOff x="1022958" y="2321943"/>
              <a:chExt cx="889646" cy="957600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2 3 1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1022958" y="2592740"/>
                <a:ext cx="882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  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3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107232" y="2931829"/>
                <a:ext cx="788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2" y="2940989"/>
                <a:ext cx="8053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6 9 3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29" name="직선 연결선 128"/>
            <p:cNvCxnSpPr/>
            <p:nvPr/>
          </p:nvCxnSpPr>
          <p:spPr bwMode="auto">
            <a:xfrm>
              <a:off x="11516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그룹 136"/>
          <p:cNvGrpSpPr/>
          <p:nvPr/>
        </p:nvGrpSpPr>
        <p:grpSpPr>
          <a:xfrm>
            <a:off x="5122514" y="3575978"/>
            <a:ext cx="889646" cy="957600"/>
            <a:chOff x="891888" y="3571535"/>
            <a:chExt cx="889646" cy="957600"/>
          </a:xfrm>
        </p:grpSpPr>
        <p:grpSp>
          <p:nvGrpSpPr>
            <p:cNvPr id="138" name="그룹 137"/>
            <p:cNvGrpSpPr/>
            <p:nvPr/>
          </p:nvGrpSpPr>
          <p:grpSpPr>
            <a:xfrm>
              <a:off x="891888" y="3571535"/>
              <a:ext cx="889646" cy="957600"/>
              <a:chOff x="1022958" y="2321943"/>
              <a:chExt cx="889646" cy="957600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1 3 4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1022958" y="2592740"/>
                <a:ext cx="882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  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107232" y="2931829"/>
                <a:ext cx="788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2" y="2940989"/>
                <a:ext cx="8053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2 6 8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39" name="직선 연결선 138"/>
            <p:cNvCxnSpPr/>
            <p:nvPr/>
          </p:nvCxnSpPr>
          <p:spPr bwMode="auto">
            <a:xfrm>
              <a:off x="11516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738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7521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) 3-2 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\app\resource\contents_sub\lesson01\ops\ms_lesson01\images\ms_32_1_01_01_01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D:\★[초등] 교사용DVD 자료\수학(박) 3-2 지도서\app\resource\contents_sub\lesson01\ops\ms_lesson01\images\ms_32_1_01_01_01\b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5" t="38206" r="7120" b="28120"/>
          <a:stretch/>
        </p:blipFill>
        <p:spPr bwMode="auto">
          <a:xfrm>
            <a:off x="179512" y="2816932"/>
            <a:ext cx="6758694" cy="149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20509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\app\resource\contents_sub\lesson01\ops\ms_lesson01\images\ms_32_1_01_02_01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50" y="2096852"/>
            <a:ext cx="3062885" cy="226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2267744" y="4681513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561" y="4495243"/>
            <a:ext cx="360000" cy="355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029196" y="4688434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33972" y="4683529"/>
            <a:ext cx="39074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0781" y="4497259"/>
            <a:ext cx="360000" cy="3550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726527" y="4689140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16052" y="467632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462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869" y="4490050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392157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2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8042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\app\resource\contents_sub\lesson01\ops\ms_lesson01\images\ms_32_1_01_02_01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267744" y="462082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133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4561" y="4434558"/>
            <a:ext cx="360000" cy="355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029196" y="4627749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33972" y="4622844"/>
            <a:ext cx="39074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0781" y="4436574"/>
            <a:ext cx="360000" cy="3550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726527" y="4628455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16052" y="4615635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2869" y="4429365"/>
            <a:ext cx="360000" cy="355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8" y="1840979"/>
            <a:ext cx="28003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50" y="2096852"/>
            <a:ext cx="3062885" cy="226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2267744" y="4681513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561" y="4495243"/>
            <a:ext cx="360000" cy="355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029196" y="4688434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33972" y="4683529"/>
            <a:ext cx="39074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0781" y="4497259"/>
            <a:ext cx="360000" cy="3550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726527" y="4689140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16052" y="467632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462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869" y="4490050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544" y="4369762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231</a:t>
              </a:r>
              <a:r>
                <a:rPr lang="ko-KR" altLang="en-US" sz="1600" smtClean="0">
                  <a:latin typeface="+mn-ea"/>
                  <a:ea typeface="+mn-ea"/>
                </a:rPr>
                <a:t>씩 </a:t>
              </a:r>
              <a:r>
                <a:rPr lang="en-US" altLang="ko-KR" sz="1600" smtClean="0">
                  <a:latin typeface="+mn-ea"/>
                  <a:ea typeface="+mn-ea"/>
                </a:rPr>
                <a:t>2</a:t>
              </a:r>
              <a:r>
                <a:rPr lang="ko-KR" altLang="en-US" sz="1600" smtClean="0">
                  <a:latin typeface="+mn-ea"/>
                  <a:ea typeface="+mn-ea"/>
                </a:rPr>
                <a:t>묶음 있으므로 </a:t>
              </a:r>
              <a:r>
                <a:rPr lang="en-US" altLang="ko-KR" sz="1600" smtClean="0">
                  <a:latin typeface="+mn-ea"/>
                  <a:ea typeface="+mn-ea"/>
                </a:rPr>
                <a:t>231×2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462</a:t>
              </a:r>
              <a:r>
                <a:rPr lang="ko-KR" altLang="en-US" sz="1600" smtClean="0">
                  <a:latin typeface="+mn-ea"/>
                  <a:ea typeface="+mn-ea"/>
                </a:rPr>
                <a:t>입니다</a:t>
              </a:r>
              <a:r>
                <a:rPr lang="en-US" altLang="ko-KR" sz="1600" smtClean="0">
                  <a:latin typeface="+mn-ea"/>
                  <a:ea typeface="+mn-ea"/>
                </a:rPr>
                <a:t>.</a:t>
              </a: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31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덧셈의 결과를 어림해 보고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 정확하게 계산해 보세요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895824" y="2420888"/>
            <a:ext cx="3481874" cy="108012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mtClean="0">
                <a:solidFill>
                  <a:schemeClr val="tx1"/>
                </a:solidFill>
              </a:rPr>
              <a:t>223</a:t>
            </a:r>
            <a:r>
              <a:rPr lang="ko-KR" altLang="en-US" sz="1900" smtClean="0">
                <a:solidFill>
                  <a:schemeClr val="tx1"/>
                </a:solidFill>
              </a:rPr>
              <a:t>＋</a:t>
            </a:r>
            <a:r>
              <a:rPr lang="en-US" altLang="ko-KR" sz="1900" smtClean="0">
                <a:solidFill>
                  <a:schemeClr val="tx1"/>
                </a:solidFill>
              </a:rPr>
              <a:t>223</a:t>
            </a:r>
            <a:r>
              <a:rPr lang="ko-KR" altLang="en-US" sz="1900" smtClean="0">
                <a:solidFill>
                  <a:schemeClr val="tx1"/>
                </a:solidFill>
              </a:rPr>
              <a:t>＋</a:t>
            </a:r>
            <a:r>
              <a:rPr lang="en-US" altLang="ko-KR" sz="1900" smtClean="0">
                <a:solidFill>
                  <a:schemeClr val="tx1"/>
                </a:solidFill>
              </a:rPr>
              <a:t>223</a:t>
            </a:r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93784" y="4086069"/>
            <a:ext cx="578259" cy="371475"/>
            <a:chOff x="1689485" y="2881313"/>
            <a:chExt cx="578259" cy="371475"/>
          </a:xfrm>
        </p:grpSpPr>
        <p:pic>
          <p:nvPicPr>
            <p:cNvPr id="7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어</a:t>
              </a:r>
              <a:r>
                <a:rPr lang="ko-KR" altLang="en-US" sz="1400" b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림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302902" y="4088395"/>
            <a:ext cx="115750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6355" y="3902125"/>
            <a:ext cx="360000" cy="355000"/>
          </a:xfrm>
          <a:prstGeom prst="rect">
            <a:avLst/>
          </a:prstGeom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21" y="413437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51" y="407399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05" y="407643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3080426" y="4062759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223×3</a:t>
            </a:r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669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171" y="3876489"/>
            <a:ext cx="360000" cy="355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611407" y="4071529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669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224" y="388525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04986" y="1340768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덧셈의 결과를 어림해 보고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 정확하게 계산해 보세요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70433"/>
            <a:ext cx="357006" cy="340779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895824" y="2420888"/>
            <a:ext cx="3481874" cy="108012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mtClean="0">
                <a:solidFill>
                  <a:schemeClr val="tx1"/>
                </a:solidFill>
              </a:rPr>
              <a:t>312</a:t>
            </a:r>
            <a:r>
              <a:rPr lang="ko-KR" altLang="en-US" sz="1900" smtClean="0">
                <a:solidFill>
                  <a:schemeClr val="tx1"/>
                </a:solidFill>
              </a:rPr>
              <a:t>＋</a:t>
            </a:r>
            <a:r>
              <a:rPr lang="en-US" altLang="ko-KR" sz="1900" smtClean="0">
                <a:solidFill>
                  <a:schemeClr val="tx1"/>
                </a:solidFill>
              </a:rPr>
              <a:t>312</a:t>
            </a:r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93784" y="4230085"/>
            <a:ext cx="578259" cy="371475"/>
            <a:chOff x="1689485" y="2881313"/>
            <a:chExt cx="578259" cy="371475"/>
          </a:xfrm>
        </p:grpSpPr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어</a:t>
              </a:r>
              <a:r>
                <a:rPr lang="ko-KR" altLang="en-US" sz="1400" b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림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302902" y="4232411"/>
            <a:ext cx="115750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6355" y="4046141"/>
            <a:ext cx="360000" cy="355000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21" y="427839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51" y="421801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05" y="422045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080426" y="4206775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312×2</a:t>
            </a:r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171" y="4020505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611407" y="4215545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8224" y="402927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suhi_p_0302_01_0002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덧셈의 결과를 어림해 보고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 정확하게 계산해 보세요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895824" y="2420888"/>
            <a:ext cx="3481874" cy="108012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mtClean="0">
                <a:solidFill>
                  <a:schemeClr val="tx1"/>
                </a:solidFill>
              </a:rPr>
              <a:t>223</a:t>
            </a:r>
            <a:r>
              <a:rPr lang="ko-KR" altLang="en-US" sz="1900" smtClean="0">
                <a:solidFill>
                  <a:schemeClr val="tx1"/>
                </a:solidFill>
              </a:rPr>
              <a:t>＋</a:t>
            </a:r>
            <a:r>
              <a:rPr lang="en-US" altLang="ko-KR" sz="1900" smtClean="0">
                <a:solidFill>
                  <a:schemeClr val="tx1"/>
                </a:solidFill>
              </a:rPr>
              <a:t>223</a:t>
            </a:r>
            <a:r>
              <a:rPr lang="ko-KR" altLang="en-US" sz="1900" smtClean="0">
                <a:solidFill>
                  <a:schemeClr val="tx1"/>
                </a:solidFill>
              </a:rPr>
              <a:t>＋</a:t>
            </a:r>
            <a:r>
              <a:rPr lang="en-US" altLang="ko-KR" sz="1900" smtClean="0">
                <a:solidFill>
                  <a:schemeClr val="tx1"/>
                </a:solidFill>
              </a:rPr>
              <a:t>223</a:t>
            </a:r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93784" y="4086069"/>
            <a:ext cx="578259" cy="371475"/>
            <a:chOff x="1689485" y="2881313"/>
            <a:chExt cx="578259" cy="371475"/>
          </a:xfrm>
        </p:grpSpPr>
        <p:pic>
          <p:nvPicPr>
            <p:cNvPr id="7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어</a:t>
              </a:r>
              <a:r>
                <a:rPr lang="ko-KR" altLang="en-US" sz="1400" b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림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302902" y="4088395"/>
            <a:ext cx="115750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6355" y="3902125"/>
            <a:ext cx="360000" cy="355000"/>
          </a:xfrm>
          <a:prstGeom prst="rect">
            <a:avLst/>
          </a:prstGeom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21" y="413437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51" y="407399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05" y="407643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3080426" y="4062759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223×3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669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171" y="3876489"/>
            <a:ext cx="360000" cy="355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611407" y="4071529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669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224" y="3885259"/>
            <a:ext cx="360000" cy="355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544" y="4369762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latin typeface="+mn-ea"/>
                  <a:ea typeface="+mn-ea"/>
                </a:rPr>
                <a:t>223</a:t>
              </a:r>
              <a:r>
                <a:rPr lang="ko-KR" altLang="en-US" sz="1600" smtClean="0">
                  <a:latin typeface="+mn-ea"/>
                  <a:ea typeface="+mn-ea"/>
                </a:rPr>
                <a:t>을 </a:t>
              </a:r>
              <a:r>
                <a:rPr lang="en-US" altLang="ko-KR" sz="1600" smtClean="0">
                  <a:latin typeface="+mn-ea"/>
                  <a:ea typeface="+mn-ea"/>
                </a:rPr>
                <a:t>3</a:t>
              </a:r>
              <a:r>
                <a:rPr lang="ko-KR" altLang="en-US" sz="1600" smtClean="0">
                  <a:latin typeface="+mn-ea"/>
                  <a:ea typeface="+mn-ea"/>
                </a:rPr>
                <a:t>번 더하므로 </a:t>
              </a:r>
              <a:r>
                <a:rPr lang="en-US" altLang="ko-KR" sz="1600" smtClean="0">
                  <a:latin typeface="+mn-ea"/>
                  <a:ea typeface="+mn-ea"/>
                </a:rPr>
                <a:t>223×3</a:t>
              </a:r>
              <a:r>
                <a:rPr lang="ko-KR" altLang="en-US" sz="1600" smtClean="0">
                  <a:latin typeface="+mn-ea"/>
                  <a:ea typeface="+mn-ea"/>
                </a:rPr>
                <a:t>＝</a:t>
              </a:r>
              <a:r>
                <a:rPr lang="en-US" altLang="ko-KR" sz="1600" smtClean="0">
                  <a:latin typeface="+mn-ea"/>
                  <a:ea typeface="+mn-ea"/>
                </a:rPr>
                <a:t>669</a:t>
              </a:r>
              <a:r>
                <a:rPr lang="ko-KR" altLang="en-US" sz="1600" smtClean="0">
                  <a:latin typeface="+mn-ea"/>
                  <a:ea typeface="+mn-ea"/>
                </a:rPr>
                <a:t>입니다</a:t>
              </a:r>
              <a:r>
                <a:rPr lang="en-US" altLang="ko-KR" sz="1600" smtClean="0">
                  <a:latin typeface="+mn-ea"/>
                  <a:ea typeface="+mn-ea"/>
                </a:rPr>
                <a:t>.</a:t>
              </a:r>
              <a:endParaRPr lang="ko-KR" altLang="en-US" sz="1600">
                <a:latin typeface="+mn-ea"/>
                <a:ea typeface="+mn-e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67140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41576</TotalTime>
  <Words>1901</Words>
  <Application>Microsoft Office PowerPoint</Application>
  <PresentationFormat>화면 슬라이드 쇼(4:3)</PresentationFormat>
  <Paragraphs>547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7265</cp:revision>
  <dcterms:created xsi:type="dcterms:W3CDTF">2008-07-15T12:19:11Z</dcterms:created>
  <dcterms:modified xsi:type="dcterms:W3CDTF">2022-05-18T06:35:21Z</dcterms:modified>
</cp:coreProperties>
</file>