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3"/>
  </p:notesMasterIdLst>
  <p:handoutMasterIdLst>
    <p:handoutMasterId r:id="rId24"/>
  </p:handoutMasterIdLst>
  <p:sldIdLst>
    <p:sldId id="782" r:id="rId2"/>
    <p:sldId id="783" r:id="rId3"/>
    <p:sldId id="1338" r:id="rId4"/>
    <p:sldId id="1370" r:id="rId5"/>
    <p:sldId id="1339" r:id="rId6"/>
    <p:sldId id="1393" r:id="rId7"/>
    <p:sldId id="1341" r:id="rId8"/>
    <p:sldId id="1385" r:id="rId9"/>
    <p:sldId id="1394" r:id="rId10"/>
    <p:sldId id="1345" r:id="rId11"/>
    <p:sldId id="1386" r:id="rId12"/>
    <p:sldId id="1395" r:id="rId13"/>
    <p:sldId id="1348" r:id="rId14"/>
    <p:sldId id="1388" r:id="rId15"/>
    <p:sldId id="1396" r:id="rId16"/>
    <p:sldId id="1351" r:id="rId17"/>
    <p:sldId id="1389" r:id="rId18"/>
    <p:sldId id="1397" r:id="rId19"/>
    <p:sldId id="1381" r:id="rId20"/>
    <p:sldId id="1391" r:id="rId21"/>
    <p:sldId id="1398" r:id="rId2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D2E9"/>
    <a:srgbClr val="C4B9DC"/>
    <a:srgbClr val="FDDAC7"/>
    <a:srgbClr val="C7E9F3"/>
    <a:srgbClr val="CFDBF0"/>
    <a:srgbClr val="FBD2D3"/>
    <a:srgbClr val="BBDECB"/>
    <a:srgbClr val="CEE4FC"/>
    <a:srgbClr val="E2F3F2"/>
    <a:srgbClr val="E8EE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62" autoAdjust="0"/>
    <p:restoredTop sz="96686" autoAdjust="0"/>
  </p:normalViewPr>
  <p:slideViewPr>
    <p:cSldViewPr>
      <p:cViewPr varScale="1">
        <p:scale>
          <a:sx n="111" d="100"/>
          <a:sy n="111" d="100"/>
        </p:scale>
        <p:origin x="1764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8.jpeg"/><Relationship Id="rId7" Type="http://schemas.openxmlformats.org/officeDocument/2006/relationships/image" Target="../media/image8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2.png"/><Relationship Id="rId7" Type="http://schemas.openxmlformats.org/officeDocument/2006/relationships/image" Target="../media/image18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20.jpe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e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20.jpe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e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8.png"/><Relationship Id="rId7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jpeg"/><Relationship Id="rId5" Type="http://schemas.openxmlformats.org/officeDocument/2006/relationships/image" Target="../media/image25.jpeg"/><Relationship Id="rId10" Type="http://schemas.openxmlformats.org/officeDocument/2006/relationships/image" Target="../media/image7.png"/><Relationship Id="rId4" Type="http://schemas.openxmlformats.org/officeDocument/2006/relationships/image" Target="../media/image9.png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2.png"/><Relationship Id="rId7" Type="http://schemas.openxmlformats.org/officeDocument/2006/relationships/image" Target="../media/image2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jpeg"/><Relationship Id="rId5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8.png"/><Relationship Id="rId7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jpeg"/><Relationship Id="rId5" Type="http://schemas.openxmlformats.org/officeDocument/2006/relationships/image" Target="../media/image25.jpeg"/><Relationship Id="rId10" Type="http://schemas.openxmlformats.org/officeDocument/2006/relationships/image" Target="../media/image7.png"/><Relationship Id="rId4" Type="http://schemas.openxmlformats.org/officeDocument/2006/relationships/image" Target="../media/image9.png"/><Relationship Id="rId9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15.jpe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15.jpe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178031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2022.05.18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04685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698964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suhi_p_0302_01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 (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 자리 수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알아볼까요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suhi_p_0302_01_0003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suhi_p_0302_01_0003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4986" y="1640123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와 같이 계산해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0575"/>
            <a:ext cx="357006" cy="332665"/>
          </a:xfrm>
          <a:prstGeom prst="rect">
            <a:avLst/>
          </a:prstGeom>
        </p:spPr>
      </p:pic>
      <p:sp>
        <p:nvSpPr>
          <p:cNvPr id="8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4500470" y="1167110"/>
            <a:ext cx="2411790" cy="353678"/>
            <a:chOff x="4321198" y="1205781"/>
            <a:chExt cx="2411790" cy="353678"/>
          </a:xfrm>
        </p:grpSpPr>
        <p:sp>
          <p:nvSpPr>
            <p:cNvPr id="91" name="순서도: 대체 처리 90"/>
            <p:cNvSpPr/>
            <p:nvPr/>
          </p:nvSpPr>
          <p:spPr>
            <a:xfrm>
              <a:off x="6491731" y="126452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6481438" y="1208841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6199988" y="126146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6189695" y="1205781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911949" y="126661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5901656" y="1210937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5620206" y="1263557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609913" y="1207877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345417" y="127195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335124" y="1216270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4321198" y="126782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4321198" y="1212143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5053674" y="126889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5043381" y="1213210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82" y="1675836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4" name="그룹 73"/>
          <p:cNvGrpSpPr/>
          <p:nvPr/>
        </p:nvGrpSpPr>
        <p:grpSpPr>
          <a:xfrm>
            <a:off x="604987" y="2538723"/>
            <a:ext cx="1590749" cy="1435930"/>
            <a:chOff x="7226241" y="2407931"/>
            <a:chExt cx="1590749" cy="1435930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7427597" y="2671681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1   6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7226241" y="2995717"/>
              <a:ext cx="14317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  </a:t>
              </a:r>
              <a:r>
                <a:rPr lang="ko-KR" altLang="en-US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7279891" y="3353575"/>
              <a:ext cx="1537099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584228" y="2697462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952497" y="2697462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8320766" y="2697462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8689036" y="2697462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7426928" y="3381539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7965520" y="2407931"/>
              <a:ext cx="2927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</a:t>
              </a:r>
              <a:endPara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2699793" y="2372398"/>
            <a:ext cx="1620179" cy="1734686"/>
            <a:chOff x="7196811" y="2255223"/>
            <a:chExt cx="1620179" cy="1734686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7427597" y="2671681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3   7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7196811" y="2995717"/>
              <a:ext cx="146119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  </a:t>
              </a:r>
              <a:r>
                <a:rPr lang="ko-KR" altLang="en-US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7279891" y="3353575"/>
              <a:ext cx="1537099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834170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12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7869" y="373218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96963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60959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15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5759" y="37321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6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5799" y="37321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601129" y="2714649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956376" y="2708920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8327019" y="2703191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8697662" y="2697462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974257" y="2355976"/>
              <a:ext cx="3300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0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12844" y="2255223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21" name="그룹 120"/>
          <p:cNvGrpSpPr/>
          <p:nvPr/>
        </p:nvGrpSpPr>
        <p:grpSpPr>
          <a:xfrm>
            <a:off x="4869747" y="2385128"/>
            <a:ext cx="1563388" cy="1727948"/>
            <a:chOff x="7242529" y="2261961"/>
            <a:chExt cx="1563388" cy="1727948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7427597" y="2671681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2   8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7242529" y="2995717"/>
              <a:ext cx="141547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7268818" y="3353575"/>
              <a:ext cx="1537099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834170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29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7869" y="373218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96963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60959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5759" y="37321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9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5799" y="37321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601129" y="2714649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956376" y="2708920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8327019" y="2703191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8697662" y="2697462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980272" y="2333725"/>
              <a:ext cx="3300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2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1954" y="2261961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" name="모서리가 둥근 직사각형 2"/>
          <p:cNvSpPr/>
          <p:nvPr/>
        </p:nvSpPr>
        <p:spPr>
          <a:xfrm>
            <a:off x="431540" y="2348880"/>
            <a:ext cx="1944216" cy="1980220"/>
          </a:xfrm>
          <a:prstGeom prst="roundRect">
            <a:avLst/>
          </a:prstGeom>
          <a:noFill/>
          <a:ln w="285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smtClean="0">
              <a:solidFill>
                <a:schemeClr val="tx1"/>
              </a:solidFill>
            </a:endParaRPr>
          </a:p>
        </p:txBody>
      </p:sp>
      <p:pic>
        <p:nvPicPr>
          <p:cNvPr id="17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2338287"/>
            <a:ext cx="355478" cy="226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3" name="타원 182"/>
          <p:cNvSpPr/>
          <p:nvPr/>
        </p:nvSpPr>
        <p:spPr>
          <a:xfrm>
            <a:off x="3304443" y="22319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" name="타원 183"/>
          <p:cNvSpPr/>
          <p:nvPr/>
        </p:nvSpPr>
        <p:spPr>
          <a:xfrm>
            <a:off x="5432443" y="22719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TextBox 82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받아올림수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5px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타원 121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(3-2-1)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받아올림수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25px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suhi_p_0302_01_0003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30662" y="5232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그림 9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391048"/>
            <a:ext cx="357006" cy="340779"/>
          </a:xfrm>
          <a:prstGeom prst="rect">
            <a:avLst/>
          </a:prstGeom>
        </p:spPr>
      </p:pic>
      <p:pic>
        <p:nvPicPr>
          <p:cNvPr id="99" name="그림 9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387224"/>
            <a:ext cx="357006" cy="332665"/>
          </a:xfrm>
          <a:prstGeom prst="rect">
            <a:avLst/>
          </a:prstGeom>
        </p:spPr>
      </p:pic>
      <p:pic>
        <p:nvPicPr>
          <p:cNvPr id="10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82" y="1412485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1" name="그룹 100"/>
          <p:cNvGrpSpPr/>
          <p:nvPr/>
        </p:nvGrpSpPr>
        <p:grpSpPr>
          <a:xfrm>
            <a:off x="604987" y="2538723"/>
            <a:ext cx="1590749" cy="1435930"/>
            <a:chOff x="7226241" y="2407931"/>
            <a:chExt cx="1590749" cy="1435930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7427597" y="2671681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6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7226241" y="2995717"/>
              <a:ext cx="14317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  </a:t>
              </a:r>
              <a:r>
                <a:rPr lang="ko-KR" altLang="en-US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7279891" y="3353575"/>
              <a:ext cx="1537099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584228" y="2697462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952497" y="2697462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8320766" y="2697462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8689036" y="2697462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7426928" y="3381539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7965520" y="2407931"/>
              <a:ext cx="2927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</a:t>
              </a:r>
              <a:endPara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2699793" y="2372398"/>
            <a:ext cx="1620179" cy="1734686"/>
            <a:chOff x="7196811" y="2255223"/>
            <a:chExt cx="1620179" cy="1734686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7427597" y="2671681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6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7196811" y="2995717"/>
              <a:ext cx="146119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7279891" y="3353575"/>
              <a:ext cx="1537099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834170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16" name="Picture 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7869" y="373218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96963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60959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19" name="Picture 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5759" y="37321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0" name="Picture 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5799" y="37321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601129" y="2714649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956376" y="2708920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8327019" y="2703191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8697662" y="2697462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974257" y="2355976"/>
              <a:ext cx="3300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26" name="Picture 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12844" y="2255223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27" name="그룹 126"/>
          <p:cNvGrpSpPr/>
          <p:nvPr/>
        </p:nvGrpSpPr>
        <p:grpSpPr>
          <a:xfrm>
            <a:off x="4869747" y="2385128"/>
            <a:ext cx="1563388" cy="1727948"/>
            <a:chOff x="7242529" y="2261961"/>
            <a:chExt cx="1563388" cy="1727948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7427597" y="2671681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1   7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7242529" y="2995717"/>
              <a:ext cx="141547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7268818" y="3353575"/>
              <a:ext cx="1537099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834170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2" name="Picture 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7869" y="373218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96963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60959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5" name="Picture 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5759" y="37321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6" name="Picture 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5799" y="37321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601129" y="2714649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956376" y="2708920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8327019" y="2703191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8697662" y="2697462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980272" y="2333725"/>
              <a:ext cx="3300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42" name="Picture 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1954" y="2261961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43" name="모서리가 둥근 직사각형 142"/>
          <p:cNvSpPr/>
          <p:nvPr/>
        </p:nvSpPr>
        <p:spPr>
          <a:xfrm>
            <a:off x="431540" y="2348880"/>
            <a:ext cx="1944216" cy="1980220"/>
          </a:xfrm>
          <a:prstGeom prst="roundRect">
            <a:avLst/>
          </a:prstGeom>
          <a:noFill/>
          <a:ln w="285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smtClean="0">
              <a:solidFill>
                <a:schemeClr val="tx1"/>
              </a:solidFill>
            </a:endParaRPr>
          </a:p>
        </p:txBody>
      </p:sp>
      <p:pic>
        <p:nvPicPr>
          <p:cNvPr id="14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2338287"/>
            <a:ext cx="355478" cy="226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5" name="타원 144"/>
          <p:cNvSpPr/>
          <p:nvPr/>
        </p:nvSpPr>
        <p:spPr>
          <a:xfrm>
            <a:off x="3304443" y="22319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6" name="타원 145"/>
          <p:cNvSpPr/>
          <p:nvPr/>
        </p:nvSpPr>
        <p:spPr>
          <a:xfrm>
            <a:off x="5432443" y="22719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604986" y="1376772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와 같이 계산해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4738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suhi_p_0302_01_0003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4986" y="1640123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와 같이 계산해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0575"/>
            <a:ext cx="357006" cy="332665"/>
          </a:xfrm>
          <a:prstGeom prst="rect">
            <a:avLst/>
          </a:prstGeom>
        </p:spPr>
      </p:pic>
      <p:sp>
        <p:nvSpPr>
          <p:cNvPr id="8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4500470" y="1167110"/>
            <a:ext cx="2411790" cy="353678"/>
            <a:chOff x="4321198" y="1205781"/>
            <a:chExt cx="2411790" cy="353678"/>
          </a:xfrm>
        </p:grpSpPr>
        <p:sp>
          <p:nvSpPr>
            <p:cNvPr id="91" name="순서도: 대체 처리 90"/>
            <p:cNvSpPr/>
            <p:nvPr/>
          </p:nvSpPr>
          <p:spPr>
            <a:xfrm>
              <a:off x="6491731" y="126452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6481438" y="1208841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6199988" y="126146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6189695" y="1205781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911949" y="126661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5901656" y="1210937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5620206" y="1263557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609913" y="1207877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345417" y="127195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335124" y="1216270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4321198" y="126782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4321198" y="1212143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5053674" y="126889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5043381" y="1213210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82" y="1675836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4" name="그룹 73"/>
          <p:cNvGrpSpPr/>
          <p:nvPr/>
        </p:nvGrpSpPr>
        <p:grpSpPr>
          <a:xfrm>
            <a:off x="604987" y="2538723"/>
            <a:ext cx="1590749" cy="1435930"/>
            <a:chOff x="7226241" y="2407931"/>
            <a:chExt cx="1590749" cy="1435930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7427597" y="2671681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1   6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7226241" y="2995717"/>
              <a:ext cx="14317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  </a:t>
              </a:r>
              <a:r>
                <a:rPr lang="ko-KR" altLang="en-US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7279891" y="3353575"/>
              <a:ext cx="1537099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584228" y="2697462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952497" y="2697462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8320766" y="2697462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8689036" y="2697462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7426928" y="3381539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7965520" y="2407931"/>
              <a:ext cx="2927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</a:t>
              </a:r>
              <a:endPara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2699793" y="2372398"/>
            <a:ext cx="1620179" cy="1734686"/>
            <a:chOff x="7196811" y="2255223"/>
            <a:chExt cx="1620179" cy="1734686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7427597" y="2671681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3   7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7196811" y="2995717"/>
              <a:ext cx="146119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  </a:t>
              </a:r>
              <a:r>
                <a:rPr lang="ko-KR" altLang="en-US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7279891" y="3353575"/>
              <a:ext cx="1537099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834170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12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7869" y="373218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96963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60959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15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5759" y="37321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6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5799" y="37321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601129" y="2714649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956376" y="2708920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8327019" y="2703191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8697662" y="2697462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974257" y="2355976"/>
              <a:ext cx="3300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0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12844" y="2255223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21" name="그룹 120"/>
          <p:cNvGrpSpPr/>
          <p:nvPr/>
        </p:nvGrpSpPr>
        <p:grpSpPr>
          <a:xfrm>
            <a:off x="4869747" y="2385128"/>
            <a:ext cx="1563388" cy="1727948"/>
            <a:chOff x="7242529" y="2261961"/>
            <a:chExt cx="1563388" cy="1727948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7427597" y="2671681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2   8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7242529" y="2995717"/>
              <a:ext cx="141547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7268818" y="3353575"/>
              <a:ext cx="1537099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834170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29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7869" y="373218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96963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60959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8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5759" y="37321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9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5799" y="37321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601129" y="2714649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956376" y="2708920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8327019" y="2703191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8697662" y="2697462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980272" y="2333725"/>
              <a:ext cx="3300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2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1954" y="2261961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" name="모서리가 둥근 직사각형 2"/>
          <p:cNvSpPr/>
          <p:nvPr/>
        </p:nvSpPr>
        <p:spPr>
          <a:xfrm>
            <a:off x="431540" y="2348880"/>
            <a:ext cx="1944216" cy="1980220"/>
          </a:xfrm>
          <a:prstGeom prst="roundRect">
            <a:avLst/>
          </a:prstGeom>
          <a:noFill/>
          <a:ln w="285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smtClean="0">
              <a:solidFill>
                <a:schemeClr val="tx1"/>
              </a:solidFill>
            </a:endParaRPr>
          </a:p>
        </p:txBody>
      </p:sp>
      <p:pic>
        <p:nvPicPr>
          <p:cNvPr id="17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2338287"/>
            <a:ext cx="355478" cy="226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8" name="그룹 77"/>
          <p:cNvGrpSpPr/>
          <p:nvPr/>
        </p:nvGrpSpPr>
        <p:grpSpPr>
          <a:xfrm>
            <a:off x="207825" y="3573016"/>
            <a:ext cx="6667165" cy="1620180"/>
            <a:chOff x="207825" y="3613678"/>
            <a:chExt cx="6667165" cy="1620180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767384"/>
              <a:ext cx="6667165" cy="127842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0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61367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3" name="직각 삼각형 82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67544" y="4145027"/>
              <a:ext cx="61206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+mn-ea"/>
                  <a:ea typeface="+mn-ea"/>
                </a:rPr>
                <a:t>일의</a:t>
              </a:r>
              <a:r>
                <a:rPr lang="en-US" altLang="ko-KR" sz="1600" dirty="0" smtClean="0">
                  <a:latin typeface="+mn-ea"/>
                  <a:ea typeface="+mn-ea"/>
                </a:rPr>
                <a:t> </a:t>
              </a:r>
              <a:r>
                <a:rPr lang="ko-KR" altLang="en-US" sz="1600" dirty="0" smtClean="0">
                  <a:latin typeface="+mn-ea"/>
                  <a:ea typeface="+mn-ea"/>
                </a:rPr>
                <a:t>자리에서 </a:t>
              </a:r>
              <a:r>
                <a:rPr lang="ko-KR" altLang="en-US" sz="1600" dirty="0" err="1" smtClean="0">
                  <a:latin typeface="+mn-ea"/>
                  <a:ea typeface="+mn-ea"/>
                </a:rPr>
                <a:t>올림한</a:t>
              </a:r>
              <a:r>
                <a:rPr lang="ko-KR" altLang="en-US" sz="1600" dirty="0" smtClean="0">
                  <a:latin typeface="+mn-ea"/>
                  <a:ea typeface="+mn-ea"/>
                </a:rPr>
                <a:t> 수는 십의 자리 위에 작게 쓴 후 십의 자리 수의 곱에 더합니다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2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6120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구부러진 연결선 61"/>
          <p:cNvCxnSpPr/>
          <p:nvPr/>
        </p:nvCxnSpPr>
        <p:spPr bwMode="auto">
          <a:xfrm rot="16200000" flipH="1">
            <a:off x="4566985" y="2304409"/>
            <a:ext cx="13482" cy="1731643"/>
          </a:xfrm>
          <a:prstGeom prst="curvedConnector3">
            <a:avLst>
              <a:gd name="adj1" fmla="val -3679120"/>
            </a:avLst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구부러진 연결선 5"/>
          <p:cNvCxnSpPr>
            <a:stCxn id="2" idx="0"/>
            <a:endCxn id="50" idx="0"/>
          </p:cNvCxnSpPr>
          <p:nvPr/>
        </p:nvCxnSpPr>
        <p:spPr bwMode="auto">
          <a:xfrm rot="16200000" flipH="1">
            <a:off x="2759882" y="2317892"/>
            <a:ext cx="13482" cy="1731643"/>
          </a:xfrm>
          <a:prstGeom prst="curvedConnector3">
            <a:avLst>
              <a:gd name="adj1" fmla="val -3679120"/>
            </a:avLst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suhi_p_0302_01_0003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sp>
        <p:nvSpPr>
          <p:cNvPr id="48" name="타원 47"/>
          <p:cNvSpPr/>
          <p:nvPr/>
        </p:nvSpPr>
        <p:spPr>
          <a:xfrm>
            <a:off x="155778" y="508340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4696333" y="508983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5911532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4500470" y="1167110"/>
            <a:ext cx="2411790" cy="353678"/>
            <a:chOff x="4355976" y="1177702"/>
            <a:chExt cx="2411790" cy="353678"/>
          </a:xfrm>
        </p:grpSpPr>
        <p:sp>
          <p:nvSpPr>
            <p:cNvPr id="105" name="순서도: 대체 처리 104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07" name="순서도: 대체 처리 106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43"/>
          <p:cNvSpPr txBox="1"/>
          <p:nvPr/>
        </p:nvSpPr>
        <p:spPr>
          <a:xfrm>
            <a:off x="611560" y="1604119"/>
            <a:ext cx="63591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252730" y="3176972"/>
            <a:ext cx="1296144" cy="649868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</a:rPr>
              <a:t>116</a:t>
            </a:r>
            <a:endParaRPr lang="ko-KR" altLang="en-US" sz="1900" dirty="0" smtClean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984373" y="3190454"/>
            <a:ext cx="1296144" cy="649868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</a:rPr>
              <a:t>348</a:t>
            </a:r>
            <a:endParaRPr lang="ko-KR" altLang="en-US" sz="1900" b="1" dirty="0" smtClean="0">
              <a:solidFill>
                <a:srgbClr val="00B0F0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4716016" y="3203936"/>
            <a:ext cx="1296144" cy="649868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</a:rPr>
              <a:t>696</a:t>
            </a:r>
            <a:endParaRPr lang="ko-KR" altLang="en-US" sz="1900" b="1" dirty="0" smtClean="0">
              <a:solidFill>
                <a:srgbClr val="00B0F0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2375756" y="2456892"/>
            <a:ext cx="713473" cy="4585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</a:rPr>
              <a:t>×3</a:t>
            </a:r>
            <a:endParaRPr lang="ko-KR" altLang="en-US" sz="1900" dirty="0" smtClean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4146559" y="2456892"/>
            <a:ext cx="713473" cy="4585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</a:rPr>
              <a:t>×2</a:t>
            </a:r>
            <a:endParaRPr lang="ko-KR" altLang="en-US" sz="1900" dirty="0" smtClean="0">
              <a:solidFill>
                <a:schemeClr val="tx1"/>
              </a:solidFill>
            </a:endParaRPr>
          </a:p>
        </p:txBody>
      </p:sp>
      <p:pic>
        <p:nvPicPr>
          <p:cNvPr id="9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296" y="337162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317" y="340000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31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(3-2-1)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suhi_p_0302_01_0003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30662" y="5232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구부러진 연결선 33"/>
          <p:cNvCxnSpPr/>
          <p:nvPr/>
        </p:nvCxnSpPr>
        <p:spPr bwMode="auto">
          <a:xfrm rot="16200000" flipH="1">
            <a:off x="4566985" y="2304409"/>
            <a:ext cx="13482" cy="1731643"/>
          </a:xfrm>
          <a:prstGeom prst="curvedConnector3">
            <a:avLst>
              <a:gd name="adj1" fmla="val -3679120"/>
            </a:avLst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구부러진 연결선 34"/>
          <p:cNvCxnSpPr>
            <a:stCxn id="37" idx="0"/>
            <a:endCxn id="38" idx="0"/>
          </p:cNvCxnSpPr>
          <p:nvPr/>
        </p:nvCxnSpPr>
        <p:spPr bwMode="auto">
          <a:xfrm rot="16200000" flipH="1">
            <a:off x="2759882" y="2317892"/>
            <a:ext cx="13482" cy="1731643"/>
          </a:xfrm>
          <a:prstGeom prst="curvedConnector3">
            <a:avLst>
              <a:gd name="adj1" fmla="val -3679120"/>
            </a:avLst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6" name="그림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371304"/>
            <a:ext cx="348893" cy="332665"/>
          </a:xfrm>
          <a:prstGeom prst="rect">
            <a:avLst/>
          </a:prstGeom>
        </p:spPr>
      </p:pic>
      <p:sp>
        <p:nvSpPr>
          <p:cNvPr id="37" name="모서리가 둥근 직사각형 36"/>
          <p:cNvSpPr/>
          <p:nvPr/>
        </p:nvSpPr>
        <p:spPr>
          <a:xfrm>
            <a:off x="1252730" y="3176972"/>
            <a:ext cx="1296144" cy="649868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</a:rPr>
              <a:t>108</a:t>
            </a:r>
            <a:endParaRPr lang="ko-KR" altLang="en-US" sz="1900" dirty="0" smtClean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984373" y="3190454"/>
            <a:ext cx="1296144" cy="649868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</a:rPr>
              <a:t>216</a:t>
            </a:r>
            <a:endParaRPr lang="ko-KR" altLang="en-US" sz="1900" b="1" dirty="0" smtClean="0">
              <a:solidFill>
                <a:srgbClr val="00B0F0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4716016" y="3203936"/>
            <a:ext cx="1296144" cy="649868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</a:rPr>
              <a:t>648</a:t>
            </a:r>
            <a:endParaRPr lang="ko-KR" altLang="en-US" sz="1900" b="1" dirty="0" smtClean="0">
              <a:solidFill>
                <a:srgbClr val="00B0F0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375756" y="2456892"/>
            <a:ext cx="713473" cy="4585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</a:rPr>
              <a:t>×2</a:t>
            </a:r>
            <a:endParaRPr lang="ko-KR" altLang="en-US" sz="1900" dirty="0" smtClean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146559" y="2456892"/>
            <a:ext cx="713473" cy="4585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</a:rPr>
              <a:t>×3</a:t>
            </a:r>
            <a:endParaRPr lang="ko-KR" altLang="en-US" sz="1900" dirty="0" smtClean="0">
              <a:solidFill>
                <a:schemeClr val="tx1"/>
              </a:solidFill>
            </a:endParaRPr>
          </a:p>
        </p:txBody>
      </p:sp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296" y="337162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317" y="340000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611560" y="1340768"/>
            <a:ext cx="63591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7332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구부러진 연결선 61"/>
          <p:cNvCxnSpPr/>
          <p:nvPr/>
        </p:nvCxnSpPr>
        <p:spPr bwMode="auto">
          <a:xfrm rot="16200000" flipH="1">
            <a:off x="4566985" y="2304409"/>
            <a:ext cx="13482" cy="1731643"/>
          </a:xfrm>
          <a:prstGeom prst="curvedConnector3">
            <a:avLst>
              <a:gd name="adj1" fmla="val -3679120"/>
            </a:avLst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구부러진 연결선 5"/>
          <p:cNvCxnSpPr>
            <a:stCxn id="2" idx="0"/>
            <a:endCxn id="50" idx="0"/>
          </p:cNvCxnSpPr>
          <p:nvPr/>
        </p:nvCxnSpPr>
        <p:spPr bwMode="auto">
          <a:xfrm rot="16200000" flipH="1">
            <a:off x="2759882" y="2317892"/>
            <a:ext cx="13482" cy="1731643"/>
          </a:xfrm>
          <a:prstGeom prst="curvedConnector3">
            <a:avLst>
              <a:gd name="adj1" fmla="val -3679120"/>
            </a:avLst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suhi_p_0302_01_0003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sp>
        <p:nvSpPr>
          <p:cNvPr id="10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4500470" y="1167110"/>
            <a:ext cx="2411790" cy="353678"/>
            <a:chOff x="4355976" y="1177702"/>
            <a:chExt cx="2411790" cy="353678"/>
          </a:xfrm>
        </p:grpSpPr>
        <p:sp>
          <p:nvSpPr>
            <p:cNvPr id="105" name="순서도: 대체 처리 104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07" name="순서도: 대체 처리 106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43"/>
          <p:cNvSpPr txBox="1"/>
          <p:nvPr/>
        </p:nvSpPr>
        <p:spPr>
          <a:xfrm>
            <a:off x="611560" y="1604119"/>
            <a:ext cx="63591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252730" y="3176972"/>
            <a:ext cx="1296144" cy="649868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</a:rPr>
              <a:t>116</a:t>
            </a:r>
            <a:endParaRPr lang="ko-KR" altLang="en-US" sz="1900" dirty="0" smtClean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984373" y="3190454"/>
            <a:ext cx="1296144" cy="649868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</a:rPr>
              <a:t>348</a:t>
            </a:r>
            <a:endParaRPr lang="ko-KR" altLang="en-US" sz="1900" b="1" dirty="0" smtClean="0">
              <a:solidFill>
                <a:srgbClr val="00B0F0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4716016" y="3203936"/>
            <a:ext cx="1296144" cy="649868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</a:rPr>
              <a:t>696</a:t>
            </a:r>
            <a:endParaRPr lang="ko-KR" altLang="en-US" sz="1900" b="1" dirty="0" smtClean="0">
              <a:solidFill>
                <a:srgbClr val="00B0F0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2375756" y="2456892"/>
            <a:ext cx="713473" cy="4585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</a:rPr>
              <a:t>×3</a:t>
            </a:r>
            <a:endParaRPr lang="ko-KR" altLang="en-US" sz="1900" dirty="0" smtClean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4146559" y="2456892"/>
            <a:ext cx="713473" cy="4585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</a:rPr>
              <a:t>×2</a:t>
            </a:r>
            <a:endParaRPr lang="ko-KR" altLang="en-US" sz="1900" dirty="0" smtClean="0">
              <a:solidFill>
                <a:schemeClr val="tx1"/>
              </a:solidFill>
            </a:endParaRPr>
          </a:p>
        </p:txBody>
      </p:sp>
      <p:pic>
        <p:nvPicPr>
          <p:cNvPr id="9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296" y="337162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317" y="340000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2" name="그룹 41"/>
          <p:cNvGrpSpPr/>
          <p:nvPr/>
        </p:nvGrpSpPr>
        <p:grpSpPr>
          <a:xfrm>
            <a:off x="207825" y="3573016"/>
            <a:ext cx="6667165" cy="1620180"/>
            <a:chOff x="207825" y="3613678"/>
            <a:chExt cx="6667165" cy="162018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767384"/>
              <a:ext cx="6667165" cy="127842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61367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5" name="직각 삼각형 44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67544" y="4145027"/>
              <a:ext cx="61206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+mn-ea"/>
                  <a:ea typeface="+mn-ea"/>
                </a:rPr>
                <a:t>116×3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348</a:t>
              </a:r>
            </a:p>
            <a:p>
              <a:r>
                <a:rPr lang="en-US" altLang="ko-KR" sz="1600" dirty="0" smtClean="0">
                  <a:latin typeface="+mn-ea"/>
                  <a:ea typeface="+mn-ea"/>
                </a:rPr>
                <a:t>348×2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696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59" y="4218506"/>
            <a:ext cx="112371" cy="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59" y="4456928"/>
            <a:ext cx="112371" cy="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7339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중요 표시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68" name="타원 67"/>
          <p:cNvSpPr/>
          <p:nvPr/>
        </p:nvSpPr>
        <p:spPr>
          <a:xfrm>
            <a:off x="5665447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suhi_p_0302_01_0003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0990" y="1581553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잘못 계산한 곳을 찾아 바르게 계산해 보세요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sp>
        <p:nvSpPr>
          <p:cNvPr id="46" name="타원 45"/>
          <p:cNvSpPr/>
          <p:nvPr/>
        </p:nvSpPr>
        <p:spPr>
          <a:xfrm>
            <a:off x="173766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3" y="1960177"/>
            <a:ext cx="420441" cy="354056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112989" y="19601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88" name="순서도: 대체 처리 87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361071" y="2904892"/>
            <a:ext cx="1590749" cy="1172180"/>
            <a:chOff x="7226241" y="2671681"/>
            <a:chExt cx="1590749" cy="1172180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7427597" y="2671681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4   1   7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7226241" y="2995717"/>
              <a:ext cx="14317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7279891" y="3353575"/>
              <a:ext cx="1537099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584228" y="2697462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952497" y="2697462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8320766" y="2697462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8689036" y="2697462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7426928" y="3381539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2   4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모서리가 둥근 직사각형 1"/>
          <p:cNvSpPr/>
          <p:nvPr/>
        </p:nvSpPr>
        <p:spPr>
          <a:xfrm>
            <a:off x="1187624" y="2636912"/>
            <a:ext cx="2016224" cy="1728192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smtClean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995936" y="2636912"/>
            <a:ext cx="2016224" cy="1728192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smtClean="0">
              <a:solidFill>
                <a:schemeClr val="tx1"/>
              </a:solidFill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4175957" y="2902860"/>
            <a:ext cx="1620179" cy="1318228"/>
            <a:chOff x="7196811" y="2671681"/>
            <a:chExt cx="1620179" cy="1318228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7427597" y="2671681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7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7196811" y="2995717"/>
              <a:ext cx="146119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7279891" y="3353575"/>
              <a:ext cx="1537099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834170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2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7869" y="373218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96963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60959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5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5759" y="37321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5799" y="37321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601129" y="2714649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956376" y="2708920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8327019" y="2703191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8697662" y="2697462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92" name="Picture 2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905" y="3332086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620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(3-2-1)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suhi_p_0302_01_0003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30662" y="5232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338343"/>
            <a:ext cx="340779" cy="35700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40990" y="1316087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잘못 계산한 곳을 찾아 바르게 계산해 보세요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361071" y="2904892"/>
            <a:ext cx="1590749" cy="1172180"/>
            <a:chOff x="7226241" y="2671681"/>
            <a:chExt cx="1590749" cy="117218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7427597" y="2671681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2   9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7226241" y="2995717"/>
              <a:ext cx="14317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7279891" y="3353575"/>
              <a:ext cx="1537099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584228" y="2697462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952497" y="2697462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8320766" y="2697462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8689036" y="2697462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7426928" y="3381539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7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1" name="모서리가 둥근 직사각형 30"/>
          <p:cNvSpPr/>
          <p:nvPr/>
        </p:nvSpPr>
        <p:spPr>
          <a:xfrm>
            <a:off x="1187624" y="2636912"/>
            <a:ext cx="2016224" cy="1728192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95936" y="2636912"/>
            <a:ext cx="2016224" cy="1728192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smtClean="0">
              <a:solidFill>
                <a:schemeClr val="tx1"/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4175957" y="2902860"/>
            <a:ext cx="1620179" cy="1318228"/>
            <a:chOff x="7196811" y="2671681"/>
            <a:chExt cx="1620179" cy="131822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7427597" y="2671681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1   2   9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7196811" y="2995717"/>
              <a:ext cx="146119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7279891" y="3353575"/>
              <a:ext cx="1537099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834170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4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7869" y="373218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96963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60959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7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5759" y="37321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5799" y="37321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601129" y="2714649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956376" y="2708920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8327019" y="2703191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8697662" y="2697462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54" name="Picture 2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905" y="3332086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3148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suhi_p_0302_01_0003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0990" y="1581553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잘못 계산한 곳을 찾아 바르게 계산해 보세요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3" y="1960177"/>
            <a:ext cx="420441" cy="354056"/>
          </a:xfrm>
          <a:prstGeom prst="rect">
            <a:avLst/>
          </a:prstGeom>
        </p:spPr>
      </p:pic>
      <p:sp>
        <p:nvSpPr>
          <p:cNvPr id="8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88" name="순서도: 대체 처리 87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361071" y="2904892"/>
            <a:ext cx="1590749" cy="1172180"/>
            <a:chOff x="7226241" y="2671681"/>
            <a:chExt cx="1590749" cy="1172180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7427597" y="2671681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4   1   7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7226241" y="2995717"/>
              <a:ext cx="14317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7279891" y="3353575"/>
              <a:ext cx="1537099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584228" y="2697462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952497" y="2697462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8320766" y="2697462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8689036" y="2697462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7426928" y="3381539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2   4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모서리가 둥근 직사각형 1"/>
          <p:cNvSpPr/>
          <p:nvPr/>
        </p:nvSpPr>
        <p:spPr>
          <a:xfrm>
            <a:off x="1187624" y="2636912"/>
            <a:ext cx="2016224" cy="1728192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smtClean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995936" y="2636912"/>
            <a:ext cx="2016224" cy="1728192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smtClean="0">
              <a:solidFill>
                <a:schemeClr val="tx1"/>
              </a:solidFill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4175957" y="2902860"/>
            <a:ext cx="1620179" cy="1318228"/>
            <a:chOff x="7196811" y="2671681"/>
            <a:chExt cx="1620179" cy="1318228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7427597" y="2671681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7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7196811" y="2995717"/>
              <a:ext cx="146119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7279891" y="3353575"/>
              <a:ext cx="1537099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834170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2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7869" y="373218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96963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60959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5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5759" y="37321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5799" y="37321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601129" y="2714649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956376" y="2708920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8327019" y="2703191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8697662" y="2697462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92" name="Picture 2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905" y="3332086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251520" y="3032956"/>
            <a:ext cx="6667165" cy="2204330"/>
            <a:chOff x="207825" y="3029528"/>
            <a:chExt cx="6667165" cy="2204330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173544"/>
              <a:ext cx="6667165" cy="18722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3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02952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94" name="직각 삼각형 93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3151342" y="3476037"/>
            <a:ext cx="889646" cy="1188425"/>
            <a:chOff x="891888" y="3340710"/>
            <a:chExt cx="889646" cy="1188425"/>
          </a:xfrm>
        </p:grpSpPr>
        <p:grpSp>
          <p:nvGrpSpPr>
            <p:cNvPr id="98" name="그룹 97"/>
            <p:cNvGrpSpPr/>
            <p:nvPr/>
          </p:nvGrpSpPr>
          <p:grpSpPr>
            <a:xfrm>
              <a:off x="891888" y="3340710"/>
              <a:ext cx="889646" cy="1188425"/>
              <a:chOff x="1022958" y="2091118"/>
              <a:chExt cx="889646" cy="1188425"/>
            </a:xfrm>
          </p:grpSpPr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ACB21911-45E9-46C8-9AD7-2E47F31D91DB}"/>
                  </a:ext>
                </a:extLst>
              </p:cNvPr>
              <p:cNvSpPr txBox="1"/>
              <p:nvPr/>
            </p:nvSpPr>
            <p:spPr>
              <a:xfrm>
                <a:off x="1107231" y="2321943"/>
                <a:ext cx="80517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4 1 7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D4069226-D205-4625-B406-EBC369E9E9EC}"/>
                  </a:ext>
                </a:extLst>
              </p:cNvPr>
              <p:cNvSpPr txBox="1"/>
              <p:nvPr/>
            </p:nvSpPr>
            <p:spPr>
              <a:xfrm>
                <a:off x="1022958" y="2592740"/>
                <a:ext cx="882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×    </a:t>
                </a:r>
                <a:r>
                  <a:rPr lang="ko-KR" altLang="en-US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2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15" name="직선 연결선 114">
                <a:extLst>
                  <a:ext uri="{FF2B5EF4-FFF2-40B4-BE49-F238E27FC236}">
                    <a16:creationId xmlns:a16="http://schemas.microsoft.com/office/drawing/2014/main" id="{9A07A7B8-5B92-4A7E-8DD8-25B07A986FC2}"/>
                  </a:ext>
                </a:extLst>
              </p:cNvPr>
              <p:cNvCxnSpPr/>
              <p:nvPr/>
            </p:nvCxnSpPr>
            <p:spPr bwMode="auto">
              <a:xfrm>
                <a:off x="1107232" y="2931829"/>
                <a:ext cx="788775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ACB21911-45E9-46C8-9AD7-2E47F31D91DB}"/>
                  </a:ext>
                </a:extLst>
              </p:cNvPr>
              <p:cNvSpPr txBox="1"/>
              <p:nvPr/>
            </p:nvSpPr>
            <p:spPr>
              <a:xfrm>
                <a:off x="1107232" y="2940989"/>
                <a:ext cx="80537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8 3 4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ACB21911-45E9-46C8-9AD7-2E47F31D91DB}"/>
                  </a:ext>
                </a:extLst>
              </p:cNvPr>
              <p:cNvSpPr txBox="1"/>
              <p:nvPr/>
            </p:nvSpPr>
            <p:spPr>
              <a:xfrm>
                <a:off x="1420264" y="2091118"/>
                <a:ext cx="3104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endParaRPr lang="ko-KR" altLang="en-US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cxnSp>
          <p:nvCxnSpPr>
            <p:cNvPr id="100" name="직선 연결선 99"/>
            <p:cNvCxnSpPr/>
            <p:nvPr/>
          </p:nvCxnSpPr>
          <p:spPr bwMode="auto">
            <a:xfrm>
              <a:off x="1151620" y="3609020"/>
              <a:ext cx="0" cy="88902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직선 연결선 100"/>
            <p:cNvCxnSpPr/>
            <p:nvPr/>
          </p:nvCxnSpPr>
          <p:spPr bwMode="auto">
            <a:xfrm>
              <a:off x="1343641" y="3609020"/>
              <a:ext cx="0" cy="88902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직선 연결선 101"/>
            <p:cNvCxnSpPr/>
            <p:nvPr/>
          </p:nvCxnSpPr>
          <p:spPr bwMode="auto">
            <a:xfrm>
              <a:off x="1535662" y="3609020"/>
              <a:ext cx="0" cy="88902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직선 연결선 111"/>
            <p:cNvCxnSpPr/>
            <p:nvPr/>
          </p:nvCxnSpPr>
          <p:spPr bwMode="auto">
            <a:xfrm>
              <a:off x="1727684" y="3609020"/>
              <a:ext cx="0" cy="88902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68342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중요 표시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약물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68" name="타원 67"/>
          <p:cNvSpPr/>
          <p:nvPr/>
        </p:nvSpPr>
        <p:spPr>
          <a:xfrm>
            <a:off x="5859638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suhi_p_0302_01_0003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0150" y="52087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804611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564" y="1610039"/>
            <a:ext cx="630727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현아는 스웨덴 동전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크로나를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가지고 있습니다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1</a:t>
            </a:r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크로나가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우리나라 돈으로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원이면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크로나는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우리나라 돈으로 얼마일까요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628973"/>
            <a:ext cx="348893" cy="348893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239852" y="2564904"/>
            <a:ext cx="2385369" cy="29329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994824"/>
            <a:ext cx="420441" cy="354056"/>
          </a:xfrm>
          <a:prstGeom prst="rect">
            <a:avLst/>
          </a:prstGeom>
        </p:spPr>
      </p:pic>
      <p:sp>
        <p:nvSpPr>
          <p:cNvPr id="80" name="타원 79"/>
          <p:cNvSpPr/>
          <p:nvPr/>
        </p:nvSpPr>
        <p:spPr>
          <a:xfrm>
            <a:off x="161495" y="2125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89" name="순서도: 대체 처리 8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aphicFrame>
        <p:nvGraphicFramePr>
          <p:cNvPr id="61" name="Group 1072">
            <a:extLst>
              <a:ext uri="{FF2B5EF4-FFF2-40B4-BE49-F238E27FC236}">
                <a16:creationId xmlns:a16="http://schemas.microsoft.com/office/drawing/2014/main" id="{66F4A296-190D-4929-B13D-CE127B2C5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601745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bg.png </a:t>
                      </a:r>
                      <a:endParaRPr lang="en-US" altLang="ko-KR" sz="900" dirty="0" smtClean="0">
                        <a:solidFill>
                          <a:srgbClr val="FF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\lesson01\ops\ms_lesson01\images\ms_32_1_02_07_01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6726" y="2777524"/>
            <a:ext cx="1924050" cy="1943100"/>
          </a:xfrm>
          <a:prstGeom prst="rect">
            <a:avLst/>
          </a:prstGeom>
        </p:spPr>
      </p:pic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881" y="3158087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049" y="3666626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4667095" y="3146576"/>
            <a:ext cx="1864181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135×3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270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00840" y="2960306"/>
            <a:ext cx="360000" cy="355000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4668500" y="3670238"/>
            <a:ext cx="7614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270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85317" y="3483968"/>
            <a:ext cx="360000" cy="355000"/>
          </a:xfrm>
          <a:prstGeom prst="rect">
            <a:avLst/>
          </a:prstGeom>
        </p:spPr>
      </p:pic>
      <p:sp>
        <p:nvSpPr>
          <p:cNvPr id="78" name="TextBox 43"/>
          <p:cNvSpPr txBox="1"/>
          <p:nvPr/>
        </p:nvSpPr>
        <p:spPr>
          <a:xfrm>
            <a:off x="5292080" y="3686961"/>
            <a:ext cx="5660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원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431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811532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suhi_p_0302_01_0003.html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10~11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(3-2-1)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suhi_p_0302_01_0003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30662" y="5232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47564" y="1340768"/>
            <a:ext cx="63072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민지는 자전거를 타고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분에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328 m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갈 수 있습니다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 동안 갈 수 있는 거리는 몇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일까요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359702"/>
            <a:ext cx="348893" cy="348893"/>
          </a:xfrm>
          <a:prstGeom prst="rect">
            <a:avLst/>
          </a:prstGeom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604" y="3158087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772" y="3666626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3024818" y="3146576"/>
            <a:ext cx="1864181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329×3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984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58563" y="2960306"/>
            <a:ext cx="360000" cy="3550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026223" y="3670238"/>
            <a:ext cx="7614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984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43040" y="3483968"/>
            <a:ext cx="360000" cy="355000"/>
          </a:xfrm>
          <a:prstGeom prst="rect">
            <a:avLst/>
          </a:prstGeom>
        </p:spPr>
      </p:pic>
      <p:sp>
        <p:nvSpPr>
          <p:cNvPr id="34" name="TextBox 43"/>
          <p:cNvSpPr txBox="1"/>
          <p:nvPr/>
        </p:nvSpPr>
        <p:spPr>
          <a:xfrm>
            <a:off x="3789908" y="3686961"/>
            <a:ext cx="5660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638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suhi_p_0302_01_0003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564" y="1610039"/>
            <a:ext cx="630727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현아는 스웨덴 동전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크로나를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가지고 있습니다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1</a:t>
            </a:r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크로나가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우리나라 돈으로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원이면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크로나는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우리나라 돈으로 얼마일까요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628973"/>
            <a:ext cx="348893" cy="348893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239852" y="2564904"/>
            <a:ext cx="2385369" cy="29329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994824"/>
            <a:ext cx="420441" cy="354056"/>
          </a:xfrm>
          <a:prstGeom prst="rect">
            <a:avLst/>
          </a:prstGeom>
        </p:spPr>
      </p:pic>
      <p:sp>
        <p:nvSpPr>
          <p:cNvPr id="8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89" name="순서도: 대체 처리 8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6726" y="2777524"/>
            <a:ext cx="1924050" cy="1943100"/>
          </a:xfrm>
          <a:prstGeom prst="rect">
            <a:avLst/>
          </a:prstGeom>
        </p:spPr>
      </p:pic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881" y="3158087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049" y="3666626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4667095" y="3146576"/>
            <a:ext cx="1864181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135×3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270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00840" y="2960306"/>
            <a:ext cx="360000" cy="355000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4668500" y="3670238"/>
            <a:ext cx="7614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270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85317" y="3483968"/>
            <a:ext cx="360000" cy="355000"/>
          </a:xfrm>
          <a:prstGeom prst="rect">
            <a:avLst/>
          </a:prstGeom>
        </p:spPr>
      </p:pic>
      <p:sp>
        <p:nvSpPr>
          <p:cNvPr id="78" name="TextBox 43"/>
          <p:cNvSpPr txBox="1"/>
          <p:nvPr/>
        </p:nvSpPr>
        <p:spPr>
          <a:xfrm>
            <a:off x="5292080" y="3686961"/>
            <a:ext cx="5660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원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207825" y="3573016"/>
            <a:ext cx="6667165" cy="1620180"/>
            <a:chOff x="207825" y="3613678"/>
            <a:chExt cx="6667165" cy="1620180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767384"/>
              <a:ext cx="6667165" cy="127842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61367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3" name="직각 삼각형 52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67544" y="4145027"/>
              <a:ext cx="61206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+mn-ea"/>
                  <a:ea typeface="+mn-ea"/>
                </a:rPr>
                <a:t>1</a:t>
              </a:r>
              <a:r>
                <a:rPr lang="ko-KR" altLang="en-US" sz="1600" dirty="0" err="1" smtClean="0">
                  <a:latin typeface="+mn-ea"/>
                  <a:ea typeface="+mn-ea"/>
                </a:rPr>
                <a:t>크로나가</a:t>
              </a:r>
              <a:r>
                <a:rPr lang="ko-KR" altLang="en-US" sz="1600" dirty="0" smtClean="0">
                  <a:latin typeface="+mn-ea"/>
                  <a:ea typeface="+mn-ea"/>
                </a:rPr>
                <a:t> 우리나라 돈으로 </a:t>
              </a:r>
              <a:r>
                <a:rPr lang="en-US" altLang="ko-KR" sz="1600" dirty="0" smtClean="0">
                  <a:latin typeface="+mn-ea"/>
                  <a:ea typeface="+mn-ea"/>
                </a:rPr>
                <a:t>135</a:t>
              </a:r>
              <a:r>
                <a:rPr lang="ko-KR" altLang="en-US" sz="1600" dirty="0" smtClean="0">
                  <a:latin typeface="+mn-ea"/>
                  <a:ea typeface="+mn-ea"/>
                </a:rPr>
                <a:t>원이면 </a:t>
              </a:r>
              <a:endParaRPr lang="en-US" altLang="ko-KR" sz="1600" dirty="0" smtClean="0">
                <a:latin typeface="+mn-ea"/>
                <a:ea typeface="+mn-ea"/>
              </a:endParaRPr>
            </a:p>
            <a:p>
              <a:r>
                <a:rPr lang="en-US" altLang="ko-KR" sz="1600" dirty="0" smtClean="0">
                  <a:latin typeface="+mn-ea"/>
                  <a:ea typeface="+mn-ea"/>
                </a:rPr>
                <a:t>2</a:t>
              </a:r>
              <a:r>
                <a:rPr lang="ko-KR" altLang="en-US" sz="1600" dirty="0" err="1" smtClean="0">
                  <a:latin typeface="+mn-ea"/>
                  <a:ea typeface="+mn-ea"/>
                </a:rPr>
                <a:t>크로나는</a:t>
              </a:r>
              <a:r>
                <a:rPr lang="en-US" altLang="ko-KR" sz="1600" dirty="0">
                  <a:latin typeface="+mn-ea"/>
                  <a:ea typeface="+mn-ea"/>
                </a:rPr>
                <a:t> </a:t>
              </a:r>
              <a:r>
                <a:rPr lang="en-US" altLang="ko-KR" sz="1600" dirty="0" smtClean="0">
                  <a:latin typeface="+mn-ea"/>
                  <a:ea typeface="+mn-ea"/>
                </a:rPr>
                <a:t>135×2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270(</a:t>
              </a:r>
              <a:r>
                <a:rPr lang="ko-KR" altLang="en-US" sz="1600" dirty="0" smtClean="0">
                  <a:latin typeface="+mn-ea"/>
                  <a:ea typeface="+mn-ea"/>
                </a:rPr>
                <a:t>원</a:t>
              </a:r>
              <a:r>
                <a:rPr lang="en-US" altLang="ko-KR" sz="1600" dirty="0" smtClean="0">
                  <a:latin typeface="+mn-ea"/>
                  <a:ea typeface="+mn-ea"/>
                </a:rPr>
                <a:t>)</a:t>
              </a:r>
              <a:r>
                <a:rPr lang="ko-KR" altLang="en-US" sz="1600" dirty="0" smtClean="0">
                  <a:latin typeface="+mn-ea"/>
                  <a:ea typeface="+mn-ea"/>
                </a:rPr>
                <a:t>입니다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9389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suhi_p_0302_01_0003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52" y="1531380"/>
            <a:ext cx="1424098" cy="458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88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4526949" y="1160748"/>
            <a:ext cx="2385311" cy="354967"/>
            <a:chOff x="4382455" y="1176413"/>
            <a:chExt cx="2385311" cy="354967"/>
          </a:xfrm>
        </p:grpSpPr>
        <p:sp>
          <p:nvSpPr>
            <p:cNvPr id="57" name="순서도: 대체 처리 56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67" name="순서도: 대체 처리 6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9" name="순서도: 대체 처리 68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1" name="순서도: 대체 처리 70"/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>
              <a:spLocks noChangeArrowheads="1"/>
            </p:cNvSpPr>
            <p:nvPr/>
          </p:nvSpPr>
          <p:spPr bwMode="auto">
            <a:xfrm>
              <a:off x="4382455" y="1176413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31" name="Group 1072">
            <a:extLst>
              <a:ext uri="{FF2B5EF4-FFF2-40B4-BE49-F238E27FC236}">
                <a16:creationId xmlns:a16="http://schemas.microsoft.com/office/drawing/2014/main" id="{EC9868F8-B066-40D7-ADA1-161DB4782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71674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bg.png </a:t>
                      </a:r>
                    </a:p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\lesson01\ops\ms_lesson01\images\ms_32_1_02_01_01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00" y="2696970"/>
            <a:ext cx="63912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팝업창 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suhi_p_0302_01_0003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986" y="1628800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 모형을 </a:t>
            </a:r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보고     </a:t>
            </a:r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안에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수를 써넣으세요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sp>
        <p:nvSpPr>
          <p:cNvPr id="75" name="타원 74"/>
          <p:cNvSpPr/>
          <p:nvPr/>
        </p:nvSpPr>
        <p:spPr>
          <a:xfrm>
            <a:off x="179512" y="513223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637" y="1680189"/>
            <a:ext cx="284159" cy="284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타원 86"/>
          <p:cNvSpPr/>
          <p:nvPr/>
        </p:nvSpPr>
        <p:spPr>
          <a:xfrm>
            <a:off x="5554356" y="498821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4499992" y="1160748"/>
            <a:ext cx="2411790" cy="353678"/>
            <a:chOff x="4355976" y="1177702"/>
            <a:chExt cx="2411790" cy="353678"/>
          </a:xfrm>
        </p:grpSpPr>
        <p:sp>
          <p:nvSpPr>
            <p:cNvPr id="92" name="순서도: 대체 처리 91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aphicFrame>
        <p:nvGraphicFramePr>
          <p:cNvPr id="59" name="Group 1072">
            <a:extLst>
              <a:ext uri="{FF2B5EF4-FFF2-40B4-BE49-F238E27FC236}">
                <a16:creationId xmlns:a16="http://schemas.microsoft.com/office/drawing/2014/main" id="{9A0F9483-E315-4C9D-B630-620076542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258299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bg.svg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수학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박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)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\lesson01\ops\ms_lesson01\images\ms_32_1_02_02_01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" name="TextBox 76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267744" y="4681513"/>
            <a:ext cx="7614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325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4561" y="4495243"/>
            <a:ext cx="360000" cy="3550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3029196" y="4688434"/>
            <a:ext cx="32222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333972" y="4683529"/>
            <a:ext cx="390745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7" name="그림 106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0781" y="4497259"/>
            <a:ext cx="360000" cy="355000"/>
          </a:xfrm>
          <a:prstGeom prst="rect">
            <a:avLst/>
          </a:prstGeom>
        </p:spPr>
      </p:pic>
      <p:sp>
        <p:nvSpPr>
          <p:cNvPr id="108" name="TextBox 107"/>
          <p:cNvSpPr txBox="1"/>
          <p:nvPr/>
        </p:nvSpPr>
        <p:spPr>
          <a:xfrm>
            <a:off x="3726527" y="4689140"/>
            <a:ext cx="32222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116052" y="4676320"/>
            <a:ext cx="7614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975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0" name="그림 10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2869" y="4490050"/>
            <a:ext cx="360000" cy="355000"/>
          </a:xfrm>
          <a:prstGeom prst="rect">
            <a:avLst/>
          </a:prstGeom>
        </p:spPr>
      </p:pic>
      <p:pic>
        <p:nvPicPr>
          <p:cNvPr id="112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3" name="타원 112"/>
          <p:cNvSpPr/>
          <p:nvPr/>
        </p:nvSpPr>
        <p:spPr>
          <a:xfrm>
            <a:off x="6315840" y="5012039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24495" y="2084865"/>
            <a:ext cx="2526880" cy="24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980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(3-2-1)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suhi_p_0302_01_0003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30662" y="5232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604986" y="1340768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 모형을 </a:t>
            </a:r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보고     </a:t>
            </a:r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안에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수를 써넣으세요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362320"/>
            <a:ext cx="348893" cy="357006"/>
          </a:xfrm>
          <a:prstGeom prst="rect">
            <a:avLst/>
          </a:prstGeom>
        </p:spPr>
      </p:pic>
      <p:pic>
        <p:nvPicPr>
          <p:cNvPr id="81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637" y="1392157"/>
            <a:ext cx="284159" cy="284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2" name="Group 1072">
            <a:extLst>
              <a:ext uri="{FF2B5EF4-FFF2-40B4-BE49-F238E27FC236}">
                <a16:creationId xmlns:a16="http://schemas.microsoft.com/office/drawing/2014/main" id="{9A0F9483-E315-4C9D-B630-620076542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296431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bg_popup_more.svg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수학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박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)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\lesson01\ops\ms_lesson01\images\ms_32_1_02_02_01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4" name="TextBox 83"/>
          <p:cNvSpPr txBox="1"/>
          <p:nvPr/>
        </p:nvSpPr>
        <p:spPr>
          <a:xfrm>
            <a:off x="2267744" y="4412551"/>
            <a:ext cx="7614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214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84561" y="4226281"/>
            <a:ext cx="360000" cy="355000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3029196" y="4419472"/>
            <a:ext cx="32222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333972" y="4414567"/>
            <a:ext cx="390745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0781" y="4228297"/>
            <a:ext cx="360000" cy="355000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3726527" y="4420178"/>
            <a:ext cx="32222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116052" y="4407358"/>
            <a:ext cx="7614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642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1" name="그림 9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32869" y="4221088"/>
            <a:ext cx="360000" cy="355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7945" y="2600908"/>
            <a:ext cx="5856695" cy="85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5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suhi_p_0302_01_0003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986" y="1628800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 모형을 </a:t>
            </a:r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보고     </a:t>
            </a:r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안에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수를 써넣으세요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637" y="1680189"/>
            <a:ext cx="284159" cy="284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4499992" y="1160748"/>
            <a:ext cx="2411790" cy="353678"/>
            <a:chOff x="4355976" y="1177702"/>
            <a:chExt cx="2411790" cy="353678"/>
          </a:xfrm>
        </p:grpSpPr>
        <p:sp>
          <p:nvSpPr>
            <p:cNvPr id="92" name="순서도: 대체 처리 91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267744" y="4681513"/>
            <a:ext cx="7614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325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4561" y="4495243"/>
            <a:ext cx="360000" cy="3550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3029196" y="4688434"/>
            <a:ext cx="32222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333972" y="4683529"/>
            <a:ext cx="390745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7" name="그림 106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0781" y="4497259"/>
            <a:ext cx="360000" cy="355000"/>
          </a:xfrm>
          <a:prstGeom prst="rect">
            <a:avLst/>
          </a:prstGeom>
        </p:spPr>
      </p:pic>
      <p:sp>
        <p:nvSpPr>
          <p:cNvPr id="108" name="TextBox 107"/>
          <p:cNvSpPr txBox="1"/>
          <p:nvPr/>
        </p:nvSpPr>
        <p:spPr>
          <a:xfrm>
            <a:off x="3726527" y="4689140"/>
            <a:ext cx="32222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116052" y="4676320"/>
            <a:ext cx="7614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975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0" name="그림 10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2869" y="4490050"/>
            <a:ext cx="360000" cy="355000"/>
          </a:xfrm>
          <a:prstGeom prst="rect">
            <a:avLst/>
          </a:prstGeom>
        </p:spPr>
      </p:pic>
      <p:pic>
        <p:nvPicPr>
          <p:cNvPr id="112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24495" y="2084865"/>
            <a:ext cx="2526880" cy="2448161"/>
          </a:xfrm>
          <a:prstGeom prst="rect">
            <a:avLst/>
          </a:prstGeom>
        </p:spPr>
      </p:pic>
      <p:grpSp>
        <p:nvGrpSpPr>
          <p:cNvPr id="43" name="그룹 42"/>
          <p:cNvGrpSpPr/>
          <p:nvPr/>
        </p:nvGrpSpPr>
        <p:grpSpPr>
          <a:xfrm>
            <a:off x="207825" y="3789040"/>
            <a:ext cx="6667165" cy="1404156"/>
            <a:chOff x="207825" y="3829702"/>
            <a:chExt cx="6667165" cy="1404156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973718"/>
              <a:ext cx="6667165" cy="107209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5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829702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6" name="직각 삼각형 45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67544" y="4369762"/>
              <a:ext cx="6120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+mn-ea"/>
                  <a:ea typeface="+mn-ea"/>
                </a:rPr>
                <a:t>325</a:t>
              </a:r>
              <a:r>
                <a:rPr lang="ko-KR" altLang="en-US" sz="1600" dirty="0" smtClean="0">
                  <a:latin typeface="+mn-ea"/>
                  <a:ea typeface="+mn-ea"/>
                </a:rPr>
                <a:t>씩 </a:t>
              </a:r>
              <a:r>
                <a:rPr lang="en-US" altLang="ko-KR" sz="1600" dirty="0">
                  <a:latin typeface="+mn-ea"/>
                  <a:ea typeface="+mn-ea"/>
                </a:rPr>
                <a:t>3</a:t>
              </a:r>
              <a:r>
                <a:rPr lang="ko-KR" altLang="en-US" sz="1600" dirty="0" smtClean="0">
                  <a:latin typeface="+mn-ea"/>
                  <a:ea typeface="+mn-ea"/>
                </a:rPr>
                <a:t>묶음 있으므로 </a:t>
              </a:r>
              <a:r>
                <a:rPr lang="en-US" altLang="ko-KR" sz="1600" dirty="0" smtClean="0">
                  <a:latin typeface="+mn-ea"/>
                  <a:ea typeface="+mn-ea"/>
                </a:rPr>
                <a:t>325×3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975</a:t>
              </a:r>
              <a:r>
                <a:rPr lang="ko-KR" altLang="en-US" sz="1600" dirty="0" smtClean="0">
                  <a:latin typeface="+mn-ea"/>
                  <a:ea typeface="+mn-ea"/>
                </a:rPr>
                <a:t>입니다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0204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 팝업창 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suhi_p_0302_01_0003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4986" y="1639974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수를 써넣으세요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4500470" y="1167110"/>
            <a:ext cx="2411790" cy="353678"/>
            <a:chOff x="4355976" y="1177702"/>
            <a:chExt cx="2411790" cy="353678"/>
          </a:xfrm>
        </p:grpSpPr>
        <p:sp>
          <p:nvSpPr>
            <p:cNvPr id="109" name="순서도: 대체 처리 10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49" y="1680189"/>
            <a:ext cx="284159" cy="284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1907705" y="2108175"/>
            <a:ext cx="1642670" cy="2766680"/>
            <a:chOff x="1043609" y="2108175"/>
            <a:chExt cx="1642670" cy="276668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295636" y="2108175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3   9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1043609" y="2492896"/>
              <a:ext cx="14894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236542" y="2886758"/>
              <a:ext cx="139736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195736" y="3364593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823666" y="3364593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202319" y="4298516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9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1899" y="461713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830249" y="4298516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452957" y="4298516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2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6773" y="460825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3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1503" y="4608253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287642" y="2924944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1   8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295636" y="3825044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2   0   0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230421" y="4221088"/>
              <a:ext cx="139736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직선 연결선 96"/>
            <p:cNvCxnSpPr/>
            <p:nvPr/>
          </p:nvCxnSpPr>
          <p:spPr bwMode="auto">
            <a:xfrm>
              <a:off x="1416348" y="2156634"/>
              <a:ext cx="0" cy="253649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직선 연결선 97"/>
            <p:cNvCxnSpPr/>
            <p:nvPr/>
          </p:nvCxnSpPr>
          <p:spPr bwMode="auto">
            <a:xfrm>
              <a:off x="1806042" y="2156634"/>
              <a:ext cx="0" cy="253649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직선 연결선 98"/>
            <p:cNvCxnSpPr/>
            <p:nvPr/>
          </p:nvCxnSpPr>
          <p:spPr bwMode="auto">
            <a:xfrm>
              <a:off x="2183036" y="2156634"/>
              <a:ext cx="0" cy="253649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직선 연결선 99"/>
            <p:cNvCxnSpPr/>
            <p:nvPr/>
          </p:nvCxnSpPr>
          <p:spPr bwMode="auto">
            <a:xfrm>
              <a:off x="2560030" y="2156634"/>
              <a:ext cx="0" cy="253649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72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7997" y="32572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556" y="332098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ACB21911-45E9-46C8-9AD7-2E47F31D91DB}"/>
              </a:ext>
            </a:extLst>
          </p:cNvPr>
          <p:cNvSpPr txBox="1"/>
          <p:nvPr/>
        </p:nvSpPr>
        <p:spPr>
          <a:xfrm>
            <a:off x="3750258" y="2936267"/>
            <a:ext cx="3499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···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CB21911-45E9-46C8-9AD7-2E47F31D91DB}"/>
              </a:ext>
            </a:extLst>
          </p:cNvPr>
          <p:cNvSpPr txBox="1"/>
          <p:nvPr/>
        </p:nvSpPr>
        <p:spPr>
          <a:xfrm>
            <a:off x="3750258" y="3368315"/>
            <a:ext cx="3499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···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CB21911-45E9-46C8-9AD7-2E47F31D91DB}"/>
              </a:ext>
            </a:extLst>
          </p:cNvPr>
          <p:cNvSpPr txBox="1"/>
          <p:nvPr/>
        </p:nvSpPr>
        <p:spPr>
          <a:xfrm>
            <a:off x="3750258" y="3800363"/>
            <a:ext cx="3499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···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59219FC-F16E-4ED4-A3A5-F00A18032FA1}"/>
              </a:ext>
            </a:extLst>
          </p:cNvPr>
          <p:cNvSpPr txBox="1"/>
          <p:nvPr/>
        </p:nvSpPr>
        <p:spPr>
          <a:xfrm>
            <a:off x="4421217" y="2945109"/>
            <a:ext cx="330051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7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037" y="290150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059219FC-F16E-4ED4-A3A5-F00A18032FA1}"/>
              </a:ext>
            </a:extLst>
          </p:cNvPr>
          <p:cNvSpPr txBox="1"/>
          <p:nvPr/>
        </p:nvSpPr>
        <p:spPr>
          <a:xfrm>
            <a:off x="4248558" y="3364593"/>
            <a:ext cx="503128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454" y="332098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059219FC-F16E-4ED4-A3A5-F00A18032FA1}"/>
              </a:ext>
            </a:extLst>
          </p:cNvPr>
          <p:cNvSpPr txBox="1"/>
          <p:nvPr/>
        </p:nvSpPr>
        <p:spPr>
          <a:xfrm>
            <a:off x="4100197" y="3784077"/>
            <a:ext cx="651905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719" y="407097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ACB21911-45E9-46C8-9AD7-2E47F31D91DB}"/>
              </a:ext>
            </a:extLst>
          </p:cNvPr>
          <p:cNvSpPr txBox="1"/>
          <p:nvPr/>
        </p:nvSpPr>
        <p:spPr>
          <a:xfrm>
            <a:off x="4720190" y="2953252"/>
            <a:ext cx="4998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CB21911-45E9-46C8-9AD7-2E47F31D91DB}"/>
              </a:ext>
            </a:extLst>
          </p:cNvPr>
          <p:cNvSpPr txBox="1"/>
          <p:nvPr/>
        </p:nvSpPr>
        <p:spPr>
          <a:xfrm>
            <a:off x="4720190" y="3364592"/>
            <a:ext cx="4998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CB21911-45E9-46C8-9AD7-2E47F31D91DB}"/>
              </a:ext>
            </a:extLst>
          </p:cNvPr>
          <p:cNvSpPr txBox="1"/>
          <p:nvPr/>
        </p:nvSpPr>
        <p:spPr>
          <a:xfrm>
            <a:off x="4720190" y="3775932"/>
            <a:ext cx="4998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1883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(3-2-1)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suhi_p_0302_01_0003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30662" y="5232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370433"/>
            <a:ext cx="357006" cy="340779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04986" y="1340768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수를 써넣으세요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49" y="1380983"/>
            <a:ext cx="284159" cy="284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6" name="그룹 45"/>
          <p:cNvGrpSpPr/>
          <p:nvPr/>
        </p:nvGrpSpPr>
        <p:grpSpPr>
          <a:xfrm>
            <a:off x="1907705" y="2102480"/>
            <a:ext cx="1642670" cy="2766680"/>
            <a:chOff x="1043609" y="2108175"/>
            <a:chExt cx="1642670" cy="2766680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295636" y="2108175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3   1   8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1043609" y="2492896"/>
              <a:ext cx="14894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236542" y="2886758"/>
              <a:ext cx="139736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195736" y="3364593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823666" y="3364593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202319" y="4298516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4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1899" y="461713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830249" y="4298516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452957" y="4298516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0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6773" y="460825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1503" y="4608253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287642" y="2924944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4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295636" y="3825044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0   0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230421" y="4221088"/>
              <a:ext cx="139736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직선 연결선 64"/>
            <p:cNvCxnSpPr/>
            <p:nvPr/>
          </p:nvCxnSpPr>
          <p:spPr bwMode="auto">
            <a:xfrm>
              <a:off x="1416348" y="2156634"/>
              <a:ext cx="0" cy="253649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직선 연결선 67"/>
            <p:cNvCxnSpPr/>
            <p:nvPr/>
          </p:nvCxnSpPr>
          <p:spPr bwMode="auto">
            <a:xfrm>
              <a:off x="1806042" y="2156634"/>
              <a:ext cx="0" cy="253649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직선 연결선 69"/>
            <p:cNvCxnSpPr/>
            <p:nvPr/>
          </p:nvCxnSpPr>
          <p:spPr bwMode="auto">
            <a:xfrm>
              <a:off x="2183036" y="2156634"/>
              <a:ext cx="0" cy="253649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직선 연결선 70"/>
            <p:cNvCxnSpPr/>
            <p:nvPr/>
          </p:nvCxnSpPr>
          <p:spPr bwMode="auto">
            <a:xfrm>
              <a:off x="2560030" y="2156634"/>
              <a:ext cx="0" cy="253649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72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7997" y="32572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556" y="332098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ACB21911-45E9-46C8-9AD7-2E47F31D91DB}"/>
              </a:ext>
            </a:extLst>
          </p:cNvPr>
          <p:cNvSpPr txBox="1"/>
          <p:nvPr/>
        </p:nvSpPr>
        <p:spPr>
          <a:xfrm>
            <a:off x="3750258" y="2930572"/>
            <a:ext cx="3499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···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CB21911-45E9-46C8-9AD7-2E47F31D91DB}"/>
              </a:ext>
            </a:extLst>
          </p:cNvPr>
          <p:cNvSpPr txBox="1"/>
          <p:nvPr/>
        </p:nvSpPr>
        <p:spPr>
          <a:xfrm>
            <a:off x="3750258" y="3362620"/>
            <a:ext cx="3499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···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CB21911-45E9-46C8-9AD7-2E47F31D91DB}"/>
              </a:ext>
            </a:extLst>
          </p:cNvPr>
          <p:cNvSpPr txBox="1"/>
          <p:nvPr/>
        </p:nvSpPr>
        <p:spPr>
          <a:xfrm>
            <a:off x="3750258" y="3794668"/>
            <a:ext cx="3499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···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59219FC-F16E-4ED4-A3A5-F00A18032FA1}"/>
              </a:ext>
            </a:extLst>
          </p:cNvPr>
          <p:cNvSpPr txBox="1"/>
          <p:nvPr/>
        </p:nvSpPr>
        <p:spPr>
          <a:xfrm>
            <a:off x="4421217" y="2939414"/>
            <a:ext cx="330051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9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037" y="289580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059219FC-F16E-4ED4-A3A5-F00A18032FA1}"/>
              </a:ext>
            </a:extLst>
          </p:cNvPr>
          <p:cNvSpPr txBox="1"/>
          <p:nvPr/>
        </p:nvSpPr>
        <p:spPr>
          <a:xfrm>
            <a:off x="4248558" y="3358898"/>
            <a:ext cx="503128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454" y="331529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059219FC-F16E-4ED4-A3A5-F00A18032FA1}"/>
              </a:ext>
            </a:extLst>
          </p:cNvPr>
          <p:cNvSpPr txBox="1"/>
          <p:nvPr/>
        </p:nvSpPr>
        <p:spPr>
          <a:xfrm>
            <a:off x="4100197" y="3778382"/>
            <a:ext cx="651905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719" y="406528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ACB21911-45E9-46C8-9AD7-2E47F31D91DB}"/>
              </a:ext>
            </a:extLst>
          </p:cNvPr>
          <p:cNvSpPr txBox="1"/>
          <p:nvPr/>
        </p:nvSpPr>
        <p:spPr>
          <a:xfrm>
            <a:off x="4720190" y="2947557"/>
            <a:ext cx="4998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CB21911-45E9-46C8-9AD7-2E47F31D91DB}"/>
              </a:ext>
            </a:extLst>
          </p:cNvPr>
          <p:cNvSpPr txBox="1"/>
          <p:nvPr/>
        </p:nvSpPr>
        <p:spPr>
          <a:xfrm>
            <a:off x="4720190" y="3358897"/>
            <a:ext cx="4998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CB21911-45E9-46C8-9AD7-2E47F31D91DB}"/>
              </a:ext>
            </a:extLst>
          </p:cNvPr>
          <p:cNvSpPr txBox="1"/>
          <p:nvPr/>
        </p:nvSpPr>
        <p:spPr>
          <a:xfrm>
            <a:off x="4720190" y="3770237"/>
            <a:ext cx="4998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5966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suhi_p_0302_01_0003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4986" y="1639974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수를 써넣으세요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6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4500470" y="1167110"/>
            <a:ext cx="2411790" cy="353678"/>
            <a:chOff x="4355976" y="1177702"/>
            <a:chExt cx="2411790" cy="353678"/>
          </a:xfrm>
        </p:grpSpPr>
        <p:sp>
          <p:nvSpPr>
            <p:cNvPr id="109" name="순서도: 대체 처리 10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49" y="1680189"/>
            <a:ext cx="284159" cy="284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1907705" y="2108175"/>
            <a:ext cx="1642670" cy="2766680"/>
            <a:chOff x="1043609" y="2108175"/>
            <a:chExt cx="1642670" cy="276668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295636" y="2108175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3   9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1043609" y="2492896"/>
              <a:ext cx="14894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236542" y="2886758"/>
              <a:ext cx="139736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195736" y="3364593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823666" y="3364593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202319" y="4298516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9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1899" y="461713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830249" y="4298516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452957" y="4298516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2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6773" y="460825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3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1503" y="4608253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287642" y="2924944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1   8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295636" y="3825044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2   0   0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230421" y="4221088"/>
              <a:ext cx="139736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직선 연결선 96"/>
            <p:cNvCxnSpPr/>
            <p:nvPr/>
          </p:nvCxnSpPr>
          <p:spPr bwMode="auto">
            <a:xfrm>
              <a:off x="1416348" y="2156634"/>
              <a:ext cx="0" cy="253649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직선 연결선 97"/>
            <p:cNvCxnSpPr/>
            <p:nvPr/>
          </p:nvCxnSpPr>
          <p:spPr bwMode="auto">
            <a:xfrm>
              <a:off x="1806042" y="2156634"/>
              <a:ext cx="0" cy="253649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직선 연결선 98"/>
            <p:cNvCxnSpPr/>
            <p:nvPr/>
          </p:nvCxnSpPr>
          <p:spPr bwMode="auto">
            <a:xfrm>
              <a:off x="2183036" y="2156634"/>
              <a:ext cx="0" cy="253649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직선 연결선 99"/>
            <p:cNvCxnSpPr/>
            <p:nvPr/>
          </p:nvCxnSpPr>
          <p:spPr bwMode="auto">
            <a:xfrm>
              <a:off x="2560030" y="2156634"/>
              <a:ext cx="0" cy="253649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72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7997" y="32572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556" y="332098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ACB21911-45E9-46C8-9AD7-2E47F31D91DB}"/>
              </a:ext>
            </a:extLst>
          </p:cNvPr>
          <p:cNvSpPr txBox="1"/>
          <p:nvPr/>
        </p:nvSpPr>
        <p:spPr>
          <a:xfrm>
            <a:off x="3750258" y="2936267"/>
            <a:ext cx="3499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···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CB21911-45E9-46C8-9AD7-2E47F31D91DB}"/>
              </a:ext>
            </a:extLst>
          </p:cNvPr>
          <p:cNvSpPr txBox="1"/>
          <p:nvPr/>
        </p:nvSpPr>
        <p:spPr>
          <a:xfrm>
            <a:off x="3750258" y="3368315"/>
            <a:ext cx="3499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···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CB21911-45E9-46C8-9AD7-2E47F31D91DB}"/>
              </a:ext>
            </a:extLst>
          </p:cNvPr>
          <p:cNvSpPr txBox="1"/>
          <p:nvPr/>
        </p:nvSpPr>
        <p:spPr>
          <a:xfrm>
            <a:off x="3750258" y="3800363"/>
            <a:ext cx="3499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···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59219FC-F16E-4ED4-A3A5-F00A18032FA1}"/>
              </a:ext>
            </a:extLst>
          </p:cNvPr>
          <p:cNvSpPr txBox="1"/>
          <p:nvPr/>
        </p:nvSpPr>
        <p:spPr>
          <a:xfrm>
            <a:off x="4421217" y="2945109"/>
            <a:ext cx="330051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7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037" y="290150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059219FC-F16E-4ED4-A3A5-F00A18032FA1}"/>
              </a:ext>
            </a:extLst>
          </p:cNvPr>
          <p:cNvSpPr txBox="1"/>
          <p:nvPr/>
        </p:nvSpPr>
        <p:spPr>
          <a:xfrm>
            <a:off x="4248558" y="3364593"/>
            <a:ext cx="503128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454" y="332098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059219FC-F16E-4ED4-A3A5-F00A18032FA1}"/>
              </a:ext>
            </a:extLst>
          </p:cNvPr>
          <p:cNvSpPr txBox="1"/>
          <p:nvPr/>
        </p:nvSpPr>
        <p:spPr>
          <a:xfrm>
            <a:off x="4100197" y="3784077"/>
            <a:ext cx="651905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719" y="407097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ACB21911-45E9-46C8-9AD7-2E47F31D91DB}"/>
              </a:ext>
            </a:extLst>
          </p:cNvPr>
          <p:cNvSpPr txBox="1"/>
          <p:nvPr/>
        </p:nvSpPr>
        <p:spPr>
          <a:xfrm>
            <a:off x="4720190" y="2953252"/>
            <a:ext cx="4998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CB21911-45E9-46C8-9AD7-2E47F31D91DB}"/>
              </a:ext>
            </a:extLst>
          </p:cNvPr>
          <p:cNvSpPr txBox="1"/>
          <p:nvPr/>
        </p:nvSpPr>
        <p:spPr>
          <a:xfrm>
            <a:off x="4720190" y="3364592"/>
            <a:ext cx="4998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CB21911-45E9-46C8-9AD7-2E47F31D91DB}"/>
              </a:ext>
            </a:extLst>
          </p:cNvPr>
          <p:cNvSpPr txBox="1"/>
          <p:nvPr/>
        </p:nvSpPr>
        <p:spPr>
          <a:xfrm>
            <a:off x="4720190" y="3775932"/>
            <a:ext cx="4998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207825" y="3573016"/>
            <a:ext cx="6667165" cy="1620180"/>
            <a:chOff x="207825" y="3613678"/>
            <a:chExt cx="6667165" cy="1620180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767384"/>
              <a:ext cx="6667165" cy="127842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8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61367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3" name="직각 삼각형 72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67544" y="4009722"/>
              <a:ext cx="61206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+mn-ea"/>
                  <a:ea typeface="+mn-ea"/>
                </a:rPr>
                <a:t>각 </a:t>
              </a:r>
              <a:r>
                <a:rPr lang="ko-KR" altLang="en-US" sz="1600" dirty="0" err="1" smtClean="0">
                  <a:latin typeface="+mn-ea"/>
                  <a:ea typeface="+mn-ea"/>
                </a:rPr>
                <a:t>자리끼리</a:t>
              </a:r>
              <a:r>
                <a:rPr lang="ko-KR" altLang="en-US" sz="1600" dirty="0" smtClean="0">
                  <a:latin typeface="+mn-ea"/>
                  <a:ea typeface="+mn-ea"/>
                </a:rPr>
                <a:t> 계산한 값을 모두 쓴 후 더합니다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</a:p>
            <a:p>
              <a:r>
                <a:rPr lang="en-US" altLang="ko-KR" sz="1600" dirty="0" smtClean="0">
                  <a:latin typeface="+mn-ea"/>
                  <a:ea typeface="+mn-ea"/>
                </a:rPr>
                <a:t>9×2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18, 30×2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60, 100×2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200</a:t>
              </a:r>
            </a:p>
            <a:p>
              <a:r>
                <a:rPr lang="en-US" altLang="ko-KR" sz="1600" dirty="0">
                  <a:latin typeface="+mn-ea"/>
                  <a:ea typeface="+mn-ea"/>
                </a:rPr>
                <a:t> </a:t>
              </a:r>
              <a:r>
                <a:rPr lang="en-US" altLang="ko-KR" sz="1600" dirty="0" smtClean="0">
                  <a:latin typeface="+mn-ea"/>
                  <a:ea typeface="+mn-ea"/>
                </a:rPr>
                <a:t>  18</a:t>
              </a:r>
              <a:r>
                <a:rPr lang="ko-KR" altLang="en-US" sz="1600" dirty="0" smtClean="0">
                  <a:latin typeface="+mn-ea"/>
                  <a:ea typeface="+mn-ea"/>
                </a:rPr>
                <a:t>＋</a:t>
              </a:r>
              <a:r>
                <a:rPr lang="en-US" altLang="ko-KR" sz="1600" dirty="0" smtClean="0">
                  <a:latin typeface="+mn-ea"/>
                  <a:ea typeface="+mn-ea"/>
                </a:rPr>
                <a:t>60</a:t>
              </a:r>
              <a:r>
                <a:rPr lang="ko-KR" altLang="en-US" sz="1600" dirty="0" smtClean="0">
                  <a:latin typeface="+mn-ea"/>
                  <a:ea typeface="+mn-ea"/>
                </a:rPr>
                <a:t>＋</a:t>
              </a:r>
              <a:r>
                <a:rPr lang="en-US" altLang="ko-KR" sz="1600" dirty="0" smtClean="0">
                  <a:latin typeface="+mn-ea"/>
                  <a:ea typeface="+mn-ea"/>
                </a:rPr>
                <a:t>200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278</a:t>
              </a: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80" y="4521742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3553125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chemeClr val="accent5">
              <a:lumMod val="40000"/>
              <a:lumOff val="60000"/>
            </a:schemeClr>
          </a:solidFill>
        </a:ln>
      </a:spPr>
      <a:bodyPr rtlCol="0" anchor="ctr"/>
      <a:lstStyle>
        <a:defPPr algn="ctr">
          <a:defRPr sz="19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41646</TotalTime>
  <Words>1964</Words>
  <Application>Microsoft Office PowerPoint</Application>
  <PresentationFormat>화면 슬라이드 쇼(4:3)</PresentationFormat>
  <Paragraphs>600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굴림</vt:lpstr>
      <vt:lpstr>나눔고딕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DB400TDA</cp:lastModifiedBy>
  <cp:revision>7273</cp:revision>
  <dcterms:created xsi:type="dcterms:W3CDTF">2008-07-15T12:19:11Z</dcterms:created>
  <dcterms:modified xsi:type="dcterms:W3CDTF">2022-05-18T08:25:12Z</dcterms:modified>
</cp:coreProperties>
</file>