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782" r:id="rId2"/>
    <p:sldId id="783" r:id="rId3"/>
    <p:sldId id="1338" r:id="rId4"/>
    <p:sldId id="1370" r:id="rId5"/>
    <p:sldId id="1339" r:id="rId6"/>
    <p:sldId id="1406" r:id="rId7"/>
    <p:sldId id="1341" r:id="rId8"/>
    <p:sldId id="1385" r:id="rId9"/>
    <p:sldId id="1412" r:id="rId10"/>
    <p:sldId id="1345" r:id="rId11"/>
    <p:sldId id="1386" r:id="rId12"/>
    <p:sldId id="1413" r:id="rId13"/>
    <p:sldId id="1348" r:id="rId14"/>
    <p:sldId id="1388" r:id="rId15"/>
    <p:sldId id="1414" r:id="rId16"/>
    <p:sldId id="1351" r:id="rId17"/>
    <p:sldId id="1389" r:id="rId18"/>
    <p:sldId id="1415" r:id="rId19"/>
    <p:sldId id="1381" r:id="rId20"/>
    <p:sldId id="1391" r:id="rId21"/>
    <p:sldId id="1416" r:id="rId22"/>
    <p:sldId id="1417" r:id="rId2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FB2"/>
    <a:srgbClr val="FFFFFF"/>
    <a:srgbClr val="D7D2E9"/>
    <a:srgbClr val="C4B9DC"/>
    <a:srgbClr val="FDDAC7"/>
    <a:srgbClr val="C7E9F3"/>
    <a:srgbClr val="CFDBF0"/>
    <a:srgbClr val="FBD2D3"/>
    <a:srgbClr val="BBDECB"/>
    <a:srgbClr val="CE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jpe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11" Type="http://schemas.openxmlformats.org/officeDocument/2006/relationships/image" Target="../media/image34.png"/><Relationship Id="rId5" Type="http://schemas.openxmlformats.org/officeDocument/2006/relationships/image" Target="../media/image12.png"/><Relationship Id="rId10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jpe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10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9.png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10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0975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3435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3266194" y="3289826"/>
            <a:ext cx="5720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텍스트는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61714" y="4946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타원 145"/>
          <p:cNvSpPr/>
          <p:nvPr/>
        </p:nvSpPr>
        <p:spPr>
          <a:xfrm>
            <a:off x="6149089" y="4953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0990" y="1628800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수 카드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,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골라 알맞은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6175"/>
            <a:ext cx="357006" cy="3326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790" y="1560215"/>
            <a:ext cx="37147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2001" y="1555901"/>
            <a:ext cx="352425" cy="40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389" y="1550562"/>
            <a:ext cx="371475" cy="428625"/>
          </a:xfrm>
          <a:prstGeom prst="rect">
            <a:avLst/>
          </a:prstGeom>
        </p:spPr>
      </p:pic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9708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img01.svg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\lesson01\ops\ms_lesson01\images\ms_32_1_06_04_01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362425" y="3289826"/>
            <a:ext cx="5720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4561" y="3104964"/>
            <a:ext cx="360000" cy="355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53630" y="3298155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9932" y="3106980"/>
            <a:ext cx="360000" cy="3550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81722" y="3298861"/>
            <a:ext cx="8622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03748" y="3728355"/>
            <a:ext cx="24056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14×23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322)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20269" y="3759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04986" y="137084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수 카드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,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골라 알맞은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0190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card_01.svg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/ card_02.svg / card_03.svg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\lesson01\ops\ms_lesson01\images\ms_32_1_06_04_01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266194" y="3289826"/>
            <a:ext cx="5720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2425" y="3289826"/>
            <a:ext cx="5720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4561" y="3104964"/>
            <a:ext cx="360000" cy="355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953630" y="3298155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9932" y="3106980"/>
            <a:ext cx="360000" cy="355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781722" y="3298861"/>
            <a:ext cx="10063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03748" y="3728355"/>
            <a:ext cx="24056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31×42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1302)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20269" y="3759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5832" y="1290297"/>
            <a:ext cx="361950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581" y="1290386"/>
            <a:ext cx="342900" cy="40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3247" y="1290385"/>
            <a:ext cx="3429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3266194" y="3289826"/>
            <a:ext cx="5720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40990" y="1628800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장의 수 카드    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,  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중에서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골라 알맞은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곱셈식을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6175"/>
            <a:ext cx="357006" cy="3326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790" y="1560215"/>
            <a:ext cx="37147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2001" y="1555901"/>
            <a:ext cx="352425" cy="40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389" y="1550562"/>
            <a:ext cx="371475" cy="42862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2362425" y="3289826"/>
            <a:ext cx="5720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4561" y="3104964"/>
            <a:ext cx="360000" cy="3550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953630" y="3298155"/>
            <a:ext cx="322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9932" y="3106980"/>
            <a:ext cx="360000" cy="3550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781722" y="3298861"/>
            <a:ext cx="8622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03748" y="3699881"/>
            <a:ext cx="24056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14×23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322)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07825" y="3411748"/>
            <a:ext cx="6667165" cy="1781448"/>
            <a:chOff x="207825" y="3452410"/>
            <a:chExt cx="6667165" cy="178144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613678"/>
              <a:ext cx="6667165" cy="1432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45241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7544" y="3829702"/>
              <a:ext cx="61931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수 카드 중에서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장을 골라 곱셈을 하여 확인할 수 있습니다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23×24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552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24×14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336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23×14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322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31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43281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도진이의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질문을 읽고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450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까닭을 써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507182" y="2204864"/>
            <a:ext cx="1377108" cy="172819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300561" y="2251650"/>
            <a:ext cx="1277101" cy="1602238"/>
            <a:chOff x="635306" y="2321943"/>
            <a:chExt cx="1277101" cy="160223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054" y="2152992"/>
            <a:ext cx="1352550" cy="17907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4818655" y="3518044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도진</a:t>
            </a:r>
            <a:endParaRPr lang="ko-KR" altLang="en-US" sz="1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3110969" y="2312876"/>
            <a:ext cx="1961034" cy="1112807"/>
            <a:chOff x="3693907" y="1191609"/>
            <a:chExt cx="1836203" cy="111280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693907" y="1191609"/>
              <a:ext cx="1554083" cy="11128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45×1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계산했는데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왜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450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8" name="직각 삼각형 77"/>
            <p:cNvSpPr/>
            <p:nvPr/>
          </p:nvSpPr>
          <p:spPr>
            <a:xfrm rot="5400000" flipH="1">
              <a:off x="5272697" y="1833205"/>
              <a:ext cx="230378" cy="28444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9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3493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그림에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포함된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따로 작성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\lesson01\ops\ms_lesson01\images\ms_32_1_06_05_01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1" name="그룹 90"/>
          <p:cNvGrpSpPr/>
          <p:nvPr/>
        </p:nvGrpSpPr>
        <p:grpSpPr>
          <a:xfrm>
            <a:off x="772317" y="4329100"/>
            <a:ext cx="578259" cy="371475"/>
            <a:chOff x="1689485" y="2881313"/>
            <a:chExt cx="578259" cy="371475"/>
          </a:xfrm>
        </p:grpSpPr>
        <p:pic>
          <p:nvPicPr>
            <p:cNvPr id="94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TextBox 94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07420" y="4337839"/>
            <a:ext cx="40859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45×10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계산했기 때문입니다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4128" y="4490260"/>
            <a:ext cx="360000" cy="355000"/>
          </a:xfrm>
          <a:prstGeom prst="rect">
            <a:avLst/>
          </a:prstGeom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58" y="436334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44" y="2511338"/>
            <a:ext cx="1228725" cy="1562100"/>
          </a:xfrm>
          <a:prstGeom prst="rect">
            <a:avLst/>
          </a:prstGeom>
        </p:spPr>
      </p:pic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604986" y="1352091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지운이의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질문을 읽고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까닭을 써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99569" y="2327790"/>
            <a:ext cx="1377108" cy="172819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092948" y="2374576"/>
            <a:ext cx="1277101" cy="1602238"/>
            <a:chOff x="635306" y="2321943"/>
            <a:chExt cx="1277101" cy="160223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7 0 0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7 3 5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117273" y="3685824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지운</a:t>
            </a:r>
            <a:endParaRPr lang="ko-KR" altLang="en-US" sz="19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791580" y="2171269"/>
            <a:ext cx="1961034" cy="1112807"/>
            <a:chOff x="3693907" y="1191609"/>
            <a:chExt cx="1836203" cy="1112807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693907" y="1191609"/>
              <a:ext cx="1554083" cy="11128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35×2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계산했는데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왜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700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5" name="직각 삼각형 74"/>
            <p:cNvSpPr/>
            <p:nvPr/>
          </p:nvSpPr>
          <p:spPr>
            <a:xfrm rot="5400000" flipH="1">
              <a:off x="5272697" y="1833205"/>
              <a:ext cx="230378" cy="28444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72317" y="4329100"/>
            <a:ext cx="578259" cy="371475"/>
            <a:chOff x="1689485" y="2881313"/>
            <a:chExt cx="578259" cy="371475"/>
          </a:xfrm>
        </p:grpSpPr>
        <p:pic>
          <p:nvPicPr>
            <p:cNvPr id="78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407420" y="4337839"/>
            <a:ext cx="532482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35×2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아니라 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35×20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계산했기 때문입니다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9478" y="4087313"/>
            <a:ext cx="360000" cy="355000"/>
          </a:xfrm>
          <a:prstGeom prst="rect">
            <a:avLst/>
          </a:prstGeom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58" y="436334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09807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그림에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포함된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따로 작성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\lesson01\ops\ms_lesson01\images\ms_32_1_06_05_01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43281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4986" y="1639974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도진이의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질문을 읽고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450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까닭을 써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507182" y="2204864"/>
            <a:ext cx="1377108" cy="1728192"/>
          </a:xfrm>
          <a:prstGeom prst="round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300561" y="2251650"/>
            <a:ext cx="1277101" cy="1602238"/>
            <a:chOff x="635306" y="2321943"/>
            <a:chExt cx="1277101" cy="160223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49866" y="2916069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74987" y="2321943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647564" y="2592740"/>
              <a:ext cx="125782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1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103358" y="2931829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7445" y="3191401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4 5 0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096587" y="3533296"/>
              <a:ext cx="78877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635306" y="3539460"/>
              <a:ext cx="125886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5 4 0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054" y="2152992"/>
            <a:ext cx="1352550" cy="17907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4818655" y="3518044"/>
            <a:ext cx="684076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도진</a:t>
            </a:r>
            <a:endParaRPr lang="ko-KR" altLang="en-US" sz="1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3110969" y="2312876"/>
            <a:ext cx="1961034" cy="1112807"/>
            <a:chOff x="3693907" y="1191609"/>
            <a:chExt cx="1836203" cy="1112807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693907" y="1191609"/>
              <a:ext cx="1554083" cy="11128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45×1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계산했는데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왜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450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일까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8" name="직각 삼각형 77"/>
            <p:cNvSpPr/>
            <p:nvPr/>
          </p:nvSpPr>
          <p:spPr>
            <a:xfrm rot="5400000" flipH="1">
              <a:off x="5272697" y="1833205"/>
              <a:ext cx="230378" cy="28444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72317" y="4329100"/>
            <a:ext cx="578259" cy="371475"/>
            <a:chOff x="1689485" y="2881313"/>
            <a:chExt cx="578259" cy="371475"/>
          </a:xfrm>
        </p:grpSpPr>
        <p:pic>
          <p:nvPicPr>
            <p:cNvPr id="94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894" y="2881313"/>
              <a:ext cx="54073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TextBox 94"/>
            <p:cNvSpPr txBox="1"/>
            <p:nvPr/>
          </p:nvSpPr>
          <p:spPr>
            <a:xfrm>
              <a:off x="1689485" y="2905199"/>
              <a:ext cx="578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까닭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07420" y="4337839"/>
            <a:ext cx="40859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45×10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계산했기 때문입니다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4128" y="4490260"/>
            <a:ext cx="360000" cy="355000"/>
          </a:xfrm>
          <a:prstGeom prst="rect">
            <a:avLst/>
          </a:prstGeom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58" y="436334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7544" y="4261750"/>
              <a:ext cx="6120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45×1</a:t>
              </a:r>
              <a:r>
                <a:rPr lang="ko-KR" altLang="en-US" sz="1600" dirty="0" smtClean="0">
                  <a:latin typeface="+mn-ea"/>
                  <a:ea typeface="+mn-ea"/>
                </a:rPr>
                <a:t>이 아니라 </a:t>
              </a:r>
              <a:r>
                <a:rPr lang="en-US" altLang="ko-KR" sz="1600" dirty="0" smtClean="0">
                  <a:latin typeface="+mn-ea"/>
                  <a:ea typeface="+mn-ea"/>
                </a:rPr>
                <a:t>45×10</a:t>
              </a:r>
              <a:r>
                <a:rPr lang="ko-KR" altLang="en-US" sz="1600" dirty="0" smtClean="0">
                  <a:latin typeface="+mn-ea"/>
                  <a:ea typeface="+mn-ea"/>
                </a:rPr>
                <a:t>이므로 </a:t>
              </a:r>
              <a:r>
                <a:rPr lang="en-US" altLang="ko-KR" sz="1600" dirty="0" smtClean="0">
                  <a:latin typeface="+mn-ea"/>
                  <a:ea typeface="+mn-ea"/>
                </a:rPr>
                <a:t>45</a:t>
              </a:r>
              <a:r>
                <a:rPr lang="ko-KR" altLang="en-US" sz="1600" dirty="0" smtClean="0">
                  <a:latin typeface="+mn-ea"/>
                  <a:ea typeface="+mn-ea"/>
                </a:rPr>
                <a:t>가 아니라 </a:t>
              </a:r>
              <a:r>
                <a:rPr lang="en-US" altLang="ko-KR" sz="1600" dirty="0" smtClean="0">
                  <a:latin typeface="+mn-ea"/>
                  <a:ea typeface="+mn-ea"/>
                </a:rPr>
                <a:t>450</a:t>
              </a:r>
              <a:r>
                <a:rPr lang="ko-KR" altLang="en-US" sz="1600" dirty="0" smtClean="0">
                  <a:latin typeface="+mn-ea"/>
                  <a:ea typeface="+mn-ea"/>
                </a:rPr>
                <a:t>입니다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9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정답 그림 나타날 때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정답 그림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깜박거리는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답박스는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버튼 없이 검정 텍스트에 회색 박스만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그림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61438" y="4992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99583" y="52077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65326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base_01.png / answer_01.png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모눈종이 그림만 잘라서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\lesson01\ops\ms_lesson01\images\ms_32_1_06_06_01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04986" y="1614245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모눈종이를 이용하여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13×15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64995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749032" y="2252993"/>
            <a:ext cx="2274796" cy="2827292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" y="231287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883" y="2773355"/>
            <a:ext cx="1800225" cy="17907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405532" y="2312876"/>
            <a:ext cx="969814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14×12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883" y="2773355"/>
            <a:ext cx="1792432" cy="179243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558288" y="2315136"/>
            <a:ext cx="969814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13×15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2469" y="4645307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9054" y="4725285"/>
            <a:ext cx="360000" cy="355000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20" y="277335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90" y="357222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3682082" y="3077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230075" y="3618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0830" y="4689140"/>
            <a:ext cx="1771650" cy="176212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463149" y="4614182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2111013" y="4702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처음에는 안 보이다가 정답 그림 나타날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클릭하면 정답 그림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깜박거리는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그림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0990" y="1316087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모눈종이를 이용하여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17×14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3017" y="2096852"/>
            <a:ext cx="2168843" cy="216884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75856" y="4542194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238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2441" y="4622172"/>
            <a:ext cx="360000" cy="355000"/>
          </a:xfrm>
          <a:prstGeom prst="rect">
            <a:avLst/>
          </a:prstGeom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05" y="211315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313697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타원 29"/>
          <p:cNvSpPr/>
          <p:nvPr/>
        </p:nvSpPr>
        <p:spPr>
          <a:xfrm>
            <a:off x="2147667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883777" y="3183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0002" y="4366937"/>
            <a:ext cx="1731818" cy="1731818"/>
          </a:xfrm>
          <a:prstGeom prst="rect">
            <a:avLst/>
          </a:prstGeom>
        </p:spPr>
      </p:pic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0598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bg_popup_more.svg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/ answer_02.svg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모눈종이 그림만 잘라서 써 주세요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\lesson01\ops\ms_lesson01\images\ms_32_1_06_06_01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4986" y="1614245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와 같이 모눈종이를 이용하여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13×15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2" y="1649958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749032" y="2333061"/>
            <a:ext cx="2274796" cy="2718475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" y="2312876"/>
            <a:ext cx="355478" cy="22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883" y="2773355"/>
            <a:ext cx="1800225" cy="17907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405532" y="2388962"/>
            <a:ext cx="9698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14×12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85979" y="4630505"/>
            <a:ext cx="10314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 168  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883" y="2773355"/>
            <a:ext cx="1792432" cy="179243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558288" y="2400478"/>
            <a:ext cx="9698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13×15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2469" y="4645307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195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9054" y="4725285"/>
            <a:ext cx="360000" cy="355000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20" y="277335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90" y="357222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07825" y="2962031"/>
            <a:ext cx="6667165" cy="2231165"/>
            <a:chOff x="207825" y="3002693"/>
            <a:chExt cx="6667165" cy="22311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58873"/>
              <a:ext cx="6667165" cy="18869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7746" y="300269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934286" y="3320988"/>
            <a:ext cx="953638" cy="1533883"/>
            <a:chOff x="827896" y="3571535"/>
            <a:chExt cx="953638" cy="1533883"/>
          </a:xfrm>
        </p:grpSpPr>
        <p:grpSp>
          <p:nvGrpSpPr>
            <p:cNvPr id="70" name="그룹 69"/>
            <p:cNvGrpSpPr/>
            <p:nvPr/>
          </p:nvGrpSpPr>
          <p:grpSpPr>
            <a:xfrm>
              <a:off x="827896" y="3571535"/>
              <a:ext cx="953638" cy="1533883"/>
              <a:chOff x="958966" y="2321943"/>
              <a:chExt cx="953638" cy="1533883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6 5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1 3 0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09000" y="3508112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1 9 5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71" name="직선 연결선 70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418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연필이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상자에 들어 있는 연필은 모두 몇 자루일까요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859638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4611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12×16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61" name="TextBox 43"/>
          <p:cNvSpPr txBox="1"/>
          <p:nvPr/>
        </p:nvSpPr>
        <p:spPr>
          <a:xfrm>
            <a:off x="3717900" y="3686961"/>
            <a:ext cx="674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자루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194008"/>
            <a:ext cx="1387166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1893942" y="4971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115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suhi_p_0302_01_0007.html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47564" y="1340768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연필 상자 안에 연필이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53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상자에 들어 있는 연필은 모두 몇 자루일까요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12×53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29" name="TextBox 43"/>
          <p:cNvSpPr txBox="1"/>
          <p:nvPr/>
        </p:nvSpPr>
        <p:spPr>
          <a:xfrm>
            <a:off x="3717900" y="3686961"/>
            <a:ext cx="674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자루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564" y="1340768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연필이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상자에 들어 있는 연필은 모두 몇 자루일까요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026223" y="3435250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336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040" y="3248980"/>
            <a:ext cx="360000" cy="355000"/>
          </a:xfrm>
          <a:prstGeom prst="rect">
            <a:avLst/>
          </a:prstGeom>
        </p:spPr>
      </p:pic>
      <p:sp>
        <p:nvSpPr>
          <p:cNvPr id="29" name="TextBox 43"/>
          <p:cNvSpPr txBox="1"/>
          <p:nvPr/>
        </p:nvSpPr>
        <p:spPr>
          <a:xfrm>
            <a:off x="3717900" y="3451973"/>
            <a:ext cx="674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자루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9" y="753063"/>
            <a:ext cx="1388317" cy="44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42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연필이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 들어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상자에 들어 있는 연필은 모두 몇 자루일까요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315808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6662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024818" y="3146576"/>
            <a:ext cx="18641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12×16</a:t>
            </a:r>
            <a:r>
              <a:rPr lang="ko-KR" altLang="en-US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8563" y="2960306"/>
            <a:ext cx="360000" cy="355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026223" y="3670238"/>
            <a:ext cx="761452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192</a:t>
            </a:r>
            <a:endParaRPr lang="ko-KR" altLang="en-US" sz="1900" b="1" dirty="0" smtClean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3040" y="3483968"/>
            <a:ext cx="360000" cy="355000"/>
          </a:xfrm>
          <a:prstGeom prst="rect">
            <a:avLst/>
          </a:prstGeom>
        </p:spPr>
      </p:pic>
      <p:sp>
        <p:nvSpPr>
          <p:cNvPr id="61" name="TextBox 43"/>
          <p:cNvSpPr txBox="1"/>
          <p:nvPr/>
        </p:nvSpPr>
        <p:spPr>
          <a:xfrm>
            <a:off x="3717900" y="3686961"/>
            <a:ext cx="6740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자루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194008"/>
            <a:ext cx="1387166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7544" y="4145027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+mn-ea"/>
                  <a:ea typeface="+mn-ea"/>
                </a:rPr>
                <a:t>연필이 </a:t>
              </a:r>
              <a:r>
                <a:rPr lang="en-US" altLang="ko-KR" sz="1600" dirty="0" smtClean="0">
                  <a:latin typeface="+mn-ea"/>
                  <a:ea typeface="+mn-ea"/>
                </a:rPr>
                <a:t>12</a:t>
              </a:r>
              <a:r>
                <a:rPr lang="ko-KR" altLang="en-US" sz="1600" dirty="0" smtClean="0">
                  <a:latin typeface="+mn-ea"/>
                  <a:ea typeface="+mn-ea"/>
                </a:rPr>
                <a:t>자루씩 </a:t>
              </a:r>
              <a:r>
                <a:rPr lang="en-US" altLang="ko-KR" sz="1600" dirty="0" smtClean="0">
                  <a:latin typeface="+mn-ea"/>
                  <a:ea typeface="+mn-ea"/>
                </a:rPr>
                <a:t>16</a:t>
              </a:r>
              <a:r>
                <a:rPr lang="ko-KR" altLang="en-US" sz="1600" dirty="0" smtClean="0">
                  <a:latin typeface="+mn-ea"/>
                  <a:ea typeface="+mn-ea"/>
                </a:rPr>
                <a:t>상자 있으므로 연필은 모두 </a:t>
              </a:r>
              <a:r>
                <a:rPr lang="en-US" altLang="ko-KR" sz="1600" dirty="0" smtClean="0">
                  <a:latin typeface="+mn-ea"/>
                  <a:ea typeface="+mn-ea"/>
                </a:rPr>
                <a:t>12×16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192(</a:t>
              </a:r>
              <a:r>
                <a:rPr lang="ko-KR" altLang="en-US" sz="1600" dirty="0" smtClean="0">
                  <a:latin typeface="+mn-ea"/>
                  <a:ea typeface="+mn-ea"/>
                </a:rPr>
                <a:t>자루</a:t>
              </a:r>
              <a:r>
                <a:rPr lang="en-US" altLang="ko-KR" sz="1600" dirty="0" smtClean="0">
                  <a:latin typeface="+mn-ea"/>
                  <a:ea typeface="+mn-ea"/>
                </a:rPr>
                <a:t>) </a:t>
              </a:r>
              <a:r>
                <a:rPr lang="ko-KR" altLang="en-US" sz="1600" dirty="0" smtClean="0">
                  <a:latin typeface="+mn-ea"/>
                  <a:ea typeface="+mn-ea"/>
                </a:rPr>
                <a:t>있습니다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43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45889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\lesson01\ops\ms_lesson01\images\ms_32_1_06_01_01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09825"/>
            <a:ext cx="6324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953728" y="2312876"/>
            <a:ext cx="1641276" cy="2370636"/>
            <a:chOff x="1053629" y="2108175"/>
            <a:chExt cx="1641276" cy="237063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5362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0421" y="3825044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1416348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1806042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2166758" y="2108175"/>
              <a:ext cx="28978" cy="2366592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427" y="36433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4362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2" y="28926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836" y="336561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825" y="36060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5697" y="294386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94" y="29428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1409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573016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2633" y="3175688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3" y="313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5061" y="3592177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1" y="382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15795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56929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1953728" y="2312876"/>
            <a:ext cx="1641276" cy="2370636"/>
            <a:chOff x="1053629" y="2108175"/>
            <a:chExt cx="1641276" cy="237063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5362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0421" y="3825044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1416348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806042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2166758" y="2108175"/>
              <a:ext cx="28978" cy="2366592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427" y="36433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4362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2" y="28926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836" y="336561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9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825" y="360603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5697" y="294386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7894" y="29428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1409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573016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2633" y="3175688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3" y="313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5061" y="3592177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1" y="382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15795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086165" y="3569293"/>
            <a:ext cx="6256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953728" y="2312876"/>
            <a:ext cx="1641276" cy="2370636"/>
            <a:chOff x="1053629" y="2108175"/>
            <a:chExt cx="1641276" cy="237063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1295636" y="2108175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1053629" y="2492896"/>
              <a:ext cx="148944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6542" y="2886758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19573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23666" y="3364593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231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99" y="42210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830249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2957" y="3902472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773" y="4212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503" y="421220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1230421" y="3825044"/>
              <a:ext cx="13973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1416348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>
              <a:off x="1806042" y="2156634"/>
              <a:ext cx="0" cy="231329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2166758" y="2108175"/>
              <a:ext cx="28978" cy="2366592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2560030" y="2131205"/>
              <a:ext cx="0" cy="2305907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6156" y="3151759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556" y="33209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2204362" y="2936267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7182" y="289266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1455836" y="3365618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40" y="315819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140968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3786261" y="3573016"/>
            <a:ext cx="3499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2633" y="3175688"/>
            <a:ext cx="330051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53" y="313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59219FC-F16E-4ED4-A3A5-F00A18032FA1}"/>
              </a:ext>
            </a:extLst>
          </p:cNvPr>
          <p:cNvSpPr txBox="1"/>
          <p:nvPr/>
        </p:nvSpPr>
        <p:spPr>
          <a:xfrm>
            <a:off x="4655061" y="3592177"/>
            <a:ext cx="50312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1900" b="1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11" y="38251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211959" y="3157953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B21911-45E9-46C8-9AD7-2E47F31D91DB}"/>
              </a:ext>
            </a:extLst>
          </p:cNvPr>
          <p:cNvSpPr txBox="1"/>
          <p:nvPr/>
        </p:nvSpPr>
        <p:spPr>
          <a:xfrm>
            <a:off x="4211959" y="3569293"/>
            <a:ext cx="4998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207825" y="3573016"/>
            <a:ext cx="6667165" cy="1620180"/>
            <a:chOff x="207825" y="3613678"/>
            <a:chExt cx="6667165" cy="162018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767384"/>
              <a:ext cx="6667165" cy="12784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61367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67544" y="4009722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  <a:ea typeface="+mn-ea"/>
                </a:rPr>
                <a:t>23</a:t>
              </a:r>
              <a:r>
                <a:rPr lang="ko-KR" altLang="en-US" sz="1600" dirty="0" smtClean="0">
                  <a:latin typeface="+mn-ea"/>
                  <a:ea typeface="+mn-ea"/>
                </a:rPr>
                <a:t>과 </a:t>
              </a:r>
              <a:r>
                <a:rPr lang="en-US" altLang="ko-KR" sz="1600" dirty="0" smtClean="0">
                  <a:latin typeface="+mn-ea"/>
                  <a:ea typeface="+mn-ea"/>
                </a:rPr>
                <a:t>2</a:t>
              </a:r>
              <a:r>
                <a:rPr lang="ko-KR" altLang="en-US" sz="1600" dirty="0" smtClean="0">
                  <a:latin typeface="+mn-ea"/>
                  <a:ea typeface="+mn-ea"/>
                </a:rPr>
                <a:t>를 곱한 값과 </a:t>
              </a:r>
              <a:r>
                <a:rPr lang="en-US" altLang="ko-KR" sz="1600" dirty="0" smtClean="0">
                  <a:latin typeface="+mn-ea"/>
                  <a:ea typeface="+mn-ea"/>
                </a:rPr>
                <a:t>23</a:t>
              </a:r>
              <a:r>
                <a:rPr lang="ko-KR" altLang="en-US" sz="1600" dirty="0" smtClean="0">
                  <a:latin typeface="+mn-ea"/>
                  <a:ea typeface="+mn-ea"/>
                </a:rPr>
                <a:t>과 </a:t>
              </a:r>
              <a:r>
                <a:rPr lang="en-US" altLang="ko-KR" sz="1600" dirty="0" smtClean="0">
                  <a:latin typeface="+mn-ea"/>
                  <a:ea typeface="+mn-ea"/>
                </a:rPr>
                <a:t>40</a:t>
              </a:r>
              <a:r>
                <a:rPr lang="ko-KR" altLang="en-US" sz="1600" dirty="0" smtClean="0">
                  <a:latin typeface="+mn-ea"/>
                  <a:ea typeface="+mn-ea"/>
                </a:rPr>
                <a:t>을 곱한 값을 더합니다</a:t>
              </a:r>
              <a:r>
                <a:rPr lang="en-US" altLang="ko-KR" sz="1600" dirty="0" smtClean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600" dirty="0" smtClean="0">
                  <a:latin typeface="+mn-ea"/>
                  <a:ea typeface="+mn-ea"/>
                </a:rPr>
                <a:t>23×2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46, 23×40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920</a:t>
              </a:r>
            </a:p>
            <a:p>
              <a:r>
                <a:rPr lang="en-US" altLang="ko-KR" sz="1600" dirty="0">
                  <a:latin typeface="+mn-ea"/>
                  <a:ea typeface="+mn-ea"/>
                </a:rPr>
                <a:t> </a:t>
              </a:r>
              <a:r>
                <a:rPr lang="en-US" altLang="ko-KR" sz="1600" dirty="0" smtClean="0">
                  <a:latin typeface="+mn-ea"/>
                  <a:ea typeface="+mn-ea"/>
                </a:rPr>
                <a:t>  46</a:t>
              </a:r>
              <a:r>
                <a:rPr lang="ko-KR" altLang="en-US" sz="1600" dirty="0" smtClean="0">
                  <a:latin typeface="+mn-ea"/>
                  <a:ea typeface="+mn-ea"/>
                </a:rPr>
                <a:t>＋</a:t>
              </a:r>
              <a:r>
                <a:rPr lang="en-US" altLang="ko-KR" sz="1600" dirty="0" smtClean="0">
                  <a:latin typeface="+mn-ea"/>
                  <a:ea typeface="+mn-ea"/>
                </a:rPr>
                <a:t>920</a:t>
              </a:r>
              <a:r>
                <a:rPr lang="ko-KR" altLang="en-US" sz="1600" dirty="0" smtClean="0">
                  <a:latin typeface="+mn-ea"/>
                  <a:ea typeface="+mn-ea"/>
                </a:rPr>
                <a:t>＝</a:t>
              </a:r>
              <a:r>
                <a:rPr lang="en-US" altLang="ko-KR" sz="1600" dirty="0" smtClean="0">
                  <a:latin typeface="+mn-ea"/>
                  <a:ea typeface="+mn-ea"/>
                </a:rPr>
                <a:t>966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0" y="452174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93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 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1013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34544" y="2837346"/>
            <a:ext cx="1569204" cy="1318228"/>
            <a:chOff x="7211783" y="2671681"/>
            <a:chExt cx="1569204" cy="131822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3   1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그룹 95"/>
          <p:cNvGrpSpPr/>
          <p:nvPr/>
        </p:nvGrpSpPr>
        <p:grpSpPr>
          <a:xfrm>
            <a:off x="2699792" y="2835684"/>
            <a:ext cx="1584176" cy="1318228"/>
            <a:chOff x="7211783" y="2671681"/>
            <a:chExt cx="1584176" cy="131822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1   2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7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25629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그룹 126"/>
          <p:cNvGrpSpPr/>
          <p:nvPr/>
        </p:nvGrpSpPr>
        <p:grpSpPr>
          <a:xfrm>
            <a:off x="4665040" y="2834022"/>
            <a:ext cx="1563144" cy="1318228"/>
            <a:chOff x="7211783" y="2671681"/>
            <a:chExt cx="1563144" cy="131822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2   8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0459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(3-2-1)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406288"/>
            <a:ext cx="357006" cy="34077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604986" y="137677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734544" y="2837346"/>
            <a:ext cx="1569204" cy="1318228"/>
            <a:chOff x="7211783" y="2671681"/>
            <a:chExt cx="1569204" cy="131822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3   2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그룹 102"/>
          <p:cNvGrpSpPr/>
          <p:nvPr/>
        </p:nvGrpSpPr>
        <p:grpSpPr>
          <a:xfrm>
            <a:off x="2555776" y="2835684"/>
            <a:ext cx="1584176" cy="1318228"/>
            <a:chOff x="7211783" y="2671681"/>
            <a:chExt cx="1584176" cy="131822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6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25629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그룹 118"/>
          <p:cNvGrpSpPr/>
          <p:nvPr/>
        </p:nvGrpSpPr>
        <p:grpSpPr>
          <a:xfrm>
            <a:off x="4665040" y="2834022"/>
            <a:ext cx="1563144" cy="1318229"/>
            <a:chOff x="7211783" y="2671681"/>
            <a:chExt cx="1563144" cy="131822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 flipV="1">
              <a:off x="7211783" y="3353575"/>
              <a:ext cx="1563144" cy="16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250570" y="3420201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733" y="373218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226755" y="271231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suhi_p_0302_01_0007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1013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07 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4986" y="164012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734544" y="2837346"/>
            <a:ext cx="1569204" cy="1318228"/>
            <a:chOff x="7211783" y="2671681"/>
            <a:chExt cx="1569204" cy="131822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3   1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1065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그룹 95"/>
          <p:cNvGrpSpPr/>
          <p:nvPr/>
        </p:nvGrpSpPr>
        <p:grpSpPr>
          <a:xfrm>
            <a:off x="2699792" y="2835684"/>
            <a:ext cx="1584176" cy="1318228"/>
            <a:chOff x="7211783" y="2671681"/>
            <a:chExt cx="1584176" cy="131822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1   2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7   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25629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그룹 126"/>
          <p:cNvGrpSpPr/>
          <p:nvPr/>
        </p:nvGrpSpPr>
        <p:grpSpPr>
          <a:xfrm>
            <a:off x="4665040" y="2834022"/>
            <a:ext cx="1563144" cy="1318228"/>
            <a:chOff x="7211783" y="2671681"/>
            <a:chExt cx="1563144" cy="131822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B21911-45E9-46C8-9AD7-2E47F31D91DB}"/>
                </a:ext>
              </a:extLst>
            </p:cNvPr>
            <p:cNvSpPr txBox="1"/>
            <p:nvPr/>
          </p:nvSpPr>
          <p:spPr>
            <a:xfrm>
              <a:off x="7427597" y="2671681"/>
              <a:ext cx="1237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2   8   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4069226-D205-4625-B406-EBC369E9E9EC}"/>
                </a:ext>
              </a:extLst>
            </p:cNvPr>
            <p:cNvSpPr txBox="1"/>
            <p:nvPr/>
          </p:nvSpPr>
          <p:spPr>
            <a:xfrm>
              <a:off x="7211783" y="2995717"/>
              <a:ext cx="146119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 1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07A7B8-5B92-4A7E-8DD8-25B07A986FC2}"/>
                </a:ext>
              </a:extLst>
            </p:cNvPr>
            <p:cNvCxnSpPr/>
            <p:nvPr/>
          </p:nvCxnSpPr>
          <p:spPr bwMode="auto">
            <a:xfrm>
              <a:off x="7504597" y="3353575"/>
              <a:ext cx="12703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834170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869" y="3732185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96963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9219FC-F16E-4ED4-A3A5-F00A18032FA1}"/>
                </a:ext>
              </a:extLst>
            </p:cNvPr>
            <p:cNvSpPr txBox="1"/>
            <p:nvPr/>
          </p:nvSpPr>
          <p:spPr>
            <a:xfrm>
              <a:off x="7609596" y="3420200"/>
              <a:ext cx="330051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575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799" y="373218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601129" y="2714649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7956376" y="2708920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327019" y="2703191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FC71F3D-F5FC-4EEE-8926-C097B92EE4BF}"/>
                </a:ext>
              </a:extLst>
            </p:cNvPr>
            <p:cNvCxnSpPr/>
            <p:nvPr/>
          </p:nvCxnSpPr>
          <p:spPr bwMode="auto">
            <a:xfrm>
              <a:off x="8697662" y="2697462"/>
              <a:ext cx="0" cy="114639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4" name="그룹 73"/>
          <p:cNvGrpSpPr/>
          <p:nvPr/>
        </p:nvGrpSpPr>
        <p:grpSpPr>
          <a:xfrm>
            <a:off x="207825" y="2962031"/>
            <a:ext cx="6667165" cy="2231165"/>
            <a:chOff x="207825" y="3002693"/>
            <a:chExt cx="6667165" cy="22311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58873"/>
              <a:ext cx="6667165" cy="18869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37746" y="300269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295636" y="3320988"/>
            <a:ext cx="953638" cy="1533883"/>
            <a:chOff x="827896" y="3571535"/>
            <a:chExt cx="953638" cy="1533883"/>
          </a:xfrm>
        </p:grpSpPr>
        <p:grpSp>
          <p:nvGrpSpPr>
            <p:cNvPr id="82" name="그룹 81"/>
            <p:cNvGrpSpPr/>
            <p:nvPr/>
          </p:nvGrpSpPr>
          <p:grpSpPr>
            <a:xfrm>
              <a:off x="827896" y="3571535"/>
              <a:ext cx="953638" cy="1533883"/>
              <a:chOff x="958966" y="2321943"/>
              <a:chExt cx="953638" cy="1533883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3 1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1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2 4 8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3 1 0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09000" y="3508112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5 5 8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3" name="직선 연결선 82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그룹 132"/>
          <p:cNvGrpSpPr/>
          <p:nvPr/>
        </p:nvGrpSpPr>
        <p:grpSpPr>
          <a:xfrm>
            <a:off x="2934286" y="3320988"/>
            <a:ext cx="953638" cy="1533883"/>
            <a:chOff x="827896" y="3571535"/>
            <a:chExt cx="953638" cy="1533883"/>
          </a:xfrm>
        </p:grpSpPr>
        <p:grpSp>
          <p:nvGrpSpPr>
            <p:cNvPr id="145" name="그룹 144"/>
            <p:cNvGrpSpPr/>
            <p:nvPr/>
          </p:nvGrpSpPr>
          <p:grpSpPr>
            <a:xfrm>
              <a:off x="827896" y="3571535"/>
              <a:ext cx="953638" cy="1533883"/>
              <a:chOff x="958966" y="2321943"/>
              <a:chExt cx="953638" cy="1533883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2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7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4 8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</a:t>
                </a:r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4 0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09000" y="3508112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8 8 8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46" name="직선 연결선 145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7" name="그룹 156"/>
          <p:cNvGrpSpPr/>
          <p:nvPr/>
        </p:nvGrpSpPr>
        <p:grpSpPr>
          <a:xfrm>
            <a:off x="4572936" y="3320988"/>
            <a:ext cx="953638" cy="1533883"/>
            <a:chOff x="827896" y="3571535"/>
            <a:chExt cx="953638" cy="1533883"/>
          </a:xfrm>
        </p:grpSpPr>
        <p:grpSp>
          <p:nvGrpSpPr>
            <p:cNvPr id="158" name="그룹 157"/>
            <p:cNvGrpSpPr/>
            <p:nvPr/>
          </p:nvGrpSpPr>
          <p:grpSpPr>
            <a:xfrm>
              <a:off x="827896" y="3571535"/>
              <a:ext cx="953638" cy="1533883"/>
              <a:chOff x="958966" y="2321943"/>
              <a:chExt cx="953638" cy="1533883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107231" y="2321943"/>
                <a:ext cx="8051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2 8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4069226-D205-4625-B406-EBC369E9E9EC}"/>
                  </a:ext>
                </a:extLst>
              </p:cNvPr>
              <p:cNvSpPr txBox="1"/>
              <p:nvPr/>
            </p:nvSpPr>
            <p:spPr>
              <a:xfrm>
                <a:off x="958966" y="2592740"/>
                <a:ext cx="9464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× 1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10510" y="2931829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958" y="2940989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2376" y="3164095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2 8 0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9A07A7B8-5B92-4A7E-8DD8-25B07A986FC2}"/>
                  </a:ext>
                </a:extLst>
              </p:cNvPr>
              <p:cNvCxnSpPr/>
              <p:nvPr/>
            </p:nvCxnSpPr>
            <p:spPr bwMode="auto">
              <a:xfrm>
                <a:off x="1209000" y="3508112"/>
                <a:ext cx="68456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CB21911-45E9-46C8-9AD7-2E47F31D91DB}"/>
                  </a:ext>
                </a:extLst>
              </p:cNvPr>
              <p:cNvSpPr txBox="1"/>
              <p:nvPr/>
            </p:nvSpPr>
            <p:spPr>
              <a:xfrm>
                <a:off x="1021448" y="3517272"/>
                <a:ext cx="8896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3 6 4</a:t>
                </a:r>
                <a:endPara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59" name="직선 연결선 158"/>
            <p:cNvCxnSpPr/>
            <p:nvPr/>
          </p:nvCxnSpPr>
          <p:spPr bwMode="auto">
            <a:xfrm>
              <a:off x="1164320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>
              <a:off x="1343641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/>
          </p:nvCxnSpPr>
          <p:spPr bwMode="auto">
            <a:xfrm>
              <a:off x="1535662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/>
          </p:nvCxnSpPr>
          <p:spPr bwMode="auto">
            <a:xfrm>
              <a:off x="1727684" y="3615911"/>
              <a:ext cx="0" cy="14317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607339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41875</TotalTime>
  <Words>2155</Words>
  <Application>Microsoft Office PowerPoint</Application>
  <PresentationFormat>화면 슬라이드 쇼(4:3)</PresentationFormat>
  <Paragraphs>663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7312</cp:revision>
  <dcterms:created xsi:type="dcterms:W3CDTF">2008-07-15T12:19:11Z</dcterms:created>
  <dcterms:modified xsi:type="dcterms:W3CDTF">2022-05-19T06:30:08Z</dcterms:modified>
</cp:coreProperties>
</file>