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06" r:id="rId14"/>
    <p:sldId id="1407" r:id="rId15"/>
    <p:sldId id="1359" r:id="rId16"/>
    <p:sldId id="1417" r:id="rId17"/>
    <p:sldId id="1419" r:id="rId18"/>
    <p:sldId id="1297" r:id="rId19"/>
    <p:sldId id="1315" r:id="rId20"/>
    <p:sldId id="1316" r:id="rId21"/>
    <p:sldId id="1322" r:id="rId22"/>
    <p:sldId id="1418" r:id="rId23"/>
    <p:sldId id="1361" r:id="rId24"/>
    <p:sldId id="1362" r:id="rId25"/>
    <p:sldId id="1408" r:id="rId26"/>
    <p:sldId id="1372" r:id="rId27"/>
    <p:sldId id="1409" r:id="rId28"/>
    <p:sldId id="1364" r:id="rId29"/>
    <p:sldId id="1410" r:id="rId30"/>
    <p:sldId id="1374" r:id="rId31"/>
    <p:sldId id="1411" r:id="rId32"/>
    <p:sldId id="1399" r:id="rId33"/>
    <p:sldId id="1412" r:id="rId34"/>
    <p:sldId id="1375" r:id="rId35"/>
    <p:sldId id="1413" r:id="rId36"/>
    <p:sldId id="1376" r:id="rId37"/>
    <p:sldId id="1415" r:id="rId38"/>
    <p:sldId id="1397" r:id="rId39"/>
    <p:sldId id="1416" r:id="rId40"/>
    <p:sldId id="140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4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2-0-0-0-0&amp;classno=MM_32_04/suh_0302_01_0002/suh_0302_01_0002_205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5148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42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자동차는 모두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73728" y="1208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879832" y="4871655"/>
            <a:ext cx="1440140" cy="537565"/>
            <a:chOff x="6012160" y="1660849"/>
            <a:chExt cx="1440140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12601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231×3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3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1926" y="2136919"/>
            <a:ext cx="5922638" cy="2784552"/>
            <a:chOff x="143508" y="1892516"/>
            <a:chExt cx="6669684" cy="3135780"/>
          </a:xfrm>
        </p:grpSpPr>
        <p:grpSp>
          <p:nvGrpSpPr>
            <p:cNvPr id="21" name="그룹 20"/>
            <p:cNvGrpSpPr/>
            <p:nvPr/>
          </p:nvGrpSpPr>
          <p:grpSpPr>
            <a:xfrm>
              <a:off x="660868" y="2324717"/>
              <a:ext cx="6071214" cy="2703579"/>
              <a:chOff x="777410" y="1806924"/>
              <a:chExt cx="8493646" cy="3782314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14" t="19621"/>
              <a:stretch/>
            </p:blipFill>
            <p:spPr bwMode="auto">
              <a:xfrm>
                <a:off x="777410" y="1806926"/>
                <a:ext cx="4010615" cy="3782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617" r="7203"/>
              <a:stretch/>
            </p:blipFill>
            <p:spPr bwMode="auto">
              <a:xfrm>
                <a:off x="4780896" y="1806924"/>
                <a:ext cx="4490160" cy="3782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" name="모서리가 둥근 사각형 설명선 23"/>
            <p:cNvSpPr/>
            <p:nvPr/>
          </p:nvSpPr>
          <p:spPr>
            <a:xfrm>
              <a:off x="3900266" y="2541657"/>
              <a:ext cx="2912926" cy="782830"/>
            </a:xfrm>
            <a:prstGeom prst="wedgeRoundRectCallout">
              <a:avLst>
                <a:gd name="adj1" fmla="val 12007"/>
                <a:gd name="adj2" fmla="val 98979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수출하는 자동차는 모두</a:t>
              </a:r>
              <a:endPara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대인지 어림해 볼까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143508" y="1892516"/>
              <a:ext cx="3168352" cy="1040529"/>
            </a:xfrm>
            <a:prstGeom prst="wedgeRoundRectCallout">
              <a:avLst>
                <a:gd name="adj1" fmla="val -18637"/>
                <a:gd name="adj2" fmla="val 70981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해외로 수출하는 자동차가</a:t>
              </a:r>
              <a:endPara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 세 곳에 각각</a:t>
              </a:r>
              <a:endPara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231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대씩 세워져 있어요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화살표 기준으로 우측 전체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라인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64" y="2478875"/>
            <a:ext cx="6603585" cy="235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83" y="3220829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457575" y="2928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5820" y="4599469"/>
            <a:ext cx="857808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10840" y="4482319"/>
            <a:ext cx="794884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15916" y="4482319"/>
            <a:ext cx="648072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97961" y="4482319"/>
            <a:ext cx="550103" cy="23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48064" y="2618185"/>
            <a:ext cx="972107" cy="284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02493" y="3154683"/>
            <a:ext cx="817679" cy="300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98919" y="3514040"/>
            <a:ext cx="621253" cy="3298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362534" y="4534054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833354" y="4388029"/>
            <a:ext cx="9498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800892" y="4375748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494030" y="4383053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162317" y="2558430"/>
            <a:ext cx="10537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5259134" y="3093466"/>
            <a:ext cx="1005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5438574" y="3524554"/>
            <a:ext cx="7579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6169949" y="2391160"/>
            <a:ext cx="840546" cy="537565"/>
            <a:chOff x="6012160" y="1660849"/>
            <a:chExt cx="840546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6169949" y="2935292"/>
            <a:ext cx="704919" cy="537565"/>
            <a:chOff x="6012160" y="1660849"/>
            <a:chExt cx="704919" cy="537565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012160" y="1833284"/>
              <a:ext cx="51033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07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6175088" y="3346843"/>
            <a:ext cx="583531" cy="537565"/>
            <a:chOff x="6012160" y="1660849"/>
            <a:chExt cx="583531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6012160" y="1833284"/>
              <a:ext cx="3884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69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02205"/>
              </p:ext>
            </p:extLst>
          </p:nvPr>
        </p:nvGraphicFramePr>
        <p:xfrm>
          <a:off x="115384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직접 타이핑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3-2\app\resource\contents\lesson01\ops\1\images\1_1\1_1_4_01.svg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자동차는 모두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813043" y="3861048"/>
            <a:ext cx="4451145" cy="95103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75546" y="4030375"/>
            <a:ext cx="950534" cy="259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 bwMode="auto">
          <a:xfrm>
            <a:off x="1931623" y="3958404"/>
            <a:ext cx="110432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47974" y="4001499"/>
            <a:ext cx="26950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424102" y="4001499"/>
            <a:ext cx="26950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17240" y="4020241"/>
            <a:ext cx="269508" cy="2983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3629718" y="3948779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403374" y="3948779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5038371" y="3948875"/>
            <a:ext cx="33021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5305530" y="3788517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2975370" y="3788517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3912292" y="3778892"/>
            <a:ext cx="704919" cy="537565"/>
            <a:chOff x="6012160" y="1660849"/>
            <a:chExt cx="704919" cy="53756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012160" y="1833284"/>
              <a:ext cx="510332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07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4701079" y="3788517"/>
            <a:ext cx="583531" cy="537565"/>
            <a:chOff x="6012160" y="1660849"/>
            <a:chExt cx="583531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012160" y="1833284"/>
              <a:ext cx="3884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569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타원 69"/>
          <p:cNvSpPr/>
          <p:nvPr/>
        </p:nvSpPr>
        <p:spPr>
          <a:xfrm>
            <a:off x="1605844" y="3948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자동차는 모두 몇 대인지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703536" y="13526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5053215" y="135264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353527" y="1355428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74969" y="2085529"/>
            <a:ext cx="1040492" cy="537565"/>
            <a:chOff x="6012160" y="1660849"/>
            <a:chExt cx="1040492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974968" y="2542433"/>
            <a:ext cx="5325224" cy="537565"/>
            <a:chOff x="6012159" y="1660849"/>
            <a:chExt cx="5325224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012159" y="1833284"/>
              <a:ext cx="514522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어림한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대와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대만큼 차이가 납니다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738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1" y="27525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826699" y="2623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자동차는 모두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231×3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1_1_04.html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상하 가운데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모든 텍스트는 직접 타이핑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(40px,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라인 안에 있도록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95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1_1_6_00.svg~1_1_6_01_04.svg</a:t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27" y="2806661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628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27" y="286235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47961" y="2000678"/>
            <a:ext cx="6554744" cy="3045695"/>
            <a:chOff x="365820" y="2171198"/>
            <a:chExt cx="6554744" cy="3045695"/>
          </a:xfrm>
        </p:grpSpPr>
        <p:grpSp>
          <p:nvGrpSpPr>
            <p:cNvPr id="4" name="그룹 3"/>
            <p:cNvGrpSpPr/>
            <p:nvPr/>
          </p:nvGrpSpPr>
          <p:grpSpPr>
            <a:xfrm>
              <a:off x="365820" y="2171198"/>
              <a:ext cx="6554744" cy="3045695"/>
              <a:chOff x="365820" y="2171198"/>
              <a:chExt cx="6554744" cy="304569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820" y="2171198"/>
                <a:ext cx="6520829" cy="3021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6574055" y="4860758"/>
                <a:ext cx="346509" cy="35613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213108" y="3306812"/>
              <a:ext cx="330932" cy="14865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66533" y="3753854"/>
              <a:ext cx="382404" cy="14784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18610" y="4257092"/>
              <a:ext cx="525298" cy="14784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/>
          <p:cNvSpPr/>
          <p:nvPr/>
        </p:nvSpPr>
        <p:spPr>
          <a:xfrm>
            <a:off x="6450771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880624" y="2999480"/>
            <a:ext cx="77923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930109" y="3446738"/>
            <a:ext cx="79716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902599" y="3957358"/>
            <a:ext cx="91236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0773" y="1825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63400" y="2844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77780" y="3249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28476" y="3783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68" y="3005067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517313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5721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68" y="4667034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99363" y="2219330"/>
            <a:ext cx="2952389" cy="262074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5901" y="2219330"/>
            <a:ext cx="3768127" cy="2620741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396994" y="3380676"/>
            <a:ext cx="365836" cy="365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3649528" y="4272404"/>
            <a:ext cx="1113302" cy="3651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031158" y="3830473"/>
            <a:ext cx="731672" cy="36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578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231×3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박스와 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동일한 색상으로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숫자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(1, 2)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사이 한 칸 띄어쓰기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36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52065" y="2576028"/>
            <a:ext cx="78225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47684" y="3005531"/>
            <a:ext cx="2098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57486" y="2988597"/>
            <a:ext cx="2388865" cy="431790"/>
            <a:chOff x="852985" y="2328066"/>
            <a:chExt cx="2388865" cy="43179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985" y="2328066"/>
              <a:ext cx="2388865" cy="43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718733" y="2387600"/>
              <a:ext cx="254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562107" y="2392098"/>
              <a:ext cx="254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 bwMode="auto">
          <a:xfrm>
            <a:off x="1328116" y="3005530"/>
            <a:ext cx="26605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2166608" y="3005530"/>
            <a:ext cx="26605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578078" y="2841896"/>
            <a:ext cx="840546" cy="537565"/>
            <a:chOff x="6012160" y="1660849"/>
            <a:chExt cx="840546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560300" y="2841896"/>
            <a:ext cx="840546" cy="537565"/>
            <a:chOff x="6012160" y="1660849"/>
            <a:chExt cx="840546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2471554" y="2841896"/>
            <a:ext cx="580198" cy="537565"/>
            <a:chOff x="6012160" y="1660849"/>
            <a:chExt cx="580198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012160" y="1833284"/>
              <a:ext cx="33027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235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 bwMode="auto">
          <a:xfrm>
            <a:off x="243598" y="3474968"/>
            <a:ext cx="20980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5480" y="3333447"/>
            <a:ext cx="1040492" cy="537565"/>
            <a:chOff x="6012160" y="1660849"/>
            <a:chExt cx="1040492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49918"/>
              </p:ext>
            </p:extLst>
          </p:nvPr>
        </p:nvGraphicFramePr>
        <p:xfrm>
          <a:off x="3223053" y="2583963"/>
          <a:ext cx="1566924" cy="21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04" y="348314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11" y="370930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11" y="4195603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11" y="3262306"/>
            <a:ext cx="360000" cy="355000"/>
          </a:xfrm>
          <a:prstGeom prst="rect">
            <a:avLst/>
          </a:prstGeom>
        </p:spPr>
      </p:pic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40079"/>
              </p:ext>
            </p:extLst>
          </p:nvPr>
        </p:nvGraphicFramePr>
        <p:xfrm>
          <a:off x="5157716" y="2593903"/>
          <a:ext cx="1702064" cy="21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3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6" name="그룹 95"/>
          <p:cNvGrpSpPr/>
          <p:nvPr/>
        </p:nvGrpSpPr>
        <p:grpSpPr>
          <a:xfrm>
            <a:off x="5533536" y="3231645"/>
            <a:ext cx="601266" cy="523198"/>
            <a:chOff x="6012160" y="1675216"/>
            <a:chExt cx="601266" cy="523198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6012160" y="1833284"/>
              <a:ext cx="3841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26" y="1675216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32400" y="2006506"/>
            <a:ext cx="980563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3366339" y="2006506"/>
            <a:ext cx="980563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99434" y="195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5483390" y="2673111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5967918" y="2665043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6424680" y="2653583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6859780" y="2653218"/>
            <a:ext cx="0" cy="11358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그룹 72"/>
          <p:cNvGrpSpPr/>
          <p:nvPr/>
        </p:nvGrpSpPr>
        <p:grpSpPr>
          <a:xfrm>
            <a:off x="5986958" y="3237690"/>
            <a:ext cx="601266" cy="523198"/>
            <a:chOff x="6012160" y="1675216"/>
            <a:chExt cx="601266" cy="523198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3841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26" y="1675216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6444208" y="3238076"/>
            <a:ext cx="601266" cy="523198"/>
            <a:chOff x="6012160" y="1675216"/>
            <a:chExt cx="601266" cy="523198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6012160" y="1833284"/>
              <a:ext cx="3841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26" y="167521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5701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132×2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4062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5031852" y="2206005"/>
            <a:ext cx="840546" cy="537565"/>
            <a:chOff x="6012160" y="1660849"/>
            <a:chExt cx="84054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5475"/>
              </p:ext>
            </p:extLst>
          </p:nvPr>
        </p:nvGraphicFramePr>
        <p:xfrm>
          <a:off x="1288566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655676" y="4133944"/>
            <a:ext cx="1341289" cy="596222"/>
            <a:chOff x="5674702" y="810027"/>
            <a:chExt cx="1341289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98299"/>
              </p:ext>
            </p:extLst>
          </p:nvPr>
        </p:nvGraphicFramePr>
        <p:xfrm>
          <a:off x="4009949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377059" y="4117759"/>
            <a:ext cx="1341289" cy="596222"/>
            <a:chOff x="5674702" y="810027"/>
            <a:chExt cx="1341289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5701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132×2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40626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259544" y="237729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264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031852" y="23784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13870"/>
              </p:ext>
            </p:extLst>
          </p:nvPr>
        </p:nvGraphicFramePr>
        <p:xfrm>
          <a:off x="1259632" y="332098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1626742" y="4113076"/>
            <a:ext cx="11780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63860"/>
              </p:ext>
            </p:extLst>
          </p:nvPr>
        </p:nvGraphicFramePr>
        <p:xfrm>
          <a:off x="4009949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4348125" y="4096891"/>
            <a:ext cx="11780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3087" y="1964408"/>
            <a:ext cx="6667165" cy="3263800"/>
            <a:chOff x="173087" y="1964408"/>
            <a:chExt cx="6667165" cy="32638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3087" y="1964408"/>
              <a:ext cx="6667165" cy="3263800"/>
              <a:chOff x="207825" y="1970058"/>
              <a:chExt cx="6667165" cy="32638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285692A-AF3B-4F3A-A2BC-10C0F8D6F3AF}"/>
                  </a:ext>
                </a:extLst>
              </p:cNvPr>
              <p:cNvSpPr/>
              <p:nvPr/>
            </p:nvSpPr>
            <p:spPr>
              <a:xfrm>
                <a:off x="207825" y="2148042"/>
                <a:ext cx="6667165" cy="289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29">
                <a:extLst>
                  <a:ext uri="{FF2B5EF4-FFF2-40B4-BE49-F238E27FC236}">
                    <a16:creationId xmlns:a16="http://schemas.microsoft.com/office/drawing/2014/main" id="{75CCC683-9057-4235-B82D-565F613C4EE9}"/>
                  </a:ext>
                </a:extLst>
              </p:cNvPr>
              <p:cNvSpPr/>
              <p:nvPr/>
            </p:nvSpPr>
            <p:spPr>
              <a:xfrm>
                <a:off x="353387" y="197005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BC06A89B-3C4B-4BC1-90F9-0E4F256EE32A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40"/>
          <p:cNvSpPr/>
          <p:nvPr/>
        </p:nvSpPr>
        <p:spPr bwMode="auto">
          <a:xfrm>
            <a:off x="656445" y="2441754"/>
            <a:ext cx="61838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132×2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264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299695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645795" y="2867616"/>
            <a:ext cx="618380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213×3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639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3597"/>
              </p:ext>
            </p:extLst>
          </p:nvPr>
        </p:nvGraphicFramePr>
        <p:xfrm>
          <a:off x="1640090" y="3501008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87776"/>
              </p:ext>
            </p:extLst>
          </p:nvPr>
        </p:nvGraphicFramePr>
        <p:xfrm>
          <a:off x="4033976" y="3501373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" y="1038616"/>
            <a:ext cx="693779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cdata2.tsherpa.co.kr/tsherpa/MultiMedia/Flash/2020/curri/index.html?flashxmlnum=yuni4856&amp;classa=A8-C1-32-MM-MM-04-02-02-0-0-0-0&amp;classno=MM_32_04/suh_0302_01_0002/suh_0302_01_0002_205_1.html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323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132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7048" y="1071280"/>
            <a:ext cx="6317220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04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해당 숫자에 맞게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13610"/>
              </p:ext>
            </p:extLst>
          </p:nvPr>
        </p:nvGraphicFramePr>
        <p:xfrm>
          <a:off x="299097" y="261134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10420"/>
              </p:ext>
            </p:extLst>
          </p:nvPr>
        </p:nvGraphicFramePr>
        <p:xfrm>
          <a:off x="2010121" y="260090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50954"/>
              </p:ext>
            </p:extLst>
          </p:nvPr>
        </p:nvGraphicFramePr>
        <p:xfrm>
          <a:off x="3740406" y="260187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99140"/>
              </p:ext>
            </p:extLst>
          </p:nvPr>
        </p:nvGraphicFramePr>
        <p:xfrm>
          <a:off x="5419686" y="260187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TextBox 53"/>
          <p:cNvSpPr txBox="1"/>
          <p:nvPr/>
        </p:nvSpPr>
        <p:spPr>
          <a:xfrm>
            <a:off x="839170" y="3908375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1×2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2229375" y="4266519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839169" y="3897052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형 설명선 69"/>
          <p:cNvSpPr/>
          <p:nvPr/>
        </p:nvSpPr>
        <p:spPr>
          <a:xfrm>
            <a:off x="2141933" y="4257092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형 설명선 70"/>
          <p:cNvSpPr/>
          <p:nvPr/>
        </p:nvSpPr>
        <p:spPr>
          <a:xfrm>
            <a:off x="3547364" y="4581128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53"/>
          <p:cNvSpPr txBox="1"/>
          <p:nvPr/>
        </p:nvSpPr>
        <p:spPr>
          <a:xfrm>
            <a:off x="3564734" y="4605047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200×2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5" y="316721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76" y="314980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64" y="31463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/>
          <p:cNvSpPr/>
          <p:nvPr/>
        </p:nvSpPr>
        <p:spPr>
          <a:xfrm>
            <a:off x="1658731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4537" y="3780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17513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77593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63" y="3008275"/>
            <a:ext cx="53956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59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68859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수출하는 자동차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수출하는 자동차의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자동차의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231×3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321×3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78675" y="2869407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 bwMode="auto">
          <a:xfrm>
            <a:off x="1752740" y="3041842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331×3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40075" y="3046907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570262" y="2874472"/>
            <a:ext cx="840546" cy="537565"/>
            <a:chOff x="6012160" y="1660849"/>
            <a:chExt cx="840546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직사각형 99"/>
          <p:cNvSpPr/>
          <p:nvPr/>
        </p:nvSpPr>
        <p:spPr bwMode="auto">
          <a:xfrm>
            <a:off x="4231662" y="3051972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470784" y="2879537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직사각형 103"/>
          <p:cNvSpPr/>
          <p:nvPr/>
        </p:nvSpPr>
        <p:spPr bwMode="auto">
          <a:xfrm>
            <a:off x="2472999" y="3473890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2671018" y="3301455"/>
            <a:ext cx="840546" cy="537565"/>
            <a:chOff x="6012160" y="1660849"/>
            <a:chExt cx="840546" cy="53756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993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8" name="모서리가 둥근 직사각형 107"/>
          <p:cNvSpPr/>
          <p:nvPr/>
        </p:nvSpPr>
        <p:spPr>
          <a:xfrm>
            <a:off x="1434448" y="2838493"/>
            <a:ext cx="4115461" cy="118054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25337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78675" y="2869407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 bwMode="auto">
          <a:xfrm>
            <a:off x="1752740" y="3041842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331×3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3570262" y="304690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231662" y="3051972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4470784" y="305197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472999" y="3473890"/>
            <a:ext cx="25906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2671018" y="34738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34448" y="2838493"/>
            <a:ext cx="4115461" cy="118054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90720"/>
              </p:ext>
            </p:extLst>
          </p:nvPr>
        </p:nvGraphicFramePr>
        <p:xfrm>
          <a:off x="2892454" y="2505291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21118"/>
              </p:ext>
            </p:extLst>
          </p:nvPr>
        </p:nvGraphicFramePr>
        <p:xfrm>
          <a:off x="1541749" y="2420888"/>
          <a:ext cx="1294108" cy="241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4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4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5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86781"/>
              </p:ext>
            </p:extLst>
          </p:nvPr>
        </p:nvGraphicFramePr>
        <p:xfrm>
          <a:off x="4144121" y="2420888"/>
          <a:ext cx="1294108" cy="241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1834556" y="3023130"/>
            <a:ext cx="1152707" cy="537565"/>
            <a:chOff x="5699999" y="1660849"/>
            <a:chExt cx="1152707" cy="537565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1834556" y="3413339"/>
            <a:ext cx="1152707" cy="537565"/>
            <a:chOff x="5699999" y="1660849"/>
            <a:chExt cx="1152707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1840531" y="3814318"/>
            <a:ext cx="1152707" cy="537565"/>
            <a:chOff x="5699999" y="1660849"/>
            <a:chExt cx="1152707" cy="537565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438032" y="3043226"/>
            <a:ext cx="1152707" cy="537565"/>
            <a:chOff x="5699999" y="1660849"/>
            <a:chExt cx="1152707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4438032" y="3433435"/>
            <a:ext cx="1152707" cy="537565"/>
            <a:chOff x="5699999" y="1660849"/>
            <a:chExt cx="1152707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4444007" y="3834414"/>
            <a:ext cx="1152707" cy="537565"/>
            <a:chOff x="5699999" y="1660849"/>
            <a:chExt cx="1152707" cy="53756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1834556" y="4267910"/>
            <a:ext cx="1152707" cy="537565"/>
            <a:chOff x="5699999" y="1660849"/>
            <a:chExt cx="1152707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4427405" y="4267910"/>
            <a:ext cx="1152707" cy="537565"/>
            <a:chOff x="5699999" y="1660849"/>
            <a:chExt cx="1152707" cy="537565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5699999" y="1833284"/>
              <a:ext cx="97270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어절 단위로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이야기를 읽고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640820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4237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556" y="2132856"/>
            <a:ext cx="5911130" cy="20522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용범이는 부모님과 영화관에 가서 영화를 보기로 하였습니다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그런데 영화가 인기가 많아 이미 모든 상영관의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영화표가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다 팔렸다고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230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명씩 들어갈 수 있는 상영관이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군데나 있는데 자리가 한 자리도 남지 않았다니 놀라지 않을 수 없네요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영화표는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몇 장이 팔렸을까요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95836" y="4295591"/>
            <a:ext cx="840546" cy="537565"/>
            <a:chOff x="6012160" y="1660849"/>
            <a:chExt cx="840546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 bwMode="auto">
          <a:xfrm>
            <a:off x="3750463" y="4478074"/>
            <a:ext cx="3256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장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231946" y="1996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 bwMode="auto">
          <a:xfrm>
            <a:off x="3750463" y="4468026"/>
            <a:ext cx="3256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5836" y="4295591"/>
            <a:ext cx="840546" cy="537565"/>
            <a:chOff x="6012160" y="1660849"/>
            <a:chExt cx="840546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654820" y="2132856"/>
            <a:ext cx="5911130" cy="20522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용범이는 부모님과 영화관에 가서 영화를 보기로 하였습니다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그런데 영화가 인기가 많아 이미 모든 상영관의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영화표가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다 팔렸다고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230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명씩 들어갈 수 있는 상영관이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군데나 있는데 자리가 한 자리도 남지 않았다니 놀라지 않을 수 없네요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영화표는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모두 몇 장이 팔렸을까요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3087" y="1964408"/>
            <a:ext cx="6667165" cy="3263800"/>
            <a:chOff x="173087" y="1964408"/>
            <a:chExt cx="6667165" cy="3263800"/>
          </a:xfrm>
        </p:grpSpPr>
        <p:grpSp>
          <p:nvGrpSpPr>
            <p:cNvPr id="38" name="그룹 37"/>
            <p:cNvGrpSpPr/>
            <p:nvPr/>
          </p:nvGrpSpPr>
          <p:grpSpPr>
            <a:xfrm>
              <a:off x="173087" y="1964408"/>
              <a:ext cx="6667165" cy="3263800"/>
              <a:chOff x="207825" y="1970058"/>
              <a:chExt cx="6667165" cy="32638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285692A-AF3B-4F3A-A2BC-10C0F8D6F3AF}"/>
                  </a:ext>
                </a:extLst>
              </p:cNvPr>
              <p:cNvSpPr/>
              <p:nvPr/>
            </p:nvSpPr>
            <p:spPr>
              <a:xfrm>
                <a:off x="207825" y="2148042"/>
                <a:ext cx="6667165" cy="28977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29">
                <a:extLst>
                  <a:ext uri="{FF2B5EF4-FFF2-40B4-BE49-F238E27FC236}">
                    <a16:creationId xmlns:a16="http://schemas.microsoft.com/office/drawing/2014/main" id="{75CCC683-9057-4235-B82D-565F613C4EE9}"/>
                  </a:ext>
                </a:extLst>
              </p:cNvPr>
              <p:cNvSpPr/>
              <p:nvPr/>
            </p:nvSpPr>
            <p:spPr>
              <a:xfrm>
                <a:off x="353387" y="197005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BC06A89B-3C4B-4BC1-90F9-0E4F256EE32A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이야기를 읽고 답을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16010"/>
              </p:ext>
            </p:extLst>
          </p:nvPr>
        </p:nvGraphicFramePr>
        <p:xfrm>
          <a:off x="4394016" y="2445003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 bwMode="auto">
          <a:xfrm>
            <a:off x="704498" y="2451802"/>
            <a:ext cx="285939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230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690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6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216852" y="2329962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4112196" y="2329313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320×3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183282" y="2157527"/>
            <a:ext cx="840546" cy="537565"/>
            <a:chOff x="6012160" y="1660849"/>
            <a:chExt cx="840546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063602" y="2171355"/>
            <a:ext cx="840546" cy="537565"/>
            <a:chOff x="6012160" y="1660849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3087" y="3591018"/>
            <a:ext cx="6667165" cy="1637190"/>
            <a:chOff x="207825" y="3596668"/>
            <a:chExt cx="6667165" cy="163719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58686"/>
              <a:ext cx="6667165" cy="12871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966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41896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456139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704498" y="4061164"/>
            <a:ext cx="285939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603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96235" y="4422432"/>
            <a:ext cx="285939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320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900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960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216852" y="2329962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4112196" y="2329313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320×3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183282" y="232996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063602" y="23437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7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54752"/>
              </p:ext>
            </p:extLst>
          </p:nvPr>
        </p:nvGraphicFramePr>
        <p:xfrm>
          <a:off x="1423441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790551" y="3141913"/>
            <a:ext cx="1341289" cy="596222"/>
            <a:chOff x="5674702" y="810027"/>
            <a:chExt cx="1341289" cy="59622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2208"/>
              </p:ext>
            </p:extLst>
          </p:nvPr>
        </p:nvGraphicFramePr>
        <p:xfrm>
          <a:off x="4103948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4471058" y="3141913"/>
            <a:ext cx="1341289" cy="596222"/>
            <a:chOff x="5674702" y="810027"/>
            <a:chExt cx="1341289" cy="596222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4827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56" y="248210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35381"/>
              </p:ext>
            </p:extLst>
          </p:nvPr>
        </p:nvGraphicFramePr>
        <p:xfrm>
          <a:off x="1070041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437151" y="3141913"/>
            <a:ext cx="1341289" cy="596222"/>
            <a:chOff x="5674702" y="810027"/>
            <a:chExt cx="1341289" cy="59622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7216"/>
              </p:ext>
            </p:extLst>
          </p:nvPr>
        </p:nvGraphicFramePr>
        <p:xfrm>
          <a:off x="4133469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4500579" y="3141913"/>
            <a:ext cx="1341289" cy="596222"/>
            <a:chOff x="5674702" y="810027"/>
            <a:chExt cx="1341289" cy="596222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57593"/>
              </p:ext>
            </p:extLst>
          </p:nvPr>
        </p:nvGraphicFramePr>
        <p:xfrm>
          <a:off x="4141988" y="2445003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71159"/>
              </p:ext>
            </p:extLst>
          </p:nvPr>
        </p:nvGraphicFramePr>
        <p:xfrm>
          <a:off x="1496841" y="2448115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5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\lesson01\ops\1\media\mp4\1_1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4" y="872715"/>
            <a:ext cx="6912768" cy="47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7500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1667" y="89421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수출하는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9667"/>
              </p:ext>
            </p:extLst>
          </p:nvPr>
        </p:nvGraphicFramePr>
        <p:xfrm>
          <a:off x="1315429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682539" y="3141913"/>
            <a:ext cx="1341289" cy="596222"/>
            <a:chOff x="5674702" y="810027"/>
            <a:chExt cx="1341289" cy="596222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04102"/>
              </p:ext>
            </p:extLst>
          </p:nvPr>
        </p:nvGraphicFramePr>
        <p:xfrm>
          <a:off x="4103948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471058" y="3141913"/>
            <a:ext cx="1341289" cy="596222"/>
            <a:chOff x="5674702" y="810027"/>
            <a:chExt cx="1341289" cy="5962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4827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56" y="248210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01576"/>
              </p:ext>
            </p:extLst>
          </p:nvPr>
        </p:nvGraphicFramePr>
        <p:xfrm>
          <a:off x="1070041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437151" y="3141913"/>
            <a:ext cx="1341289" cy="596222"/>
            <a:chOff x="5674702" y="810027"/>
            <a:chExt cx="1341289" cy="596222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66828"/>
              </p:ext>
            </p:extLst>
          </p:nvPr>
        </p:nvGraphicFramePr>
        <p:xfrm>
          <a:off x="4133469" y="234982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500579" y="3141913"/>
            <a:ext cx="1341289" cy="596222"/>
            <a:chOff x="5674702" y="810027"/>
            <a:chExt cx="1341289" cy="5962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70105"/>
              </p:ext>
            </p:extLst>
          </p:nvPr>
        </p:nvGraphicFramePr>
        <p:xfrm>
          <a:off x="4084799" y="2445003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79765"/>
              </p:ext>
            </p:extLst>
          </p:nvPr>
        </p:nvGraphicFramePr>
        <p:xfrm>
          <a:off x="1439652" y="2448115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1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252836" y="2329962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4112196" y="2329313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219266" y="232996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063602" y="23437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322" y="2171355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017" y="215884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3087" y="3591018"/>
            <a:ext cx="6667165" cy="1637190"/>
            <a:chOff x="207825" y="3596668"/>
            <a:chExt cx="6667165" cy="16371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58686"/>
              <a:ext cx="6667165" cy="12871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5966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41896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2" y="456139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704498" y="4041068"/>
            <a:ext cx="285939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303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909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96235" y="4422432"/>
            <a:ext cx="285939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440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880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252836" y="2329962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112196" y="2329313"/>
            <a:ext cx="991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219266" y="232996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063602" y="23437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0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08650" y="2433898"/>
            <a:ext cx="2926470" cy="54006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51" y="331973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19" y="382827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844853" y="3143867"/>
            <a:ext cx="2070806" cy="537565"/>
            <a:chOff x="6012160" y="1660849"/>
            <a:chExt cx="2070806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012160" y="1833284"/>
              <a:ext cx="18604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212×4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296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2844781" y="3641546"/>
            <a:ext cx="840546" cy="537565"/>
            <a:chOff x="6012160" y="1660849"/>
            <a:chExt cx="840546" cy="537565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848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108650" y="2433898"/>
            <a:ext cx="2926470" cy="54006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51" y="331973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19" y="382827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2844853" y="3316302"/>
            <a:ext cx="18604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212×4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844781" y="381398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3087" y="4017093"/>
            <a:ext cx="6667165" cy="1211115"/>
            <a:chOff x="207825" y="4022743"/>
            <a:chExt cx="6667165" cy="121111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184761"/>
              <a:ext cx="6667165" cy="861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02274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619106" y="4498075"/>
            <a:ext cx="4653575" cy="263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212×4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848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3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것은 어느 것인지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2821" y="2888940"/>
            <a:ext cx="2507592" cy="5929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69" y="301980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61" y="303295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3737219" y="2899133"/>
            <a:ext cx="2507592" cy="5929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381558" y="3002918"/>
            <a:ext cx="167827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866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369890" y="3002918"/>
            <a:ext cx="167827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232×2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202545" y="3753036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87" y="394522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것은 어느 것인지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2821" y="3068056"/>
            <a:ext cx="2507592" cy="5929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69" y="319892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61" y="321207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3737219" y="3078249"/>
            <a:ext cx="2507592" cy="5929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381558" y="3182034"/>
            <a:ext cx="167827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866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369890" y="3182034"/>
            <a:ext cx="167827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232×2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73087" y="1732562"/>
            <a:ext cx="6667165" cy="3495646"/>
            <a:chOff x="207825" y="1738212"/>
            <a:chExt cx="6667165" cy="349564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1873444"/>
              <a:ext cx="6667165" cy="3172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7382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95138"/>
              </p:ext>
            </p:extLst>
          </p:nvPr>
        </p:nvGraphicFramePr>
        <p:xfrm>
          <a:off x="4141988" y="2178320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38363"/>
              </p:ext>
            </p:extLst>
          </p:nvPr>
        </p:nvGraphicFramePr>
        <p:xfrm>
          <a:off x="1621708" y="2212072"/>
          <a:ext cx="1294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214105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3" y="21542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7" y="465313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836158" y="4574070"/>
            <a:ext cx="448790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바르게 계산한 것은     입니다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37" y="45939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9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칸과 영어 단위 한 칸 띄우기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발문에 파란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발문에 주황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592145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지혜네 집에서 </a:t>
            </a:r>
            <a:r>
              <a:rPr lang="ko-KR" altLang="en-US" dirty="0" err="1"/>
              <a:t>큰아버지댁까지의</a:t>
            </a:r>
            <a:r>
              <a:rPr lang="ko-KR" altLang="en-US" dirty="0"/>
              <a:t> 거리는 </a:t>
            </a:r>
            <a:r>
              <a:rPr lang="en-US" altLang="ko-KR" dirty="0"/>
              <a:t>113 km</a:t>
            </a:r>
            <a:r>
              <a:rPr lang="ko-KR" altLang="en-US" dirty="0"/>
              <a:t>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외할머니댁까지의</a:t>
            </a:r>
            <a:r>
              <a:rPr lang="ko-KR" altLang="en-US" dirty="0" smtClean="0"/>
              <a:t> </a:t>
            </a:r>
            <a:r>
              <a:rPr lang="ko-KR" altLang="en-US" dirty="0"/>
              <a:t>거리는 </a:t>
            </a:r>
            <a:r>
              <a:rPr lang="ko-KR" altLang="en-US" dirty="0" err="1"/>
              <a:t>큰아버지댁까지의</a:t>
            </a:r>
            <a:r>
              <a:rPr lang="ko-KR" altLang="en-US" dirty="0"/>
              <a:t> 거리의 </a:t>
            </a:r>
            <a:r>
              <a:rPr lang="en-US" altLang="ko-KR" dirty="0"/>
              <a:t>3</a:t>
            </a:r>
            <a:r>
              <a:rPr lang="ko-KR" altLang="en-US" dirty="0"/>
              <a:t>배입니다</a:t>
            </a:r>
            <a:r>
              <a:rPr lang="en-US" altLang="ko-KR" dirty="0" smtClean="0"/>
              <a:t>. </a:t>
            </a:r>
            <a:r>
              <a:rPr lang="ko-KR" altLang="en-US" dirty="0"/>
              <a:t>지혜네 집에서 </a:t>
            </a:r>
            <a:r>
              <a:rPr lang="ko-KR" altLang="en-US" dirty="0" err="1"/>
              <a:t>외할머니댁까지의</a:t>
            </a:r>
            <a:r>
              <a:rPr lang="ko-KR" altLang="en-US" dirty="0"/>
              <a:t> 거리는 몇 </a:t>
            </a:r>
            <a:r>
              <a:rPr lang="en-US" altLang="ko-KR" dirty="0"/>
              <a:t>km</a:t>
            </a:r>
            <a:r>
              <a:rPr lang="ko-KR" altLang="en-US" dirty="0"/>
              <a:t>인지 구하시오</a:t>
            </a:r>
            <a:r>
              <a:rPr lang="en-US" altLang="ko-KR" dirty="0"/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70" y="381831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84" y="381831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/>
          <p:cNvSpPr/>
          <p:nvPr/>
        </p:nvSpPr>
        <p:spPr bwMode="auto">
          <a:xfrm>
            <a:off x="2019121" y="3814889"/>
            <a:ext cx="15336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113×3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84984" y="3808290"/>
            <a:ext cx="6169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992946" y="3819954"/>
            <a:ext cx="5151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611" y="366667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168" y="3698120"/>
            <a:ext cx="360000" cy="3550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4889198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04" y="2530323"/>
            <a:ext cx="1723588" cy="33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V="1">
            <a:off x="752992" y="1935480"/>
            <a:ext cx="5724008" cy="40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 flipV="1">
            <a:off x="743220" y="2235061"/>
            <a:ext cx="5724008" cy="4032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745372" y="2496928"/>
            <a:ext cx="29823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1045114" y="2492594"/>
            <a:ext cx="541576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43220" y="2780928"/>
            <a:ext cx="71731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타원 83"/>
          <p:cNvSpPr/>
          <p:nvPr/>
        </p:nvSpPr>
        <p:spPr>
          <a:xfrm>
            <a:off x="564126" y="1361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592145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지혜네 집에서 </a:t>
            </a:r>
            <a:r>
              <a:rPr lang="ko-KR" altLang="en-US" dirty="0" err="1"/>
              <a:t>큰아버지댁까지의</a:t>
            </a:r>
            <a:r>
              <a:rPr lang="ko-KR" altLang="en-US" dirty="0"/>
              <a:t> 거리는 </a:t>
            </a:r>
            <a:r>
              <a:rPr lang="en-US" altLang="ko-KR" dirty="0"/>
              <a:t>113 km</a:t>
            </a:r>
            <a:r>
              <a:rPr lang="ko-KR" altLang="en-US" dirty="0"/>
              <a:t>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외할머니댁까지의</a:t>
            </a:r>
            <a:r>
              <a:rPr lang="ko-KR" altLang="en-US" dirty="0" smtClean="0"/>
              <a:t> </a:t>
            </a:r>
            <a:r>
              <a:rPr lang="ko-KR" altLang="en-US" dirty="0"/>
              <a:t>거리는 </a:t>
            </a:r>
            <a:r>
              <a:rPr lang="ko-KR" altLang="en-US" dirty="0" err="1"/>
              <a:t>큰아버지댁까지의</a:t>
            </a:r>
            <a:r>
              <a:rPr lang="ko-KR" altLang="en-US" dirty="0"/>
              <a:t> 거리의 </a:t>
            </a:r>
            <a:r>
              <a:rPr lang="en-US" altLang="ko-KR" dirty="0"/>
              <a:t>3</a:t>
            </a:r>
            <a:r>
              <a:rPr lang="ko-KR" altLang="en-US" dirty="0"/>
              <a:t>배입니다</a:t>
            </a:r>
            <a:r>
              <a:rPr lang="en-US" altLang="ko-KR" dirty="0" smtClean="0"/>
              <a:t>. </a:t>
            </a:r>
            <a:r>
              <a:rPr lang="ko-KR" altLang="en-US" dirty="0"/>
              <a:t>지혜네 집에서 </a:t>
            </a:r>
            <a:r>
              <a:rPr lang="ko-KR" altLang="en-US" dirty="0" err="1"/>
              <a:t>외할머니댁까지의</a:t>
            </a:r>
            <a:r>
              <a:rPr lang="ko-KR" altLang="en-US" dirty="0"/>
              <a:t> 거리는 몇 </a:t>
            </a:r>
            <a:r>
              <a:rPr lang="en-US" altLang="ko-KR" dirty="0"/>
              <a:t>km</a:t>
            </a:r>
            <a:r>
              <a:rPr lang="ko-KR" altLang="en-US" dirty="0"/>
              <a:t>인지 구하시오</a:t>
            </a:r>
            <a:r>
              <a:rPr lang="en-US" altLang="ko-KR" dirty="0"/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70" y="381831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84" y="381831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2019121" y="3814889"/>
            <a:ext cx="15336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113×3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84984" y="3808290"/>
            <a:ext cx="6169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992946" y="3819954"/>
            <a:ext cx="51515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04" y="2530323"/>
            <a:ext cx="1723588" cy="33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73087" y="4017093"/>
            <a:ext cx="6667165" cy="1211115"/>
            <a:chOff x="207825" y="4022743"/>
            <a:chExt cx="6667165" cy="121111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184761"/>
              <a:ext cx="6667165" cy="861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02274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575556" y="4371273"/>
            <a:ext cx="5946844" cy="5640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113×3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339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지혜네 집에서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외할머니댁까지의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거리는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339 km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7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761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93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수출하는 자동차들이 있는 항구에 체험 학습을 갔습니다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" y="1666840"/>
            <a:ext cx="3537634" cy="344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833196"/>
            <a:ext cx="360000" cy="360000"/>
          </a:xfrm>
          <a:prstGeom prst="rect">
            <a:avLst/>
          </a:prstGeom>
        </p:spPr>
      </p:pic>
      <p:sp>
        <p:nvSpPr>
          <p:cNvPr id="59" name="모서리가 둥근 사각형 설명선 58"/>
          <p:cNvSpPr/>
          <p:nvPr/>
        </p:nvSpPr>
        <p:spPr>
          <a:xfrm>
            <a:off x="755576" y="2602944"/>
            <a:ext cx="2831558" cy="782830"/>
          </a:xfrm>
          <a:prstGeom prst="wedgeRoundRectCallout">
            <a:avLst>
              <a:gd name="adj1" fmla="val 12007"/>
              <a:gd name="adj2" fmla="val 989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수출하는 자동차는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653775" y="468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07307" y="2456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8956" y="1664804"/>
            <a:ext cx="6912260" cy="3363493"/>
            <a:chOff x="-50676" y="883704"/>
            <a:chExt cx="9670271" cy="4705536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676" y="883704"/>
              <a:ext cx="4838700" cy="470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895" y="883890"/>
              <a:ext cx="4838700" cy="470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3981634" y="2541657"/>
            <a:ext cx="2831558" cy="782830"/>
          </a:xfrm>
          <a:prstGeom prst="wedgeRoundRectCallout">
            <a:avLst>
              <a:gd name="adj1" fmla="val 12007"/>
              <a:gd name="adj2" fmla="val 989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수출하는 자동차는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43508" y="1892516"/>
            <a:ext cx="3168352" cy="1040529"/>
          </a:xfrm>
          <a:prstGeom prst="wedgeRoundRectCallout">
            <a:avLst>
              <a:gd name="adj1" fmla="val -18637"/>
              <a:gd name="adj2" fmla="val 709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해외로 수출하는 자동차가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 세 곳에 각각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대씩 세워져 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4366" y="1524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196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" y="1666840"/>
            <a:ext cx="3537634" cy="344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833196"/>
            <a:ext cx="360000" cy="360000"/>
          </a:xfrm>
          <a:prstGeom prst="rect">
            <a:avLst/>
          </a:prstGeom>
        </p:spPr>
      </p:pic>
      <p:sp>
        <p:nvSpPr>
          <p:cNvPr id="38" name="모서리가 둥근 사각형 설명선 37"/>
          <p:cNvSpPr/>
          <p:nvPr/>
        </p:nvSpPr>
        <p:spPr>
          <a:xfrm>
            <a:off x="755576" y="2602944"/>
            <a:ext cx="2831558" cy="782830"/>
          </a:xfrm>
          <a:prstGeom prst="wedgeRoundRectCallout">
            <a:avLst>
              <a:gd name="adj1" fmla="val 12007"/>
              <a:gd name="adj2" fmla="val 9897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수출하는 자동차는 모두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대인지 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72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수출하는 자동차가 모두 몇 대쯤인지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3587134" y="466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92682"/>
            <a:ext cx="3556260" cy="336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 세 곳에 자동차들이 각각 몇 대씩 세워져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3916115" y="2343948"/>
            <a:ext cx="2974460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231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대씩 세워져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2282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833196"/>
            <a:ext cx="360000" cy="360000"/>
          </a:xfrm>
          <a:prstGeom prst="rect">
            <a:avLst/>
          </a:prstGeom>
        </p:spPr>
      </p:pic>
      <p:sp>
        <p:nvSpPr>
          <p:cNvPr id="55" name="모서리가 둥근 사각형 설명선 54"/>
          <p:cNvSpPr/>
          <p:nvPr/>
        </p:nvSpPr>
        <p:spPr>
          <a:xfrm>
            <a:off x="179512" y="1772816"/>
            <a:ext cx="3168352" cy="1040529"/>
          </a:xfrm>
          <a:prstGeom prst="wedgeRoundRectCallout">
            <a:avLst>
              <a:gd name="adj1" fmla="val -18637"/>
              <a:gd name="adj2" fmla="val 709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해외로 수출하는 자동차가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 세 곳에 각각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대씩 세워져 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3633435" y="468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92682"/>
            <a:ext cx="3556260" cy="336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사각형 설명선 34"/>
          <p:cNvSpPr/>
          <p:nvPr/>
        </p:nvSpPr>
        <p:spPr>
          <a:xfrm>
            <a:off x="179512" y="1772816"/>
            <a:ext cx="3168352" cy="1040529"/>
          </a:xfrm>
          <a:prstGeom prst="wedgeRoundRectCallout">
            <a:avLst>
              <a:gd name="adj1" fmla="val -18637"/>
              <a:gd name="adj2" fmla="val 709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해외로 수출하는 자동차가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 세 곳에 각각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231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대씩 세워져 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수출하는 자동차는 모두 몇 대인지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833196"/>
            <a:ext cx="360000" cy="36000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 bwMode="auto">
          <a:xfrm>
            <a:off x="4091325" y="2343948"/>
            <a:ext cx="2636105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대쯤일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5" y="2282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3633435" y="468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44384</TotalTime>
  <Words>3026</Words>
  <Application>Microsoft Office PowerPoint</Application>
  <PresentationFormat>화면 슬라이드 쇼(4:3)</PresentationFormat>
  <Paragraphs>1232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8285</cp:revision>
  <cp:lastPrinted>2021-12-20T01:30:02Z</cp:lastPrinted>
  <dcterms:created xsi:type="dcterms:W3CDTF">2008-07-15T12:19:11Z</dcterms:created>
  <dcterms:modified xsi:type="dcterms:W3CDTF">2022-06-09T01:51:43Z</dcterms:modified>
</cp:coreProperties>
</file>