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06" r:id="rId14"/>
    <p:sldId id="1407" r:id="rId15"/>
    <p:sldId id="1359" r:id="rId16"/>
    <p:sldId id="1417" r:id="rId17"/>
    <p:sldId id="1431" r:id="rId18"/>
    <p:sldId id="1297" r:id="rId19"/>
    <p:sldId id="1315" r:id="rId20"/>
    <p:sldId id="1316" r:id="rId21"/>
    <p:sldId id="1322" r:id="rId22"/>
    <p:sldId id="1361" r:id="rId23"/>
    <p:sldId id="1362" r:id="rId24"/>
    <p:sldId id="1408" r:id="rId25"/>
    <p:sldId id="1372" r:id="rId26"/>
    <p:sldId id="1425" r:id="rId27"/>
    <p:sldId id="1364" r:id="rId28"/>
    <p:sldId id="1426" r:id="rId29"/>
    <p:sldId id="1374" r:id="rId30"/>
    <p:sldId id="1399" r:id="rId31"/>
    <p:sldId id="1427" r:id="rId32"/>
    <p:sldId id="1375" r:id="rId33"/>
    <p:sldId id="1428" r:id="rId34"/>
    <p:sldId id="1376" r:id="rId35"/>
    <p:sldId id="1429" r:id="rId36"/>
    <p:sldId id="1397" r:id="rId37"/>
    <p:sldId id="1430" r:id="rId38"/>
    <p:sldId id="1403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3839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842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도미노 조각은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73728" y="1208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879832" y="4871655"/>
            <a:ext cx="1440140" cy="537565"/>
            <a:chOff x="6012160" y="1660849"/>
            <a:chExt cx="144014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12601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163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×2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3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0588" y="2087275"/>
            <a:ext cx="6038628" cy="2817889"/>
            <a:chOff x="81544" y="1580330"/>
            <a:chExt cx="6893527" cy="3216822"/>
          </a:xfrm>
        </p:grpSpPr>
        <p:grpSp>
          <p:nvGrpSpPr>
            <p:cNvPr id="33" name="그룹 32"/>
            <p:cNvGrpSpPr/>
            <p:nvPr/>
          </p:nvGrpSpPr>
          <p:grpSpPr>
            <a:xfrm>
              <a:off x="81544" y="1976461"/>
              <a:ext cx="6893527" cy="2820691"/>
              <a:chOff x="-540568" y="1433513"/>
              <a:chExt cx="9753600" cy="3990975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40568" y="1433513"/>
                <a:ext cx="4876800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6232" y="1433513"/>
                <a:ext cx="4876800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" name="모서리가 둥근 사각형 설명선 37"/>
            <p:cNvSpPr/>
            <p:nvPr/>
          </p:nvSpPr>
          <p:spPr>
            <a:xfrm>
              <a:off x="3779912" y="1580330"/>
              <a:ext cx="3103406" cy="1070086"/>
            </a:xfrm>
            <a:prstGeom prst="wedgeRoundRectCallout">
              <a:avLst>
                <a:gd name="adj1" fmla="val -9800"/>
                <a:gd name="adj2" fmla="val 63444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사용한 도미노 조각은 모두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개인지 어림해 볼까요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모서리가 둥근 사각형 설명선 38"/>
            <p:cNvSpPr/>
            <p:nvPr/>
          </p:nvSpPr>
          <p:spPr>
            <a:xfrm>
              <a:off x="216716" y="1580330"/>
              <a:ext cx="3419180" cy="1070086"/>
            </a:xfrm>
            <a:prstGeom prst="wedgeRoundRectCallout">
              <a:avLst>
                <a:gd name="adj1" fmla="val -3482"/>
                <a:gd name="adj2" fmla="val 69367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상자 안에 도미노 조각이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163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들어 있는 상자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모두 사용하여 만들었어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868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2442752"/>
            <a:ext cx="6316550" cy="23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화살표 기준으로 우측 전체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07" y="3209432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702224" y="287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5978" y="4425657"/>
            <a:ext cx="794884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40882" y="4425657"/>
            <a:ext cx="681260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68974" y="4425657"/>
            <a:ext cx="550103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7346" y="2460879"/>
            <a:ext cx="972107" cy="284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41775" y="2997377"/>
            <a:ext cx="817679" cy="300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27917" y="3356734"/>
            <a:ext cx="731538" cy="3298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513212" y="3929597"/>
            <a:ext cx="9498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883014" y="4339356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902998" y="4345181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695086" y="4334380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999252" y="2467148"/>
            <a:ext cx="10537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096069" y="2936160"/>
            <a:ext cx="1005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291809" y="3367248"/>
            <a:ext cx="7416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035710" y="2233854"/>
            <a:ext cx="840546" cy="598424"/>
            <a:chOff x="6012160" y="1660849"/>
            <a:chExt cx="840546" cy="598424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94143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5989096" y="3189537"/>
            <a:ext cx="532605" cy="547931"/>
            <a:chOff x="6063086" y="1660849"/>
            <a:chExt cx="532605" cy="54793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063086" y="1843650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40213"/>
              </p:ext>
            </p:extLst>
          </p:nvPr>
        </p:nvGraphicFramePr>
        <p:xfrm>
          <a:off x="115384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타이핑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3-2\app\resource\contents\lesson01\ops\1\images\1_3\1_3_03_01.svg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974013" y="3829538"/>
            <a:ext cx="4435357" cy="94773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63352" y="3980413"/>
            <a:ext cx="950534" cy="259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45622" y="3944837"/>
            <a:ext cx="20248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5002" y="3974055"/>
            <a:ext cx="195980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259160" y="3963579"/>
            <a:ext cx="26950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3679329" y="3920072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588954" y="3927692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5185319" y="3915073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5466500" y="3731855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타원 69"/>
          <p:cNvSpPr/>
          <p:nvPr/>
        </p:nvSpPr>
        <p:spPr>
          <a:xfrm>
            <a:off x="1766814" y="3891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953416" y="3713983"/>
            <a:ext cx="778932" cy="573543"/>
            <a:chOff x="5893774" y="1642977"/>
            <a:chExt cx="778932" cy="573543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51390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3774" y="1642977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4866487" y="3731855"/>
            <a:ext cx="550559" cy="555671"/>
            <a:chOff x="6045132" y="1660849"/>
            <a:chExt cx="550559" cy="55567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045132" y="1851390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4048894" y="3722230"/>
            <a:ext cx="704919" cy="564724"/>
            <a:chOff x="6012160" y="1660849"/>
            <a:chExt cx="704919" cy="564724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60443"/>
              <a:ext cx="51033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07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098268" y="3912398"/>
            <a:ext cx="108653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도미노 조각은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6021685" y="2697059"/>
            <a:ext cx="840546" cy="598424"/>
            <a:chOff x="6012160" y="1660849"/>
            <a:chExt cx="840546" cy="598424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6012160" y="1894143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도미노 조각은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74969" y="2290515"/>
            <a:ext cx="1040492" cy="537565"/>
            <a:chOff x="6012160" y="1660849"/>
            <a:chExt cx="1040492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974968" y="2747419"/>
            <a:ext cx="5223938" cy="537565"/>
            <a:chOff x="6012159" y="1660849"/>
            <a:chExt cx="5223938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59" y="1833284"/>
              <a:ext cx="50439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어림한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개와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개만큼 차이가 납니다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609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1" y="29575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826699" y="2828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도미노 조각은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" y="1966308"/>
            <a:ext cx="6906009" cy="317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163×2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1_2_04.html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상하 가운데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모든 텍스트는 직접 타이핑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(40px,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라인 안에 있도록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94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타이핑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3-2\app\resource\contents\lesson01\ops\1\images\1_3\1_3_04_01.svg~1_3_04_03.svg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27" y="280666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628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7" y="286235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079415" y="3231793"/>
            <a:ext cx="330932" cy="1486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79121" y="3803741"/>
            <a:ext cx="431809" cy="176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27931" y="4205997"/>
            <a:ext cx="525298" cy="1478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0773" y="202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90580" y="3015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04960" y="3421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55656" y="3955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8" y="3242039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782099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4178143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782061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2811391" y="4106877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913936" y="3684678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61914" y="3111262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88671" y="5274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721×6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36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43029"/>
              </p:ext>
            </p:extLst>
          </p:nvPr>
        </p:nvGraphicFramePr>
        <p:xfrm>
          <a:off x="647564" y="2460638"/>
          <a:ext cx="1566924" cy="21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91" y="2859969"/>
            <a:ext cx="289029" cy="2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243572" y="3253157"/>
            <a:ext cx="1008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········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227598" y="3717032"/>
            <a:ext cx="1008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······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227598" y="4158605"/>
            <a:ext cx="1008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95447"/>
              </p:ext>
            </p:extLst>
          </p:nvPr>
        </p:nvGraphicFramePr>
        <p:xfrm>
          <a:off x="4265216" y="2462537"/>
          <a:ext cx="1566924" cy="121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5485698" y="3143190"/>
            <a:ext cx="506524" cy="455641"/>
            <a:chOff x="6089376" y="1668307"/>
            <a:chExt cx="506524" cy="455641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89376" y="1833284"/>
              <a:ext cx="301403" cy="290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5097123" y="3139752"/>
            <a:ext cx="506524" cy="455641"/>
            <a:chOff x="6089376" y="1668307"/>
            <a:chExt cx="506524" cy="455641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6089376" y="1833284"/>
              <a:ext cx="301403" cy="290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4691593" y="3143190"/>
            <a:ext cx="506524" cy="455641"/>
            <a:chOff x="6089376" y="1668307"/>
            <a:chExt cx="506524" cy="45564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089376" y="1833284"/>
              <a:ext cx="301403" cy="290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4303018" y="3139752"/>
            <a:ext cx="506524" cy="455641"/>
            <a:chOff x="6089376" y="1668307"/>
            <a:chExt cx="506524" cy="455641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89376" y="1833284"/>
              <a:ext cx="301403" cy="290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sp>
        <p:nvSpPr>
          <p:cNvPr id="108" name="타원 107"/>
          <p:cNvSpPr/>
          <p:nvPr/>
        </p:nvSpPr>
        <p:spPr>
          <a:xfrm>
            <a:off x="3414622" y="2610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710643" y="1958115"/>
            <a:ext cx="506524" cy="455641"/>
            <a:chOff x="6089376" y="1668307"/>
            <a:chExt cx="506524" cy="455641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6089376" y="1833284"/>
              <a:ext cx="301403" cy="2906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283×2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943×3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566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5031852" y="2206005"/>
            <a:ext cx="1046496" cy="537565"/>
            <a:chOff x="6012160" y="1660849"/>
            <a:chExt cx="104649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8422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2829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65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9835"/>
              </p:ext>
            </p:extLst>
          </p:nvPr>
        </p:nvGraphicFramePr>
        <p:xfrm>
          <a:off x="1288566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655676" y="4133944"/>
            <a:ext cx="1341289" cy="596222"/>
            <a:chOff x="5674702" y="810027"/>
            <a:chExt cx="1341289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05251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995937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259544" y="237729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264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31852" y="23784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13870"/>
              </p:ext>
            </p:extLst>
          </p:nvPr>
        </p:nvGraphicFramePr>
        <p:xfrm>
          <a:off x="1259632" y="332098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1626742" y="4113076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3860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4348125" y="4096891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3087" y="1964408"/>
            <a:ext cx="6667165" cy="3263800"/>
            <a:chOff x="173087" y="1964408"/>
            <a:chExt cx="6667165" cy="32638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087" y="1964408"/>
              <a:ext cx="6667165" cy="3263800"/>
              <a:chOff x="207825" y="1970058"/>
              <a:chExt cx="6667165" cy="32638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285692A-AF3B-4F3A-A2BC-10C0F8D6F3AF}"/>
                  </a:ext>
                </a:extLst>
              </p:cNvPr>
              <p:cNvSpPr/>
              <p:nvPr/>
            </p:nvSpPr>
            <p:spPr>
              <a:xfrm>
                <a:off x="207825" y="2148042"/>
                <a:ext cx="6667165" cy="289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29">
                <a:extLst>
                  <a:ext uri="{FF2B5EF4-FFF2-40B4-BE49-F238E27FC236}">
                    <a16:creationId xmlns:a16="http://schemas.microsoft.com/office/drawing/2014/main" id="{75CCC683-9057-4235-B82D-565F613C4EE9}"/>
                  </a:ext>
                </a:extLst>
              </p:cNvPr>
              <p:cNvSpPr/>
              <p:nvPr/>
            </p:nvSpPr>
            <p:spPr>
              <a:xfrm>
                <a:off x="353387" y="197005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BC06A89B-3C4B-4BC1-90F9-0E4F256EE32A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/>
          <p:cNvSpPr/>
          <p:nvPr/>
        </p:nvSpPr>
        <p:spPr bwMode="auto">
          <a:xfrm>
            <a:off x="656445" y="2441754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283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566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29969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645795" y="2867616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943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2700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2829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73244"/>
              </p:ext>
            </p:extLst>
          </p:nvPr>
        </p:nvGraphicFramePr>
        <p:xfrm>
          <a:off x="1640090" y="3648263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2160"/>
              </p:ext>
            </p:extLst>
          </p:nvPr>
        </p:nvGraphicFramePr>
        <p:xfrm>
          <a:off x="4033976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1951065" y="327084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338600" y="328246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242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283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백의 자리에서 올림이 있는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06637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280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03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해당 숫자에 맞게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39628"/>
              </p:ext>
            </p:extLst>
          </p:nvPr>
        </p:nvGraphicFramePr>
        <p:xfrm>
          <a:off x="299097" y="261134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4446"/>
              </p:ext>
            </p:extLst>
          </p:nvPr>
        </p:nvGraphicFramePr>
        <p:xfrm>
          <a:off x="2010121" y="260090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27509"/>
              </p:ext>
            </p:extLst>
          </p:nvPr>
        </p:nvGraphicFramePr>
        <p:xfrm>
          <a:off x="374040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91238"/>
              </p:ext>
            </p:extLst>
          </p:nvPr>
        </p:nvGraphicFramePr>
        <p:xfrm>
          <a:off x="541968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53"/>
          <p:cNvSpPr txBox="1"/>
          <p:nvPr/>
        </p:nvSpPr>
        <p:spPr>
          <a:xfrm>
            <a:off x="683568" y="3892862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2141933" y="4266519"/>
            <a:ext cx="1535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40×3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형 설명선 50"/>
          <p:cNvSpPr/>
          <p:nvPr/>
        </p:nvSpPr>
        <p:spPr>
          <a:xfrm>
            <a:off x="702617" y="3897052"/>
            <a:ext cx="1116100" cy="395531"/>
          </a:xfrm>
          <a:prstGeom prst="wedgeEllipseCallout">
            <a:avLst>
              <a:gd name="adj1" fmla="val 16562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형 설명선 51"/>
          <p:cNvSpPr/>
          <p:nvPr/>
        </p:nvSpPr>
        <p:spPr>
          <a:xfrm>
            <a:off x="2141933" y="4257092"/>
            <a:ext cx="1477255" cy="395531"/>
          </a:xfrm>
          <a:prstGeom prst="wedgeEllipseCallout">
            <a:avLst>
              <a:gd name="adj1" fmla="val -4333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형 설명선 52"/>
          <p:cNvSpPr/>
          <p:nvPr/>
        </p:nvSpPr>
        <p:spPr>
          <a:xfrm>
            <a:off x="3547364" y="4581128"/>
            <a:ext cx="1900305" cy="432561"/>
          </a:xfrm>
          <a:prstGeom prst="wedgeEllipseCallout">
            <a:avLst>
              <a:gd name="adj1" fmla="val -14389"/>
              <a:gd name="adj2" fmla="val -813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64734" y="4605047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100×3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6721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498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46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658731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5299" y="3780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41751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7759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23749" y="224086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943708" y="4181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11566" y="4505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1884" y="3008275"/>
            <a:ext cx="5539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카드</a:t>
              </a:r>
              <a:endParaRPr kumimoji="1" lang="ko-KR" altLang="en-US" sz="1200" b="1" i="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85735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도미노 조각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도미노 조각의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도미노 조각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163×2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721×6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2381056" y="2792378"/>
            <a:ext cx="97403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200×3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455122" y="2792378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242×3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55930" y="2779337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580940" y="2625008"/>
            <a:ext cx="1168464" cy="537565"/>
            <a:chOff x="6012160" y="1660849"/>
            <a:chExt cx="1168464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9495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40×3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062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99"/>
          <p:cNvSpPr/>
          <p:nvPr/>
        </p:nvSpPr>
        <p:spPr bwMode="auto">
          <a:xfrm>
            <a:off x="4543847" y="2793455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793485" y="2630073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2×3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 bwMode="auto">
          <a:xfrm>
            <a:off x="2144918" y="3871361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2360475" y="3698926"/>
            <a:ext cx="1156695" cy="537565"/>
            <a:chOff x="6012160" y="1660849"/>
            <a:chExt cx="1156695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98779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885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상하 정답 칸 크기 동일하게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51620" y="2600908"/>
            <a:ext cx="4729562" cy="178004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373399" y="3335008"/>
            <a:ext cx="9816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348273" y="3321967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573282" y="3167638"/>
            <a:ext cx="1168409" cy="537565"/>
            <a:chOff x="6012159" y="1660849"/>
            <a:chExt cx="1168409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012159" y="1833284"/>
              <a:ext cx="96627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056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 bwMode="auto">
          <a:xfrm>
            <a:off x="4536190" y="3336085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793485" y="3172703"/>
            <a:ext cx="840546" cy="537565"/>
            <a:chOff x="6012160" y="1660849"/>
            <a:chExt cx="840546" cy="53756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직사각형 79"/>
          <p:cNvSpPr/>
          <p:nvPr/>
        </p:nvSpPr>
        <p:spPr bwMode="auto">
          <a:xfrm>
            <a:off x="2154443" y="3340073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1" name="타원 80"/>
          <p:cNvSpPr/>
          <p:nvPr/>
        </p:nvSpPr>
        <p:spPr>
          <a:xfrm>
            <a:off x="3329535" y="2501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/>
          <p:cNvSpPr/>
          <p:nvPr/>
        </p:nvSpPr>
        <p:spPr>
          <a:xfrm>
            <a:off x="6721833" y="5111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91863"/>
              </p:ext>
            </p:extLst>
          </p:nvPr>
        </p:nvGraphicFramePr>
        <p:xfrm>
          <a:off x="2385734" y="2456892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053334" y="3428495"/>
            <a:ext cx="493892" cy="467432"/>
            <a:chOff x="1984630" y="2959823"/>
            <a:chExt cx="493892" cy="46743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3376595" y="3429620"/>
            <a:ext cx="493892" cy="467432"/>
            <a:chOff x="1984630" y="2959823"/>
            <a:chExt cx="493892" cy="467432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729298" y="4169228"/>
            <a:ext cx="493892" cy="467432"/>
            <a:chOff x="1984630" y="2959823"/>
            <a:chExt cx="493892" cy="467432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 bwMode="auto">
          <a:xfrm>
            <a:off x="3750834" y="3176972"/>
            <a:ext cx="1008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3×2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727258" y="3429620"/>
            <a:ext cx="493892" cy="467432"/>
            <a:chOff x="1984630" y="2959823"/>
            <a:chExt cx="493892" cy="467432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 bwMode="auto">
          <a:xfrm>
            <a:off x="3759886" y="3568396"/>
            <a:ext cx="12710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       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012196" y="3366045"/>
            <a:ext cx="722851" cy="537565"/>
            <a:chOff x="6012160" y="1660849"/>
            <a:chExt cx="722851" cy="537565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012160" y="1877982"/>
              <a:ext cx="539006" cy="3204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501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직사각형 140"/>
          <p:cNvSpPr/>
          <p:nvPr/>
        </p:nvSpPr>
        <p:spPr bwMode="auto">
          <a:xfrm>
            <a:off x="3748631" y="3945658"/>
            <a:ext cx="12710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       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4009994" y="3796164"/>
            <a:ext cx="722851" cy="487879"/>
            <a:chOff x="6012160" y="1660849"/>
            <a:chExt cx="722851" cy="487879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6012160" y="1833283"/>
              <a:ext cx="539006" cy="31544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5011" y="1660849"/>
              <a:ext cx="360000" cy="355000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 bwMode="auto">
          <a:xfrm>
            <a:off x="2401706" y="3195078"/>
            <a:ext cx="259105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2410910" y="4310408"/>
            <a:ext cx="259105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53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7" y="166075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1" y="176035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40" y="16607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2069410" y="3345484"/>
            <a:ext cx="1114304" cy="54006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272×3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85860" y="3340492"/>
            <a:ext cx="1114304" cy="54006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351×2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0" y="3390476"/>
            <a:ext cx="429612" cy="44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4396" y="3212976"/>
            <a:ext cx="360000" cy="3550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3076884" y="1417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44499" y="16267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53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7" y="166075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1" y="176035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40" y="16607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750463" y="4468026"/>
            <a:ext cx="3256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5836" y="4295591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654820" y="2132856"/>
            <a:ext cx="5911130" cy="20522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용범이는 부모님과 영화관에 가서 영화를 보기로 하였습니다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그런데 영화가 인기가 많아 이미 모든 상영관의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영화표가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다 팔렸다고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230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들어갈 수 있는 상영관이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군데나 있는데 자리가 한 자리도 남지 않았다니 놀라지 않을 수 없네요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영화표는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몇 장이 팔렸을까요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88881"/>
              </p:ext>
            </p:extLst>
          </p:nvPr>
        </p:nvGraphicFramePr>
        <p:xfrm>
          <a:off x="1627780" y="2550249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67306"/>
              </p:ext>
            </p:extLst>
          </p:nvPr>
        </p:nvGraphicFramePr>
        <p:xfrm>
          <a:off x="4141988" y="2572112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41664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1403648" y="3588862"/>
            <a:ext cx="1708399" cy="596222"/>
            <a:chOff x="5307592" y="810027"/>
            <a:chExt cx="1708399" cy="59622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307592" y="810027"/>
              <a:ext cx="15451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26491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4083113" y="3588862"/>
            <a:ext cx="1709441" cy="596222"/>
            <a:chOff x="5306550" y="810027"/>
            <a:chExt cx="1709441" cy="59622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5306550" y="810027"/>
              <a:ext cx="15461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26389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1403648" y="3588862"/>
            <a:ext cx="1708399" cy="596222"/>
            <a:chOff x="5307592" y="810027"/>
            <a:chExt cx="1708399" cy="59622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307592" y="810027"/>
              <a:ext cx="15451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4468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4083113" y="3588862"/>
            <a:ext cx="1709441" cy="596222"/>
            <a:chOff x="5306550" y="810027"/>
            <a:chExt cx="1709441" cy="59622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5306550" y="810027"/>
              <a:ext cx="15461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173087" y="2942946"/>
            <a:ext cx="6667165" cy="2285262"/>
            <a:chOff x="207825" y="2948596"/>
            <a:chExt cx="6667165" cy="22852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10614"/>
              <a:ext cx="6667165" cy="19351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9485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61512"/>
              </p:ext>
            </p:extLst>
          </p:nvPr>
        </p:nvGraphicFramePr>
        <p:xfrm>
          <a:off x="1555772" y="3554549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1783"/>
              </p:ext>
            </p:extLst>
          </p:nvPr>
        </p:nvGraphicFramePr>
        <p:xfrm>
          <a:off x="4069980" y="357641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4382891" y="326899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863910" y="326064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곱을 빈칸에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03244"/>
              </p:ext>
            </p:extLst>
          </p:nvPr>
        </p:nvGraphicFramePr>
        <p:xfrm>
          <a:off x="1907704" y="2996952"/>
          <a:ext cx="3226168" cy="10441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1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0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63" y="284202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곱을 빈칸에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71099"/>
              </p:ext>
            </p:extLst>
          </p:nvPr>
        </p:nvGraphicFramePr>
        <p:xfrm>
          <a:off x="1907704" y="2996952"/>
          <a:ext cx="3226168" cy="10441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1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0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63" y="284202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44598"/>
              </p:ext>
            </p:extLst>
          </p:nvPr>
        </p:nvGraphicFramePr>
        <p:xfrm>
          <a:off x="29107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212901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423×3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4927"/>
              </p:ext>
            </p:extLst>
          </p:nvPr>
        </p:nvGraphicFramePr>
        <p:xfrm>
          <a:off x="2385734" y="2420888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053334" y="3392491"/>
            <a:ext cx="493892" cy="467432"/>
            <a:chOff x="1984630" y="2959823"/>
            <a:chExt cx="493892" cy="46743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376595" y="3393616"/>
            <a:ext cx="493892" cy="467432"/>
            <a:chOff x="1984630" y="2959823"/>
            <a:chExt cx="493892" cy="46743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 bwMode="auto">
          <a:xfrm>
            <a:off x="3750834" y="3140968"/>
            <a:ext cx="1241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       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759886" y="3532392"/>
            <a:ext cx="12710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       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012196" y="3330041"/>
            <a:ext cx="722851" cy="537565"/>
            <a:chOff x="6012160" y="1660849"/>
            <a:chExt cx="722851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012160" y="1877982"/>
              <a:ext cx="539006" cy="3204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01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 bwMode="auto">
          <a:xfrm>
            <a:off x="3748631" y="3909654"/>
            <a:ext cx="12710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        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009994" y="3760160"/>
            <a:ext cx="722851" cy="487879"/>
            <a:chOff x="6012160" y="1660849"/>
            <a:chExt cx="722851" cy="487879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12160" y="1833283"/>
              <a:ext cx="539006" cy="31544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0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052243" y="3769213"/>
            <a:ext cx="493892" cy="467432"/>
            <a:chOff x="1984630" y="2959823"/>
            <a:chExt cx="493892" cy="46743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3375504" y="3770338"/>
            <a:ext cx="493892" cy="467432"/>
            <a:chOff x="1984630" y="2959823"/>
            <a:chExt cx="493892" cy="467432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2408497" y="3760160"/>
            <a:ext cx="493892" cy="467432"/>
            <a:chOff x="1984630" y="2959823"/>
            <a:chExt cx="493892" cy="467432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2731758" y="3761285"/>
            <a:ext cx="493892" cy="467432"/>
            <a:chOff x="1984630" y="2959823"/>
            <a:chExt cx="493892" cy="467432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052243" y="4143974"/>
            <a:ext cx="493892" cy="467432"/>
            <a:chOff x="1984630" y="2959823"/>
            <a:chExt cx="493892" cy="46743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3375504" y="4145099"/>
            <a:ext cx="493892" cy="467432"/>
            <a:chOff x="1984630" y="2959823"/>
            <a:chExt cx="493892" cy="467432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2408497" y="4134921"/>
            <a:ext cx="493892" cy="467432"/>
            <a:chOff x="1984630" y="2959823"/>
            <a:chExt cx="493892" cy="467432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2731758" y="4136046"/>
            <a:ext cx="493892" cy="467432"/>
            <a:chOff x="1984630" y="2959823"/>
            <a:chExt cx="493892" cy="467432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004802" y="2944472"/>
            <a:ext cx="722851" cy="537565"/>
            <a:chOff x="6012160" y="1660849"/>
            <a:chExt cx="722851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012160" y="1877982"/>
              <a:ext cx="539006" cy="3204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011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1\ops\1\media\mp4\1_3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" y="893269"/>
            <a:ext cx="6914864" cy="47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6378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5669" y="9027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도미노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간단히 계산할 수 있는 식을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644" y="2636912"/>
            <a:ext cx="4346362" cy="6480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6" y="38250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84" y="43335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47367" y="3649179"/>
            <a:ext cx="2071817" cy="537565"/>
            <a:chOff x="6012160" y="1660849"/>
            <a:chExt cx="2071817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186910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589×6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3534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397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2647367" y="4152831"/>
            <a:ext cx="1073458" cy="537565"/>
            <a:chOff x="6012160" y="1660849"/>
            <a:chExt cx="107345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89345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3534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56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2050947" y="4146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간단히 계산할 수 있는 식을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644" y="2888940"/>
            <a:ext cx="4346362" cy="6480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6" y="38250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84" y="43335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47367" y="3649179"/>
            <a:ext cx="2071817" cy="537565"/>
            <a:chOff x="6012160" y="1660849"/>
            <a:chExt cx="2071817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186910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589×6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3534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397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2647367" y="4152831"/>
            <a:ext cx="1073458" cy="537565"/>
            <a:chOff x="6012160" y="1660849"/>
            <a:chExt cx="107345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89345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3534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56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3087" y="2101709"/>
            <a:ext cx="6667165" cy="3126499"/>
            <a:chOff x="207825" y="2107359"/>
            <a:chExt cx="6667165" cy="31264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282522"/>
              <a:ext cx="6667165" cy="27632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10735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22263"/>
              </p:ext>
            </p:extLst>
          </p:nvPr>
        </p:nvGraphicFramePr>
        <p:xfrm>
          <a:off x="2888865" y="2590218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80622"/>
              </p:ext>
            </p:extLst>
          </p:nvPr>
        </p:nvGraphicFramePr>
        <p:xfrm>
          <a:off x="1403648" y="289806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3689"/>
              </p:ext>
            </p:extLst>
          </p:nvPr>
        </p:nvGraphicFramePr>
        <p:xfrm>
          <a:off x="4281738" y="288222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634693" y="2756312"/>
            <a:ext cx="493892" cy="467432"/>
            <a:chOff x="1984630" y="2959823"/>
            <a:chExt cx="493892" cy="467432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4725069" y="2736308"/>
            <a:ext cx="493892" cy="467432"/>
            <a:chOff x="1984630" y="2959823"/>
            <a:chExt cx="493892" cy="46743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18595"/>
              </p:ext>
            </p:extLst>
          </p:nvPr>
        </p:nvGraphicFramePr>
        <p:xfrm>
          <a:off x="1403648" y="289806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86431"/>
              </p:ext>
            </p:extLst>
          </p:nvPr>
        </p:nvGraphicFramePr>
        <p:xfrm>
          <a:off x="4281738" y="288222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634693" y="2756312"/>
            <a:ext cx="493892" cy="467432"/>
            <a:chOff x="1984630" y="2959823"/>
            <a:chExt cx="493892" cy="467432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4706963" y="2763467"/>
            <a:ext cx="493892" cy="467432"/>
            <a:chOff x="1984630" y="2959823"/>
            <a:chExt cx="493892" cy="46743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3087" y="2778949"/>
            <a:ext cx="6667165" cy="2449259"/>
            <a:chOff x="207825" y="2784599"/>
            <a:chExt cx="6667165" cy="244925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39462"/>
              <a:ext cx="6667165" cy="21063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78459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79514" y="3265114"/>
            <a:ext cx="5675248" cy="694011"/>
            <a:chOff x="480928" y="2626977"/>
            <a:chExt cx="5675248" cy="694011"/>
          </a:xfrm>
        </p:grpSpPr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28" y="2747259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 bwMode="auto">
            <a:xfrm>
              <a:off x="621276" y="2626977"/>
              <a:ext cx="5534900" cy="6940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×2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의 일의 자리</a:t>
              </a:r>
              <a:r>
                <a:rPr kumimoji="1" lang="ko-KR" altLang="en-US" sz="1600" i="0" u="none" strike="noStrike" cap="none" normalizeH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숫자가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이므로     는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 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632×2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1264, 637×2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1274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이므로    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29" y="2640890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268" y="2640890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832" y="3013161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59532" y="3905575"/>
            <a:ext cx="6379306" cy="1143605"/>
            <a:chOff x="460946" y="3365515"/>
            <a:chExt cx="6379306" cy="1143605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46" y="3574570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601294" y="3365515"/>
              <a:ext cx="6238958" cy="11436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십의 자리에서 </a:t>
              </a:r>
              <a:r>
                <a:rPr kumimoji="1" lang="ko-KR" altLang="en-US" sz="1600" i="0" u="none" strike="noStrike" cap="none" normalizeH="0" baseline="0" dirty="0" err="1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받아올림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이 있으므로 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(    ×9)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의 일의 자리 숫자가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(    ×9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의 일의 자리 숫자는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815" y="3486975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301" y="3739680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881" y="40950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승객이 한 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탈 수 있는 열차가 서울에서 부산까지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운행됩니다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매일 열차를 타고 서울에서 부산까지 갈 수 있는 승객은 하루에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66" y="374548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66" y="37503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521590" y="3569621"/>
            <a:ext cx="957878" cy="537565"/>
            <a:chOff x="6012159" y="1660849"/>
            <a:chExt cx="957878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59" y="1833284"/>
              <a:ext cx="8024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003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649853" y="3573016"/>
            <a:ext cx="2161586" cy="537565"/>
            <a:chOff x="6012159" y="1660849"/>
            <a:chExt cx="216158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59" y="1833284"/>
              <a:ext cx="199806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427×7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2989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74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5125982" y="3751354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979892" y="3573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60209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59914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타원 76"/>
          <p:cNvSpPr/>
          <p:nvPr/>
        </p:nvSpPr>
        <p:spPr>
          <a:xfrm>
            <a:off x="4872693" y="2575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3148117" y="2214346"/>
            <a:ext cx="347947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9096" y="2214346"/>
            <a:ext cx="240902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9096" y="2523329"/>
            <a:ext cx="481930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승객이 한 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탈 수 있는 열차가 서울에서 부산까지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운행됩니다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매일 열차를 타고 서울에서 부산까지 갈 수 있는 승객은 하루에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66" y="374548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66" y="37503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521590" y="3569621"/>
            <a:ext cx="957878" cy="537565"/>
            <a:chOff x="6012159" y="1660849"/>
            <a:chExt cx="957878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59" y="1833284"/>
              <a:ext cx="8024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003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649853" y="3573016"/>
            <a:ext cx="2161586" cy="537565"/>
            <a:chOff x="6012159" y="1660849"/>
            <a:chExt cx="216158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59" y="1833284"/>
              <a:ext cx="199806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427×7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2989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74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5125982" y="3751354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60209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59914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3148117" y="2214346"/>
            <a:ext cx="347947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9096" y="2214346"/>
            <a:ext cx="240902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9096" y="2523329"/>
            <a:ext cx="481930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3087" y="2214346"/>
            <a:ext cx="6667165" cy="3013862"/>
            <a:chOff x="207825" y="2219996"/>
            <a:chExt cx="6667165" cy="30138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366961"/>
              <a:ext cx="6667165" cy="26788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2199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4693"/>
              </p:ext>
            </p:extLst>
          </p:nvPr>
        </p:nvGraphicFramePr>
        <p:xfrm>
          <a:off x="2888865" y="2644120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94472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29821"/>
              </p:ext>
            </p:extLst>
          </p:nvPr>
        </p:nvGraphicFramePr>
        <p:xfrm>
          <a:off x="1386120" y="294261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916537" y="2938218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372×3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863061" y="2780928"/>
            <a:ext cx="1135338" cy="537565"/>
            <a:chOff x="6012160" y="1660849"/>
            <a:chExt cx="113533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9006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1116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749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1367644" y="3574840"/>
            <a:ext cx="1819271" cy="473044"/>
            <a:chOff x="6012160" y="1660849"/>
            <a:chExt cx="1819271" cy="473044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24231"/>
              <a:ext cx="1588020" cy="3096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143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6328"/>
              </p:ext>
            </p:extLst>
          </p:nvPr>
        </p:nvGraphicFramePr>
        <p:xfrm>
          <a:off x="1386120" y="294261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916537" y="2938218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372×3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863061" y="2780928"/>
            <a:ext cx="1135338" cy="537565"/>
            <a:chOff x="6012160" y="1660849"/>
            <a:chExt cx="113533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9006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1116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749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1367644" y="3574840"/>
            <a:ext cx="1819271" cy="473044"/>
            <a:chOff x="6012160" y="1660849"/>
            <a:chExt cx="1819271" cy="473044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24231"/>
              <a:ext cx="1588020" cy="3096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143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95980"/>
              </p:ext>
            </p:extLst>
          </p:nvPr>
        </p:nvGraphicFramePr>
        <p:xfrm>
          <a:off x="2735796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3038793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8" y="1907619"/>
            <a:ext cx="3541232" cy="28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613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도미노 조각으로 모양을 만들고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59" name="모서리가 둥근 사각형 설명선 58"/>
          <p:cNvSpPr/>
          <p:nvPr/>
        </p:nvSpPr>
        <p:spPr>
          <a:xfrm>
            <a:off x="290950" y="1746846"/>
            <a:ext cx="3296184" cy="1070086"/>
          </a:xfrm>
          <a:prstGeom prst="wedgeRoundRectCallout">
            <a:avLst>
              <a:gd name="adj1" fmla="val -6229"/>
              <a:gd name="adj2" fmla="val 5667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상자 안에 도미노 조각이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들어 있는 상자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모두 사용하여 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1544" y="1976461"/>
            <a:ext cx="6893527" cy="2820691"/>
            <a:chOff x="-540568" y="1433513"/>
            <a:chExt cx="9753600" cy="399097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0568" y="1433513"/>
              <a:ext cx="4876800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232" y="1433513"/>
              <a:ext cx="4876800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3779912" y="1580330"/>
            <a:ext cx="3103406" cy="1070086"/>
          </a:xfrm>
          <a:prstGeom prst="wedgeRoundRectCallout">
            <a:avLst>
              <a:gd name="adj1" fmla="val -9800"/>
              <a:gd name="adj2" fmla="val 634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사용한 도미노 조각은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개인지 어림해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9974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16716" y="1580330"/>
            <a:ext cx="3419180" cy="1070086"/>
          </a:xfrm>
          <a:prstGeom prst="wedgeRoundRectCallout">
            <a:avLst>
              <a:gd name="adj1" fmla="val -3482"/>
              <a:gd name="adj2" fmla="val 6936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상자 안에 도미노 조각이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들어 있는 상자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모두 사용하여 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" y="1899152"/>
            <a:ext cx="3541232" cy="28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사용한 도미노 조각은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316570" y="1721431"/>
            <a:ext cx="3103406" cy="857695"/>
          </a:xfrm>
          <a:prstGeom prst="wedgeRoundRectCallout">
            <a:avLst>
              <a:gd name="adj1" fmla="val -7466"/>
              <a:gd name="adj2" fmla="val 634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사용한 도미노 조각은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개인지 어림해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상자 안에 도미노 조각이 몇 개씩 들어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4069242" y="2343948"/>
            <a:ext cx="2668206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163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86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8" y="1907619"/>
            <a:ext cx="3541232" cy="28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90950" y="1746846"/>
            <a:ext cx="3296184" cy="1070086"/>
          </a:xfrm>
          <a:prstGeom prst="wedgeRoundRectCallout">
            <a:avLst>
              <a:gd name="adj1" fmla="val -6229"/>
              <a:gd name="adj2" fmla="val 5667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상자 안에 도미노 조각이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들어 있는 상자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모두 사용하여 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모두 사용하여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도미노 조각은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091325" y="2929625"/>
            <a:ext cx="2636105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5" y="286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8" y="1907619"/>
            <a:ext cx="3541232" cy="28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90950" y="1746846"/>
            <a:ext cx="3296184" cy="1070086"/>
          </a:xfrm>
          <a:prstGeom prst="wedgeRoundRectCallout">
            <a:avLst>
              <a:gd name="adj1" fmla="val -6229"/>
              <a:gd name="adj2" fmla="val 5667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상자 안에 도미노 조각이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들어 있는 상자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모두 사용하여 만들었어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백의 자리에서 올림이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수 모형</a:t>
              </a:r>
              <a:endParaRPr kumimoji="1" lang="ko-KR" altLang="en-US" sz="1200" b="1" i="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44900</TotalTime>
  <Words>2998</Words>
  <Application>Microsoft Office PowerPoint</Application>
  <PresentationFormat>화면 슬라이드 쇼(4:3)</PresentationFormat>
  <Paragraphs>1200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8831</cp:revision>
  <cp:lastPrinted>2021-12-20T01:30:02Z</cp:lastPrinted>
  <dcterms:created xsi:type="dcterms:W3CDTF">2008-07-15T12:19:11Z</dcterms:created>
  <dcterms:modified xsi:type="dcterms:W3CDTF">2022-06-09T01:52:33Z</dcterms:modified>
</cp:coreProperties>
</file>