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handoutMasterIdLst>
    <p:handoutMasterId r:id="rId40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342" r:id="rId9"/>
    <p:sldId id="1097" r:id="rId10"/>
    <p:sldId id="1395" r:id="rId11"/>
    <p:sldId id="1404" r:id="rId12"/>
    <p:sldId id="1405" r:id="rId13"/>
    <p:sldId id="1406" r:id="rId14"/>
    <p:sldId id="1434" r:id="rId15"/>
    <p:sldId id="1359" r:id="rId16"/>
    <p:sldId id="1435" r:id="rId17"/>
    <p:sldId id="1458" r:id="rId18"/>
    <p:sldId id="1297" r:id="rId19"/>
    <p:sldId id="1315" r:id="rId20"/>
    <p:sldId id="1316" r:id="rId21"/>
    <p:sldId id="1322" r:id="rId22"/>
    <p:sldId id="1455" r:id="rId23"/>
    <p:sldId id="1361" r:id="rId24"/>
    <p:sldId id="1456" r:id="rId25"/>
    <p:sldId id="1362" r:id="rId26"/>
    <p:sldId id="1372" r:id="rId27"/>
    <p:sldId id="1364" r:id="rId28"/>
    <p:sldId id="1374" r:id="rId29"/>
    <p:sldId id="1451" r:id="rId30"/>
    <p:sldId id="1399" r:id="rId31"/>
    <p:sldId id="1452" r:id="rId32"/>
    <p:sldId id="1375" r:id="rId33"/>
    <p:sldId id="1453" r:id="rId34"/>
    <p:sldId id="1376" r:id="rId35"/>
    <p:sldId id="1457" r:id="rId36"/>
    <p:sldId id="1397" r:id="rId37"/>
    <p:sldId id="1403" r:id="rId3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A0FF"/>
    <a:srgbClr val="0070C0"/>
    <a:srgbClr val="EFEFEF"/>
    <a:srgbClr val="FF0000"/>
    <a:srgbClr val="336600"/>
    <a:srgbClr val="FFFFCC"/>
    <a:srgbClr val="C99447"/>
    <a:srgbClr val="2AD09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2" d="100"/>
          <a:sy n="112" d="100"/>
        </p:scale>
        <p:origin x="41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34394"/>
              </p:ext>
            </p:extLst>
          </p:nvPr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96816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3-2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68538" y="368660"/>
            <a:ext cx="3311574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08 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2-MM-MM-04-02-03-0-0-0-0&amp;classno=MM_32_04/suh_0302_01_0003/suh_0302_01_0003_205_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6715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검토 및 수정</a:t>
                      </a:r>
                      <a:endParaRPr kumimoji="0" lang="ko-KR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895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4173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배달한 상자는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3059832" y="5054220"/>
            <a:ext cx="1118220" cy="463012"/>
            <a:chOff x="6192180" y="1735402"/>
            <a:chExt cx="1118220" cy="463012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192180" y="1833284"/>
              <a:ext cx="90010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38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×25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7020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752976" y="1323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49514" y="1352641"/>
            <a:ext cx="1931053" cy="258378"/>
            <a:chOff x="4399193" y="1352641"/>
            <a:chExt cx="1931053" cy="25837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8807" y="2185574"/>
            <a:ext cx="5970173" cy="2868646"/>
            <a:chOff x="-652916" y="1434278"/>
            <a:chExt cx="7642948" cy="3672408"/>
          </a:xfrm>
        </p:grpSpPr>
        <p:grpSp>
          <p:nvGrpSpPr>
            <p:cNvPr id="39" name="그룹 38"/>
            <p:cNvGrpSpPr/>
            <p:nvPr/>
          </p:nvGrpSpPr>
          <p:grpSpPr>
            <a:xfrm>
              <a:off x="68956" y="1434278"/>
              <a:ext cx="6921076" cy="3672408"/>
              <a:chOff x="-47479" y="115888"/>
              <a:chExt cx="9801225" cy="5200650"/>
            </a:xfrm>
          </p:grpSpPr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479" y="115888"/>
                <a:ext cx="4905375" cy="4543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7896" y="115888"/>
                <a:ext cx="4895850" cy="4543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7954" y="4659313"/>
                <a:ext cx="9791700" cy="657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6" name="모서리가 둥근 사각형 설명선 45"/>
            <p:cNvSpPr/>
            <p:nvPr/>
          </p:nvSpPr>
          <p:spPr>
            <a:xfrm>
              <a:off x="-652916" y="2516512"/>
              <a:ext cx="2808066" cy="1043841"/>
            </a:xfrm>
            <a:prstGeom prst="wedgeRoundRectCallout">
              <a:avLst>
                <a:gd name="adj1" fmla="val 37081"/>
                <a:gd name="adj2" fmla="val 69944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드론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대로 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상자를</a:t>
              </a:r>
              <a:endPara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38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배달했어</a:t>
              </a:r>
              <a:r>
                <a:rPr lang="en-US" altLang="ko-KR" sz="1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7" name="모서리가 둥근 사각형 설명선 46"/>
            <p:cNvSpPr/>
            <p:nvPr/>
          </p:nvSpPr>
          <p:spPr>
            <a:xfrm>
              <a:off x="2319878" y="2196443"/>
              <a:ext cx="3505085" cy="1221099"/>
            </a:xfrm>
            <a:prstGeom prst="wedgeRoundRectCallout">
              <a:avLst>
                <a:gd name="adj1" fmla="val -43654"/>
                <a:gd name="adj2" fmla="val 80223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9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드론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대로 배달한</a:t>
              </a:r>
              <a:endPara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상자는 모두 몇 개인지</a:t>
              </a:r>
              <a:endPara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어림해 볼까</a:t>
              </a:r>
              <a:r>
                <a:rPr lang="en-US" altLang="ko-KR" sz="1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53922" y="2353623"/>
            <a:ext cx="3944393" cy="2154709"/>
            <a:chOff x="753922" y="2353623"/>
            <a:chExt cx="3944393" cy="215470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3102050"/>
              <a:ext cx="357330" cy="8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016" y="4147236"/>
              <a:ext cx="422299" cy="8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922" y="2353623"/>
              <a:ext cx="3562348" cy="2154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색상으로 되어 있는 정답 칸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모눈의 수를 이용하여 계산하는 방법을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12746"/>
              </p:ext>
            </p:extLst>
          </p:nvPr>
        </p:nvGraphicFramePr>
        <p:xfrm>
          <a:off x="106917" y="6129300"/>
          <a:ext cx="6688864" cy="43204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텍스트는 직접 삽입</a:t>
                      </a:r>
                      <a:r>
                        <a:rPr kumimoji="0" lang="en-US" altLang="ko-KR" sz="1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3-2\app\resource\contents\lesson01\ops\1\images\1_7\1_7_03_01.svg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049514" y="1352641"/>
            <a:ext cx="1931053" cy="258378"/>
            <a:chOff x="4399193" y="1352641"/>
            <a:chExt cx="1931053" cy="25837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1331640" y="4653136"/>
            <a:ext cx="4084978" cy="61206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72000" y="3827539"/>
            <a:ext cx="1841537" cy="537565"/>
            <a:chOff x="7800184" y="5135240"/>
            <a:chExt cx="1841537" cy="537565"/>
          </a:xfrm>
        </p:grpSpPr>
        <p:grpSp>
          <p:nvGrpSpPr>
            <p:cNvPr id="131" name="그룹 130"/>
            <p:cNvGrpSpPr/>
            <p:nvPr/>
          </p:nvGrpSpPr>
          <p:grpSpPr>
            <a:xfrm>
              <a:off x="8801175" y="5135240"/>
              <a:ext cx="840546" cy="537565"/>
              <a:chOff x="6074643" y="1660849"/>
              <a:chExt cx="840546" cy="537565"/>
            </a:xfrm>
          </p:grpSpPr>
          <p:sp>
            <p:nvSpPr>
              <p:cNvPr id="132" name="직사각형 131"/>
              <p:cNvSpPr/>
              <p:nvPr/>
            </p:nvSpPr>
            <p:spPr bwMode="auto">
              <a:xfrm>
                <a:off x="6074643" y="1833284"/>
                <a:ext cx="660546" cy="3651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190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55189" y="1660849"/>
                <a:ext cx="360000" cy="355000"/>
              </a:xfrm>
              <a:prstGeom prst="rect">
                <a:avLst/>
              </a:prstGeom>
            </p:spPr>
          </p:pic>
        </p:grpSp>
        <p:sp>
          <p:nvSpPr>
            <p:cNvPr id="157" name="직사각형 156"/>
            <p:cNvSpPr/>
            <p:nvPr/>
          </p:nvSpPr>
          <p:spPr bwMode="auto">
            <a:xfrm>
              <a:off x="7800184" y="5302078"/>
              <a:ext cx="115866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38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572000" y="2808636"/>
            <a:ext cx="1888482" cy="537565"/>
            <a:chOff x="7757059" y="3987796"/>
            <a:chExt cx="1888482" cy="537565"/>
          </a:xfrm>
        </p:grpSpPr>
        <p:sp>
          <p:nvSpPr>
            <p:cNvPr id="156" name="직사각형 155"/>
            <p:cNvSpPr/>
            <p:nvPr/>
          </p:nvSpPr>
          <p:spPr bwMode="auto">
            <a:xfrm>
              <a:off x="7757059" y="4141437"/>
              <a:ext cx="115866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38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×</a:t>
              </a:r>
              <a:r>
                <a:rPr lang="en-US" altLang="ko-KR" sz="19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en-US" altLang="ko-KR" sz="1900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en-US" sz="1900" i="0" u="none" strike="noStrike" cap="none" normalizeH="0" baseline="0" dirty="0" smtClean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804995" y="3987796"/>
              <a:ext cx="840546" cy="537565"/>
              <a:chOff x="3725749" y="3342782"/>
              <a:chExt cx="840546" cy="537565"/>
            </a:xfrm>
          </p:grpSpPr>
          <p:sp>
            <p:nvSpPr>
              <p:cNvPr id="159" name="직사각형 158"/>
              <p:cNvSpPr/>
              <p:nvPr/>
            </p:nvSpPr>
            <p:spPr bwMode="auto">
              <a:xfrm>
                <a:off x="3725749" y="3515217"/>
                <a:ext cx="660546" cy="3651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900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760</a:t>
                </a:r>
                <a:endPara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160" name="그림 159">
                <a:extLst>
                  <a:ext uri="{FF2B5EF4-FFF2-40B4-BE49-F238E27FC236}">
                    <a16:creationId xmlns:a16="http://schemas.microsoft.com/office/drawing/2014/main" id="{DEEB3194-430D-4A4E-8DEF-5B08710B8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6295" y="3342782"/>
                <a:ext cx="360000" cy="355000"/>
              </a:xfrm>
              <a:prstGeom prst="rect">
                <a:avLst/>
              </a:prstGeom>
            </p:spPr>
          </p:pic>
        </p:grpSp>
      </p:grpSp>
      <p:sp>
        <p:nvSpPr>
          <p:cNvPr id="161" name="직사각형 160"/>
          <p:cNvSpPr/>
          <p:nvPr/>
        </p:nvSpPr>
        <p:spPr bwMode="auto">
          <a:xfrm>
            <a:off x="1619672" y="4776605"/>
            <a:ext cx="326455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38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2564118" y="4618834"/>
            <a:ext cx="840546" cy="537565"/>
            <a:chOff x="3645025" y="3342782"/>
            <a:chExt cx="840546" cy="537565"/>
          </a:xfrm>
        </p:grpSpPr>
        <p:sp>
          <p:nvSpPr>
            <p:cNvPr id="163" name="직사각형 162"/>
            <p:cNvSpPr/>
            <p:nvPr/>
          </p:nvSpPr>
          <p:spPr bwMode="auto">
            <a:xfrm>
              <a:off x="3645025" y="3515217"/>
              <a:ext cx="660546" cy="3651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25571" y="3342782"/>
              <a:ext cx="360000" cy="355000"/>
            </a:xfrm>
            <a:prstGeom prst="rect">
              <a:avLst/>
            </a:prstGeom>
          </p:spPr>
        </p:pic>
      </p:grpSp>
      <p:sp>
        <p:nvSpPr>
          <p:cNvPr id="165" name="직사각형 164"/>
          <p:cNvSpPr/>
          <p:nvPr/>
        </p:nvSpPr>
        <p:spPr bwMode="auto">
          <a:xfrm>
            <a:off x="3240664" y="4776605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166" name="그룹 165"/>
          <p:cNvGrpSpPr/>
          <p:nvPr/>
        </p:nvGrpSpPr>
        <p:grpSpPr>
          <a:xfrm>
            <a:off x="3475724" y="4618834"/>
            <a:ext cx="840546" cy="537565"/>
            <a:chOff x="6012160" y="1660849"/>
            <a:chExt cx="840546" cy="537565"/>
          </a:xfrm>
        </p:grpSpPr>
        <p:sp>
          <p:nvSpPr>
            <p:cNvPr id="167" name="직사각형 16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69" name="직사각형 168"/>
          <p:cNvSpPr/>
          <p:nvPr/>
        </p:nvSpPr>
        <p:spPr bwMode="auto">
          <a:xfrm>
            <a:off x="4136270" y="4769152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70" name="그룹 169"/>
          <p:cNvGrpSpPr/>
          <p:nvPr/>
        </p:nvGrpSpPr>
        <p:grpSpPr>
          <a:xfrm>
            <a:off x="4368903" y="4693387"/>
            <a:ext cx="883856" cy="463012"/>
            <a:chOff x="6426544" y="1735402"/>
            <a:chExt cx="883856" cy="463012"/>
          </a:xfrm>
        </p:grpSpPr>
        <p:sp>
          <p:nvSpPr>
            <p:cNvPr id="171" name="직사각형 170"/>
            <p:cNvSpPr/>
            <p:nvPr/>
          </p:nvSpPr>
          <p:spPr bwMode="auto">
            <a:xfrm>
              <a:off x="6426544" y="1833284"/>
              <a:ext cx="66573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950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0400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175" name="타원 174"/>
          <p:cNvSpPr/>
          <p:nvPr/>
        </p:nvSpPr>
        <p:spPr>
          <a:xfrm>
            <a:off x="2456569" y="4547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3454668" y="45631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65595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339752" y="2174692"/>
            <a:ext cx="459553" cy="3812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38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84055" y="3299744"/>
            <a:ext cx="459553" cy="3812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45250" y="4113076"/>
            <a:ext cx="459553" cy="3812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배달한 상자는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4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4378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배달한 상자는 모두 몇 개인지 말하고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048080" y="1352641"/>
            <a:ext cx="1931053" cy="258378"/>
            <a:chOff x="4399193" y="1352641"/>
            <a:chExt cx="1931053" cy="25837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049514" y="1352641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893A50-CB12-4700-8546-1193B40F535E}"/>
                </a:ext>
              </a:extLst>
            </p:cNvPr>
            <p:cNvSpPr/>
            <p:nvPr/>
          </p:nvSpPr>
          <p:spPr>
            <a:xfrm>
              <a:off x="4399193" y="1352642"/>
              <a:ext cx="630741" cy="2565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4E2941-9793-4315-BB91-925462E44468}"/>
                </a:ext>
              </a:extLst>
            </p:cNvPr>
            <p:cNvSpPr/>
            <p:nvPr/>
          </p:nvSpPr>
          <p:spPr>
            <a:xfrm>
              <a:off x="5699505" y="1355428"/>
              <a:ext cx="630741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39850" y="2420888"/>
            <a:ext cx="1220492" cy="537565"/>
            <a:chOff x="6012160" y="1660849"/>
            <a:chExt cx="1220492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104049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950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265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939850" y="2877792"/>
            <a:ext cx="5366025" cy="537565"/>
            <a:chOff x="6012159" y="1660849"/>
            <a:chExt cx="4606127" cy="537565"/>
          </a:xfrm>
        </p:grpSpPr>
        <p:sp>
          <p:nvSpPr>
            <p:cNvPr id="68" name="직사각형 67"/>
            <p:cNvSpPr/>
            <p:nvPr/>
          </p:nvSpPr>
          <p:spPr bwMode="auto">
            <a:xfrm>
              <a:off x="6012159" y="1833284"/>
              <a:ext cx="448542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360000" marR="0" indent="0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어림한</a:t>
              </a:r>
              <a:r>
                <a:rPr kumimoji="1" lang="ko-KR" altLang="en-US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r>
                <a:rPr kumimoji="1" lang="en-US" altLang="ko-KR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kumimoji="1" lang="ko-KR" altLang="en-US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개와 </a:t>
              </a:r>
              <a:r>
                <a:rPr kumimoji="1" lang="en-US" altLang="ko-KR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kumimoji="1" lang="ko-KR" altLang="en-US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개만큼 차이가 납니다</a:t>
              </a:r>
              <a:r>
                <a:rPr kumimoji="1" lang="en-US" altLang="ko-KR" sz="1900" b="1" i="0" u="none" strike="noStrike" cap="none" normalizeH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3044" y="1660849"/>
              <a:ext cx="295242" cy="355000"/>
            </a:xfrm>
            <a:prstGeom prst="rect">
              <a:avLst/>
            </a:prstGeom>
          </p:spPr>
        </p:pic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52" y="308789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791580" y="29584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배달한 상자는 모두 몇 개인지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295524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362770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03" y="401668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38×25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계산하는 방법을 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 약물 클릭 시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3-2\app\resource\contents\lesson01\ops\1\1_5_04.html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27362"/>
              </p:ext>
            </p:extLst>
          </p:nvPr>
        </p:nvGraphicFramePr>
        <p:xfrm>
          <a:off x="1655676" y="2523193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5" name="타원 164"/>
          <p:cNvSpPr/>
          <p:nvPr/>
        </p:nvSpPr>
        <p:spPr>
          <a:xfrm>
            <a:off x="2887303" y="28091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99027" y="2701868"/>
            <a:ext cx="1621149" cy="1689512"/>
            <a:chOff x="4592806" y="2765456"/>
            <a:chExt cx="1454929" cy="1516282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806" y="2765456"/>
              <a:ext cx="1454929" cy="1516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4750252" y="2816932"/>
              <a:ext cx="1140035" cy="1327051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03812"/>
              </p:ext>
            </p:extLst>
          </p:nvPr>
        </p:nvGraphicFramePr>
        <p:xfrm>
          <a:off x="4501519" y="2964552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 bwMode="auto">
          <a:xfrm>
            <a:off x="2705299" y="3262571"/>
            <a:ext cx="96757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···38×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2695803" y="3651550"/>
            <a:ext cx="967570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···38×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6" name="타원 17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06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657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46×43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여러 가지 방법으로 계산해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" name="타원 14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5249" y="2420887"/>
            <a:ext cx="3270647" cy="2160241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25458" y="2312876"/>
            <a:ext cx="995226" cy="3240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03548" y="3287893"/>
            <a:ext cx="1023037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46×43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141828" y="24121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3-2\app\resource\contents\lesson01\ops\1\1_6_05.html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#2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#2-1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답 칸 오픈은 서로 연동되어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기능 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#3-1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답 칸 오픈은 서로 연동되어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기능 같음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71" y="231158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172" y="231158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" name="오른쪽 화살표 128"/>
          <p:cNvSpPr/>
          <p:nvPr/>
        </p:nvSpPr>
        <p:spPr>
          <a:xfrm>
            <a:off x="7937420" y="244495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1475668" y="3402511"/>
            <a:ext cx="731672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1840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2550423" y="3402511"/>
            <a:ext cx="731672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138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224132" y="3393293"/>
            <a:ext cx="302615" cy="324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1475668" y="3697539"/>
            <a:ext cx="949175" cy="504796"/>
            <a:chOff x="6012160" y="1693618"/>
            <a:chExt cx="949175" cy="504796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012160" y="1833284"/>
              <a:ext cx="74846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1978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1335" y="1693618"/>
              <a:ext cx="360000" cy="355000"/>
            </a:xfrm>
            <a:prstGeom prst="rect">
              <a:avLst/>
            </a:prstGeom>
          </p:spPr>
        </p:pic>
      </p:grpSp>
      <p:sp>
        <p:nvSpPr>
          <p:cNvPr id="142" name="모서리가 둥근 직사각형 141"/>
          <p:cNvSpPr/>
          <p:nvPr/>
        </p:nvSpPr>
        <p:spPr>
          <a:xfrm>
            <a:off x="1357584" y="2852936"/>
            <a:ext cx="992274" cy="372758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46×</a:t>
            </a:r>
            <a:r>
              <a:rPr lang="en-US" altLang="ko-KR" sz="19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9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420122" y="2852936"/>
            <a:ext cx="992274" cy="372758"/>
          </a:xfrm>
          <a:prstGeom prst="round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46×</a:t>
            </a:r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endCxn id="134" idx="0"/>
          </p:cNvCxnSpPr>
          <p:nvPr/>
        </p:nvCxnSpPr>
        <p:spPr bwMode="auto">
          <a:xfrm>
            <a:off x="1841504" y="3225694"/>
            <a:ext cx="0" cy="176817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직선 연결선 144"/>
          <p:cNvCxnSpPr/>
          <p:nvPr/>
        </p:nvCxnSpPr>
        <p:spPr bwMode="auto">
          <a:xfrm>
            <a:off x="2916259" y="3225694"/>
            <a:ext cx="0" cy="176817"/>
          </a:xfrm>
          <a:prstGeom prst="line">
            <a:avLst/>
          </a:prstGeom>
          <a:noFill/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26" y="339608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08" y="339608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타원 147"/>
          <p:cNvSpPr/>
          <p:nvPr/>
        </p:nvSpPr>
        <p:spPr>
          <a:xfrm>
            <a:off x="2193758" y="3214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5025637" y="3375067"/>
            <a:ext cx="952614" cy="3234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09300" y="2420887"/>
            <a:ext cx="3102396" cy="2160241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861255" y="2312876"/>
            <a:ext cx="995226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1464FF-CAAF-42C8-B76B-F435DFA25BB7}"/>
              </a:ext>
            </a:extLst>
          </p:cNvPr>
          <p:cNvSpPr txBox="1"/>
          <p:nvPr/>
        </p:nvSpPr>
        <p:spPr>
          <a:xfrm>
            <a:off x="4692811" y="3733021"/>
            <a:ext cx="1268571" cy="3234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11425"/>
              </p:ext>
            </p:extLst>
          </p:nvPr>
        </p:nvGraphicFramePr>
        <p:xfrm>
          <a:off x="4702938" y="2600962"/>
          <a:ext cx="12604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347613" y="3924912"/>
            <a:ext cx="494934" cy="501013"/>
            <a:chOff x="6402836" y="1625606"/>
            <a:chExt cx="494934" cy="501013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4700352" y="3924912"/>
            <a:ext cx="494934" cy="501013"/>
            <a:chOff x="6402836" y="1625606"/>
            <a:chExt cx="494934" cy="501013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5034336" y="3924912"/>
            <a:ext cx="494934" cy="501013"/>
            <a:chOff x="6402836" y="1625606"/>
            <a:chExt cx="494934" cy="501013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51" y="3390513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186" y="375361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662465" y="3924912"/>
            <a:ext cx="494934" cy="501013"/>
            <a:chOff x="6402836" y="1625606"/>
            <a:chExt cx="494934" cy="501013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타원 58"/>
          <p:cNvSpPr/>
          <p:nvPr/>
        </p:nvSpPr>
        <p:spPr>
          <a:xfrm>
            <a:off x="5921377" y="3687890"/>
            <a:ext cx="50995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921377" y="3245933"/>
            <a:ext cx="50995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#3-1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35304" y="3192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5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해당 내용이 페이지 상하중앙에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917644" y="5015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1029384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78×23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12995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48×34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1016272" cy="537565"/>
            <a:chOff x="6012160" y="1660849"/>
            <a:chExt cx="1016272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8609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1794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432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47797"/>
              </p:ext>
            </p:extLst>
          </p:nvPr>
        </p:nvGraphicFramePr>
        <p:xfrm>
          <a:off x="4115291" y="3325671"/>
          <a:ext cx="151216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타원 65"/>
          <p:cNvSpPr/>
          <p:nvPr/>
        </p:nvSpPr>
        <p:spPr>
          <a:xfrm>
            <a:off x="1057015" y="2013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466952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103948" y="4105435"/>
            <a:ext cx="1656144" cy="596222"/>
            <a:chOff x="5661406" y="810027"/>
            <a:chExt cx="1656144" cy="596222"/>
          </a:xfrm>
        </p:grpSpPr>
        <p:sp>
          <p:nvSpPr>
            <p:cNvPr id="38" name="직사각형 37"/>
            <p:cNvSpPr/>
            <p:nvPr/>
          </p:nvSpPr>
          <p:spPr bwMode="auto">
            <a:xfrm>
              <a:off x="5661406" y="810027"/>
              <a:ext cx="151216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7550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45129"/>
              </p:ext>
            </p:extLst>
          </p:nvPr>
        </p:nvGraphicFramePr>
        <p:xfrm>
          <a:off x="1475657" y="3327565"/>
          <a:ext cx="151216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1464314" y="4107329"/>
            <a:ext cx="1656144" cy="596222"/>
            <a:chOff x="5661406" y="810027"/>
            <a:chExt cx="1656144" cy="596222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661406" y="810027"/>
              <a:ext cx="151216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7550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4986167" y="2204864"/>
            <a:ext cx="1016272" cy="537565"/>
            <a:chOff x="6012160" y="1660849"/>
            <a:chExt cx="1016272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86091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1632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432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71711" y="1036315"/>
            <a:ext cx="16600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 bwMode="auto">
          <a:xfrm>
            <a:off x="1038909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40×20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3822520" y="2377299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×30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259544" y="2204864"/>
            <a:ext cx="840546" cy="537565"/>
            <a:chOff x="6012160" y="1660849"/>
            <a:chExt cx="840546" cy="537565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800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89354"/>
              </p:ext>
            </p:extLst>
          </p:nvPr>
        </p:nvGraphicFramePr>
        <p:xfrm>
          <a:off x="1369331" y="3341856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358503" y="4124891"/>
            <a:ext cx="1737333" cy="596222"/>
            <a:chOff x="5278658" y="810027"/>
            <a:chExt cx="1737333" cy="596222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5278658" y="810027"/>
              <a:ext cx="157404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9681"/>
              </p:ext>
            </p:extLst>
          </p:nvPr>
        </p:nvGraphicFramePr>
        <p:xfrm>
          <a:off x="4087737" y="3325671"/>
          <a:ext cx="1566924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87" y="525746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073725" y="4117759"/>
            <a:ext cx="1722411" cy="596222"/>
            <a:chOff x="5293580" y="810027"/>
            <a:chExt cx="1722411" cy="596222"/>
          </a:xfrm>
        </p:grpSpPr>
        <p:sp>
          <p:nvSpPr>
            <p:cNvPr id="64" name="직사각형 63"/>
            <p:cNvSpPr/>
            <p:nvPr/>
          </p:nvSpPr>
          <p:spPr bwMode="auto">
            <a:xfrm>
              <a:off x="5293580" y="810027"/>
              <a:ext cx="155912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grpSp>
        <p:nvGrpSpPr>
          <p:cNvPr id="34" name="그룹 33"/>
          <p:cNvGrpSpPr/>
          <p:nvPr/>
        </p:nvGrpSpPr>
        <p:grpSpPr>
          <a:xfrm>
            <a:off x="5033526" y="2204864"/>
            <a:ext cx="840546" cy="537565"/>
            <a:chOff x="6012160" y="1660849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73087" y="1670450"/>
            <a:ext cx="6667165" cy="3557758"/>
            <a:chOff x="207825" y="1676100"/>
            <a:chExt cx="6667165" cy="355775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1850474"/>
              <a:ext cx="6667165" cy="319533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67610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6932" y="2093684"/>
            <a:ext cx="3305588" cy="365130"/>
            <a:chOff x="516932" y="2441754"/>
            <a:chExt cx="3305588" cy="365130"/>
          </a:xfrm>
        </p:grpSpPr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2581138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직사각형 49"/>
            <p:cNvSpPr/>
            <p:nvPr/>
          </p:nvSpPr>
          <p:spPr bwMode="auto">
            <a:xfrm>
              <a:off x="656445" y="2441754"/>
              <a:ext cx="3166075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78×23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1560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234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1794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16932" y="2555550"/>
            <a:ext cx="3556793" cy="365130"/>
            <a:chOff x="516932" y="2903620"/>
            <a:chExt cx="3556793" cy="365130"/>
          </a:xfrm>
        </p:grpSpPr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32" y="3032956"/>
              <a:ext cx="94628" cy="106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직사각형 51"/>
            <p:cNvSpPr/>
            <p:nvPr/>
          </p:nvSpPr>
          <p:spPr bwMode="auto">
            <a:xfrm>
              <a:off x="656445" y="2903620"/>
              <a:ext cx="3417280" cy="36513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48×34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1440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192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1632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40402"/>
              </p:ext>
            </p:extLst>
          </p:nvPr>
        </p:nvGraphicFramePr>
        <p:xfrm>
          <a:off x="1519451" y="3058682"/>
          <a:ext cx="13590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94456"/>
              </p:ext>
            </p:extLst>
          </p:nvPr>
        </p:nvGraphicFramePr>
        <p:xfrm>
          <a:off x="4058584" y="3060664"/>
          <a:ext cx="13590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" y="1094209"/>
            <a:ext cx="6753225" cy="3990975"/>
          </a:xfrm>
          <a:prstGeom prst="rect">
            <a:avLst/>
          </a:prstGeom>
        </p:spPr>
      </p:pic>
      <p:sp>
        <p:nvSpPr>
          <p:cNvPr id="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cdata2.tsherpa.co.kr/tsherpa/MultiMedia/Flash/2020/curri/index.html?flashxmlnum=yuni4856&amp;classa=A8-C1-32-MM-MM-04-02-03-0-0-0-0&amp;classno=MM_32_04/suh_0302_01_0003/suh_0302_01_0003_205_1.html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54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27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78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숫자 변경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23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915055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975143" y="2944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0900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46657" y="30329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691" y="980728"/>
            <a:ext cx="6918956" cy="63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7048" y="1092062"/>
            <a:ext cx="6101196" cy="4647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0"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올림이 여러 번 있는 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2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2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계산해 봅시다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5" y="1057567"/>
            <a:ext cx="561856" cy="23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170107" y="14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5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 err="1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41744"/>
              </p:ext>
            </p:extLst>
          </p:nvPr>
        </p:nvGraphicFramePr>
        <p:xfrm>
          <a:off x="1170315" y="27432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48284"/>
              </p:ext>
            </p:extLst>
          </p:nvPr>
        </p:nvGraphicFramePr>
        <p:xfrm>
          <a:off x="2917343" y="273280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53"/>
          <p:cNvSpPr txBox="1"/>
          <p:nvPr/>
        </p:nvSpPr>
        <p:spPr>
          <a:xfrm>
            <a:off x="827584" y="4059318"/>
            <a:ext cx="16886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34×5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170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2656719" y="4401108"/>
            <a:ext cx="160791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34×20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680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형 설명선 40"/>
          <p:cNvSpPr/>
          <p:nvPr/>
        </p:nvSpPr>
        <p:spPr>
          <a:xfrm>
            <a:off x="984939" y="4047995"/>
            <a:ext cx="1327366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형 설명선 41"/>
          <p:cNvSpPr/>
          <p:nvPr/>
        </p:nvSpPr>
        <p:spPr>
          <a:xfrm>
            <a:off x="2609653" y="4401206"/>
            <a:ext cx="167431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27" y="329911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76" y="328169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238512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40866" y="3911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1591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06615"/>
              </p:ext>
            </p:extLst>
          </p:nvPr>
        </p:nvGraphicFramePr>
        <p:xfrm>
          <a:off x="4751365" y="2726928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44782" y="3008275"/>
            <a:ext cx="25152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수학의 힘을 키워요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77" y="31387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77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3150370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24~25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67806"/>
              </p:ext>
            </p:extLst>
          </p:nvPr>
        </p:nvGraphicFramePr>
        <p:xfrm>
          <a:off x="179388" y="654012"/>
          <a:ext cx="8774172" cy="5272832"/>
        </p:xfrm>
        <a:graphic>
          <a:graphicData uri="http://schemas.openxmlformats.org/drawingml/2006/table">
            <a:tbl>
              <a:tblPr/>
              <a:tblGrid>
                <a:gridCol w="50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배달한 상자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드론으로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배달한 상자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모눈종이로 배달한 상자 수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세로 셈으로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38×25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46×43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i="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i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올림이 여러 번 있는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직접 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suh_h_0302_01_0008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_1_08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버튼은 게이트 화면에만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이야기를 읽고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40820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95536" y="2060848"/>
            <a:ext cx="6178334" cy="244623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252000" algn="just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기범이네 학교에서 전교생이 단체로 동물원으로 현장체험학습을 갔습니다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 도착하니 담임선생님께서 대표로 전교생의 표를 한꺼번에 끊고 계셨습니다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기범이는 문득 전교생이 모두 몇 명인지 궁금해졌습니다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담임선생님께 여쭈어보니 한 반에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학년부터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학년까지 모두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반이 있다고 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기범이네 학교의 전교생 수는 몇 명일까요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352671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2648734" y="4533478"/>
            <a:ext cx="1218368" cy="463012"/>
            <a:chOff x="5873911" y="1735402"/>
            <a:chExt cx="1218368" cy="463012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109580" y="1833284"/>
              <a:ext cx="9826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1537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3911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 bwMode="auto">
          <a:xfrm>
            <a:off x="3880782" y="4626061"/>
            <a:ext cx="3029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395536" y="2060848"/>
            <a:ext cx="6178334" cy="2446236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252000" algn="just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기범이네 학교에서 전교생이 단체로 동물원으로 현장체험학습을 갔습니다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동물원에 도착하니 담임선생님께서 대표로 전교생의 표를 한꺼번에 끊고 계셨습니다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기범이는 문득 전교생이 모두 몇 명인지 궁금해졌습니다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담임선생님께 여쭈어보니 한 반에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학년부터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학년까지 모두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반이 있다고 합니다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기범이네 학교의 전교생 수는 몇 명일까요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주어진 이야기를 읽고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2648734" y="4533478"/>
            <a:ext cx="1218368" cy="463012"/>
            <a:chOff x="5873911" y="1735402"/>
            <a:chExt cx="1218368" cy="463012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109580" y="1833284"/>
              <a:ext cx="9826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1537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3911" y="1735402"/>
              <a:ext cx="360000" cy="355000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 bwMode="auto">
          <a:xfrm>
            <a:off x="3880782" y="4626061"/>
            <a:ext cx="30298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명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73087" y="4131078"/>
            <a:ext cx="6667165" cy="1097130"/>
            <a:chOff x="207825" y="4136728"/>
            <a:chExt cx="6667165" cy="109713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4298746"/>
              <a:ext cx="6667165" cy="747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41367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8359" y="4529902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한 반에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명씩 모두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53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개 반이 있으므로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29×53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1537(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1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6324851" y="50040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" name="직사각형 101"/>
          <p:cNvSpPr/>
          <p:nvPr/>
        </p:nvSpPr>
        <p:spPr bwMode="auto">
          <a:xfrm>
            <a:off x="132438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×28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2271018" y="3179585"/>
            <a:ext cx="985290" cy="545291"/>
            <a:chOff x="6426544" y="1653123"/>
            <a:chExt cx="985290" cy="545291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6426544" y="1833284"/>
              <a:ext cx="80529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1568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1834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직사각형 106"/>
          <p:cNvSpPr/>
          <p:nvPr/>
        </p:nvSpPr>
        <p:spPr bwMode="auto">
          <a:xfrm>
            <a:off x="3808657" y="3352020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5×64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4770537" y="3179585"/>
            <a:ext cx="985290" cy="545291"/>
            <a:chOff x="6426544" y="1653123"/>
            <a:chExt cx="985290" cy="545291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6426544" y="1833284"/>
              <a:ext cx="80529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1834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133" name="TextBox 132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4477159" y="5058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882638" y="3140968"/>
            <a:ext cx="5050920" cy="79208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132438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56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×28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2271018" y="3179585"/>
            <a:ext cx="985290" cy="545291"/>
            <a:chOff x="6426544" y="1653123"/>
            <a:chExt cx="985290" cy="545291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6426544" y="1833284"/>
              <a:ext cx="80529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1568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1834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직사각형 106"/>
          <p:cNvSpPr/>
          <p:nvPr/>
        </p:nvSpPr>
        <p:spPr bwMode="auto">
          <a:xfrm>
            <a:off x="3808657" y="3352020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5×64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4770537" y="3179585"/>
            <a:ext cx="985290" cy="545291"/>
            <a:chOff x="6426544" y="1653123"/>
            <a:chExt cx="985290" cy="545291"/>
          </a:xfrm>
        </p:grpSpPr>
        <p:sp>
          <p:nvSpPr>
            <p:cNvPr id="131" name="직사각형 130"/>
            <p:cNvSpPr/>
            <p:nvPr/>
          </p:nvSpPr>
          <p:spPr bwMode="auto">
            <a:xfrm>
              <a:off x="6426544" y="1833284"/>
              <a:ext cx="80529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1834" y="1653123"/>
              <a:ext cx="360000" cy="355000"/>
            </a:xfrm>
            <a:prstGeom prst="rect">
              <a:avLst/>
            </a:prstGeom>
          </p:spPr>
        </p:pic>
      </p:grpSp>
      <p:pic>
        <p:nvPicPr>
          <p:cNvPr id="13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87227"/>
              </p:ext>
            </p:extLst>
          </p:nvPr>
        </p:nvGraphicFramePr>
        <p:xfrm>
          <a:off x="1442618" y="2942952"/>
          <a:ext cx="136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80040"/>
              </p:ext>
            </p:extLst>
          </p:nvPr>
        </p:nvGraphicFramePr>
        <p:xfrm>
          <a:off x="4115786" y="2893433"/>
          <a:ext cx="136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0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6381656" y="49611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575556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안에 알맞은 수를 써넣고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41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987844" y="3142525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42×38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1669578" y="3619068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934481" y="2967663"/>
            <a:ext cx="1017339" cy="545291"/>
            <a:chOff x="6426544" y="1653123"/>
            <a:chExt cx="1017339" cy="545291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6426544" y="1833284"/>
              <a:ext cx="82481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1260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3883" y="1653123"/>
              <a:ext cx="360000" cy="355000"/>
            </a:xfrm>
            <a:prstGeom prst="rect">
              <a:avLst/>
            </a:prstGeom>
          </p:spPr>
        </p:pic>
      </p:grpSp>
      <p:sp>
        <p:nvSpPr>
          <p:cNvPr id="56" name="직사각형 55"/>
          <p:cNvSpPr/>
          <p:nvPr/>
        </p:nvSpPr>
        <p:spPr bwMode="auto">
          <a:xfrm>
            <a:off x="2789039" y="3154528"/>
            <a:ext cx="23478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693232" y="2276872"/>
            <a:ext cx="5642964" cy="2412268"/>
            <a:chOff x="695729" y="2276872"/>
            <a:chExt cx="5642964" cy="1548172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695729" y="2276872"/>
              <a:ext cx="5642964" cy="1548172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>
              <a:off x="4250461" y="2276872"/>
              <a:ext cx="0" cy="1548172"/>
            </a:xfrm>
            <a:prstGeom prst="lin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98328"/>
              </p:ext>
            </p:extLst>
          </p:nvPr>
        </p:nvGraphicFramePr>
        <p:xfrm>
          <a:off x="4608004" y="2618389"/>
          <a:ext cx="1249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5" name="그룹 74"/>
          <p:cNvGrpSpPr/>
          <p:nvPr/>
        </p:nvGrpSpPr>
        <p:grpSpPr>
          <a:xfrm>
            <a:off x="5248647" y="3196022"/>
            <a:ext cx="494934" cy="501013"/>
            <a:chOff x="6402836" y="1625606"/>
            <a:chExt cx="494934" cy="501013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3032423" y="2967663"/>
            <a:ext cx="1017339" cy="545291"/>
            <a:chOff x="3032423" y="2967663"/>
            <a:chExt cx="1017339" cy="545291"/>
          </a:xfrm>
        </p:grpSpPr>
        <p:sp>
          <p:nvSpPr>
            <p:cNvPr id="105" name="직사각형 104"/>
            <p:cNvSpPr/>
            <p:nvPr/>
          </p:nvSpPr>
          <p:spPr bwMode="auto">
            <a:xfrm>
              <a:off x="3032423" y="3147824"/>
              <a:ext cx="82481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336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762" y="2967663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/>
          <p:cNvGrpSpPr/>
          <p:nvPr/>
        </p:nvGrpSpPr>
        <p:grpSpPr>
          <a:xfrm>
            <a:off x="1934481" y="3453015"/>
            <a:ext cx="1017339" cy="545291"/>
            <a:chOff x="6426544" y="1653123"/>
            <a:chExt cx="1017339" cy="545291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6426544" y="1833284"/>
              <a:ext cx="82481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1596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3883" y="1653123"/>
              <a:ext cx="360000" cy="355000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4932236" y="3202508"/>
            <a:ext cx="494934" cy="501013"/>
            <a:chOff x="6402836" y="1625606"/>
            <a:chExt cx="494934" cy="501013"/>
          </a:xfrm>
        </p:grpSpPr>
        <p:sp>
          <p:nvSpPr>
            <p:cNvPr id="126" name="직사각형 125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570959" y="3192983"/>
            <a:ext cx="494934" cy="501013"/>
            <a:chOff x="6402836" y="1625606"/>
            <a:chExt cx="494934" cy="501013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31" name="그룹 130"/>
          <p:cNvGrpSpPr/>
          <p:nvPr/>
        </p:nvGrpSpPr>
        <p:grpSpPr>
          <a:xfrm>
            <a:off x="5248647" y="3553710"/>
            <a:ext cx="494934" cy="501013"/>
            <a:chOff x="6402836" y="1625606"/>
            <a:chExt cx="494934" cy="501013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/>
          <p:cNvGrpSpPr/>
          <p:nvPr/>
        </p:nvGrpSpPr>
        <p:grpSpPr>
          <a:xfrm>
            <a:off x="4932236" y="3560196"/>
            <a:ext cx="494934" cy="501013"/>
            <a:chOff x="6402836" y="1625606"/>
            <a:chExt cx="494934" cy="501013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5570959" y="3550671"/>
            <a:ext cx="494934" cy="501013"/>
            <a:chOff x="6402836" y="1625606"/>
            <a:chExt cx="494934" cy="501013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40" name="그룹 139"/>
          <p:cNvGrpSpPr/>
          <p:nvPr/>
        </p:nvGrpSpPr>
        <p:grpSpPr>
          <a:xfrm>
            <a:off x="4625086" y="3560196"/>
            <a:ext cx="494934" cy="501013"/>
            <a:chOff x="6402836" y="1625606"/>
            <a:chExt cx="494934" cy="501013"/>
          </a:xfrm>
        </p:grpSpPr>
        <p:sp>
          <p:nvSpPr>
            <p:cNvPr id="141" name="직사각형 140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5247170" y="3915196"/>
            <a:ext cx="494934" cy="501013"/>
            <a:chOff x="6402836" y="1625606"/>
            <a:chExt cx="494934" cy="501013"/>
          </a:xfrm>
        </p:grpSpPr>
        <p:sp>
          <p:nvSpPr>
            <p:cNvPr id="144" name="직사각형 143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4930759" y="3921682"/>
            <a:ext cx="494934" cy="501013"/>
            <a:chOff x="6402836" y="1625606"/>
            <a:chExt cx="494934" cy="501013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49" name="그룹 148"/>
          <p:cNvGrpSpPr/>
          <p:nvPr/>
        </p:nvGrpSpPr>
        <p:grpSpPr>
          <a:xfrm>
            <a:off x="5569482" y="3921682"/>
            <a:ext cx="494934" cy="501013"/>
            <a:chOff x="6402836" y="1625606"/>
            <a:chExt cx="494934" cy="501013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4623609" y="3921682"/>
            <a:ext cx="494934" cy="501013"/>
            <a:chOff x="6402836" y="1625606"/>
            <a:chExt cx="494934" cy="501013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640820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잘못 계산한 곳을 찾아 바르게 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50440"/>
              </p:ext>
            </p:extLst>
          </p:nvPr>
        </p:nvGraphicFramePr>
        <p:xfrm>
          <a:off x="1103423" y="2554385"/>
          <a:ext cx="1596369" cy="200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9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6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51" y="3423024"/>
            <a:ext cx="275168" cy="24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71469"/>
              </p:ext>
            </p:extLst>
          </p:nvPr>
        </p:nvGraphicFramePr>
        <p:xfrm>
          <a:off x="3969118" y="2452061"/>
          <a:ext cx="1723168" cy="21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모서리가 둥근 직사각형 37"/>
          <p:cNvSpPr/>
          <p:nvPr/>
        </p:nvSpPr>
        <p:spPr>
          <a:xfrm>
            <a:off x="3754586" y="2240868"/>
            <a:ext cx="2185566" cy="259228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972812" y="3194009"/>
            <a:ext cx="1906010" cy="545291"/>
            <a:chOff x="2143752" y="2967663"/>
            <a:chExt cx="1906010" cy="545291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2143752" y="3147824"/>
              <a:ext cx="171348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762" y="2967663"/>
              <a:ext cx="360000" cy="355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3972812" y="3623935"/>
            <a:ext cx="1906059" cy="545291"/>
            <a:chOff x="2143703" y="2967663"/>
            <a:chExt cx="1906059" cy="545291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2143703" y="3147824"/>
              <a:ext cx="17135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762" y="2967663"/>
              <a:ext cx="360000" cy="35500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3972812" y="4072241"/>
            <a:ext cx="1906059" cy="545291"/>
            <a:chOff x="2143703" y="2967663"/>
            <a:chExt cx="1906059" cy="545291"/>
          </a:xfrm>
        </p:grpSpPr>
        <p:sp>
          <p:nvSpPr>
            <p:cNvPr id="48" name="직사각형 47"/>
            <p:cNvSpPr/>
            <p:nvPr/>
          </p:nvSpPr>
          <p:spPr bwMode="auto">
            <a:xfrm>
              <a:off x="2143703" y="3147824"/>
              <a:ext cx="171353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762" y="296766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/>
          <p:cNvSpPr txBox="1"/>
          <p:nvPr/>
        </p:nvSpPr>
        <p:spPr>
          <a:xfrm>
            <a:off x="644499" y="1626715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58223"/>
              </p:ext>
            </p:extLst>
          </p:nvPr>
        </p:nvGraphicFramePr>
        <p:xfrm>
          <a:off x="1593796" y="2456892"/>
          <a:ext cx="1064268" cy="21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68423"/>
              </p:ext>
            </p:extLst>
          </p:nvPr>
        </p:nvGraphicFramePr>
        <p:xfrm>
          <a:off x="4005790" y="2456892"/>
          <a:ext cx="1419024" cy="21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3963058" y="3179170"/>
            <a:ext cx="1558466" cy="564341"/>
            <a:chOff x="5692896" y="1653123"/>
            <a:chExt cx="1558466" cy="564341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692896" y="1852334"/>
              <a:ext cx="13993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963058" y="3595936"/>
            <a:ext cx="1558466" cy="564341"/>
            <a:chOff x="5692896" y="1653123"/>
            <a:chExt cx="1558466" cy="56434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5692896" y="1852334"/>
              <a:ext cx="13993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963058" y="4050593"/>
            <a:ext cx="1558466" cy="564341"/>
            <a:chOff x="5692896" y="1653123"/>
            <a:chExt cx="1558466" cy="564341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692896" y="1852334"/>
              <a:ext cx="139938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1581008" y="3179170"/>
            <a:ext cx="1225767" cy="564341"/>
            <a:chOff x="6025595" y="1653123"/>
            <a:chExt cx="1225767" cy="564341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25595" y="1852334"/>
              <a:ext cx="106668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1571483" y="3595936"/>
            <a:ext cx="1225767" cy="564341"/>
            <a:chOff x="6025595" y="1653123"/>
            <a:chExt cx="1225767" cy="564341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6025595" y="1852334"/>
              <a:ext cx="106668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  <p:grpSp>
        <p:nvGrpSpPr>
          <p:cNvPr id="76" name="그룹 75"/>
          <p:cNvGrpSpPr/>
          <p:nvPr/>
        </p:nvGrpSpPr>
        <p:grpSpPr>
          <a:xfrm>
            <a:off x="1571483" y="4050779"/>
            <a:ext cx="1225767" cy="564341"/>
            <a:chOff x="6025595" y="1653123"/>
            <a:chExt cx="1225767" cy="564341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025595" y="1852334"/>
              <a:ext cx="106668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1362" y="1653123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31070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56963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/>
          <p:cNvSpPr/>
          <p:nvPr/>
        </p:nvSpPr>
        <p:spPr>
          <a:xfrm>
            <a:off x="4443807" y="4981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2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8978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167515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77475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82"/>
          <p:cNvSpPr/>
          <p:nvPr/>
        </p:nvSpPr>
        <p:spPr bwMode="auto">
          <a:xfrm>
            <a:off x="245464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58×43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870130" y="334237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27×70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58" y="3351902"/>
            <a:ext cx="354004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9308" y="316487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644499" y="1631070"/>
            <a:ext cx="592145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 결과를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 ,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32" y="165172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8978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167515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77475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직사각형 80"/>
          <p:cNvSpPr/>
          <p:nvPr/>
        </p:nvSpPr>
        <p:spPr bwMode="auto">
          <a:xfrm>
            <a:off x="2454641" y="335444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58×43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870130" y="334237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27×70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58" y="3351902"/>
            <a:ext cx="354004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9308" y="3164877"/>
            <a:ext cx="360000" cy="3550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97" name="직각 삼각형 96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22375"/>
              </p:ext>
            </p:extLst>
          </p:nvPr>
        </p:nvGraphicFramePr>
        <p:xfrm>
          <a:off x="3940404" y="2943994"/>
          <a:ext cx="1351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71566"/>
              </p:ext>
            </p:extLst>
          </p:nvPr>
        </p:nvGraphicFramePr>
        <p:xfrm>
          <a:off x="1484126" y="2960948"/>
          <a:ext cx="1351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22 2학기 업무\한대희 전자저작물\한대희 3-2\app\resource\contents\lesson01\ops\1\media\mp4\1_7_1_a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81182"/>
            <a:ext cx="6912768" cy="473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6682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1_7_1_ani.mp4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3-2\app\resource\contents\lesson01\ops\1\media\mp4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5194" y="889892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배달한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 수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060780" y="3147976"/>
            <a:ext cx="955817" cy="323493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34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060779" y="3579220"/>
            <a:ext cx="955817" cy="323493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2060779" y="4011268"/>
            <a:ext cx="955817" cy="323493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49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897205" y="3147975"/>
            <a:ext cx="955817" cy="323493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952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897204" y="3579219"/>
            <a:ext cx="955817" cy="323493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756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897204" y="4011267"/>
            <a:ext cx="955817" cy="323493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1372</a:t>
            </a:r>
            <a:endParaRPr lang="ko-KR" altLang="en-US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200" y="3022561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591" y="3471469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591" y="3902712"/>
            <a:ext cx="360000" cy="355000"/>
          </a:xfrm>
          <a:prstGeom prst="rect">
            <a:avLst/>
          </a:prstGeom>
        </p:spPr>
      </p:pic>
      <p:sp>
        <p:nvSpPr>
          <p:cNvPr id="7" name="원호 6"/>
          <p:cNvSpPr/>
          <p:nvPr/>
        </p:nvSpPr>
        <p:spPr bwMode="auto">
          <a:xfrm rot="19046704">
            <a:off x="2412376" y="2871609"/>
            <a:ext cx="2066690" cy="1951766"/>
          </a:xfrm>
          <a:prstGeom prst="arc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19E8A9-9932-4664-BE0E-D4C6450E5323}"/>
              </a:ext>
            </a:extLst>
          </p:cNvPr>
          <p:cNvSpPr txBox="1"/>
          <p:nvPr/>
        </p:nvSpPr>
        <p:spPr>
          <a:xfrm>
            <a:off x="3020233" y="2709463"/>
            <a:ext cx="955817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897619" y="2975897"/>
            <a:ext cx="953898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32×17</a:t>
            </a:r>
            <a:r>
              <a:rPr kumimoji="1" lang="ko-KR" altLang="en-US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4829307" y="2795736"/>
            <a:ext cx="913957" cy="545291"/>
            <a:chOff x="6426544" y="1653123"/>
            <a:chExt cx="913957" cy="545291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426544" y="1833284"/>
              <a:ext cx="73395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544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80501" y="1653123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60867"/>
              </p:ext>
            </p:extLst>
          </p:nvPr>
        </p:nvGraphicFramePr>
        <p:xfrm>
          <a:off x="1575063" y="2981062"/>
          <a:ext cx="1175193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556641" y="3764097"/>
            <a:ext cx="1354585" cy="596222"/>
            <a:chOff x="5661406" y="810027"/>
            <a:chExt cx="1354585" cy="596222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5661406" y="810027"/>
              <a:ext cx="1191299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991" y="10512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모서리가 둥근 직사각형 56"/>
          <p:cNvSpPr/>
          <p:nvPr/>
        </p:nvSpPr>
        <p:spPr>
          <a:xfrm>
            <a:off x="971600" y="2564904"/>
            <a:ext cx="5050920" cy="202651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98985"/>
              </p:ext>
            </p:extLst>
          </p:nvPr>
        </p:nvGraphicFramePr>
        <p:xfrm>
          <a:off x="807531" y="3014960"/>
          <a:ext cx="982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95318"/>
              </p:ext>
            </p:extLst>
          </p:nvPr>
        </p:nvGraphicFramePr>
        <p:xfrm>
          <a:off x="2778639" y="3014960"/>
          <a:ext cx="9824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35183"/>
              </p:ext>
            </p:extLst>
          </p:nvPr>
        </p:nvGraphicFramePr>
        <p:xfrm>
          <a:off x="4764138" y="3001445"/>
          <a:ext cx="14708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75068"/>
              </p:ext>
            </p:extLst>
          </p:nvPr>
        </p:nvGraphicFramePr>
        <p:xfrm>
          <a:off x="2164688" y="2807931"/>
          <a:ext cx="2695344" cy="2133237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98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1350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2400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2250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1440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2166763" y="2571727"/>
            <a:ext cx="1828323" cy="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1923799" y="2837714"/>
            <a:ext cx="0" cy="1404156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직사각형 54"/>
          <p:cNvSpPr/>
          <p:nvPr/>
        </p:nvSpPr>
        <p:spPr bwMode="auto">
          <a:xfrm>
            <a:off x="2701278" y="216886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1344779" y="3305766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58" y="2660214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58" y="3458154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51" y="4149080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86" y="4153042"/>
            <a:ext cx="360000" cy="355000"/>
          </a:xfrm>
          <a:prstGeom prst="rect">
            <a:avLst/>
          </a:prstGeom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916931" y="4973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6" name="타원 105"/>
          <p:cNvSpPr/>
          <p:nvPr/>
        </p:nvSpPr>
        <p:spPr>
          <a:xfrm>
            <a:off x="2005325" y="2660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34264"/>
              </p:ext>
            </p:extLst>
          </p:nvPr>
        </p:nvGraphicFramePr>
        <p:xfrm>
          <a:off x="2164688" y="2807931"/>
          <a:ext cx="2695344" cy="2133237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898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1350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2400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2250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1440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 bwMode="auto">
          <a:xfrm>
            <a:off x="2166763" y="2571727"/>
            <a:ext cx="1828323" cy="0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1923799" y="2837714"/>
            <a:ext cx="0" cy="1404156"/>
          </a:xfrm>
          <a:prstGeom prst="straightConnector1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2701278" y="216886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1344779" y="3305766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×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58" y="2660214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58" y="3458154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51" y="414908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86" y="4153042"/>
            <a:ext cx="360000" cy="355000"/>
          </a:xfrm>
          <a:prstGeom prst="rect">
            <a:avLst/>
          </a:prstGeom>
        </p:spPr>
      </p:pic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73087" y="2434047"/>
            <a:ext cx="6667165" cy="2794161"/>
            <a:chOff x="207825" y="2439697"/>
            <a:chExt cx="6667165" cy="2794161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2606558"/>
              <a:ext cx="6667165" cy="24392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243969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1" name="직각 삼각형 110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8309"/>
              </p:ext>
            </p:extLst>
          </p:nvPr>
        </p:nvGraphicFramePr>
        <p:xfrm>
          <a:off x="287524" y="2974646"/>
          <a:ext cx="14708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77976"/>
              </p:ext>
            </p:extLst>
          </p:nvPr>
        </p:nvGraphicFramePr>
        <p:xfrm>
          <a:off x="1959754" y="2978956"/>
          <a:ext cx="14708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33899"/>
              </p:ext>
            </p:extLst>
          </p:nvPr>
        </p:nvGraphicFramePr>
        <p:xfrm>
          <a:off x="3615938" y="2978956"/>
          <a:ext cx="14708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07083"/>
              </p:ext>
            </p:extLst>
          </p:nvPr>
        </p:nvGraphicFramePr>
        <p:xfrm>
          <a:off x="5268100" y="2978956"/>
          <a:ext cx="14708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수일이가 동화책을 하루에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쪽씩 읽으려고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주일에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일씩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 동안 읽을 수 있는 동화책은 모두 몇 쪽인지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35007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34711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3304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타원 56"/>
          <p:cNvSpPr/>
          <p:nvPr/>
        </p:nvSpPr>
        <p:spPr>
          <a:xfrm>
            <a:off x="4872693" y="2323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90658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521513"/>
            <a:ext cx="46088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타원 59"/>
          <p:cNvSpPr/>
          <p:nvPr/>
        </p:nvSpPr>
        <p:spPr>
          <a:xfrm>
            <a:off x="4423731" y="50395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566571" y="503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90" y="335220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13" y="389761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2608309" y="3176972"/>
            <a:ext cx="1927647" cy="537565"/>
            <a:chOff x="6012160" y="1660849"/>
            <a:chExt cx="1927647" cy="537565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6012160" y="1833284"/>
              <a:ext cx="17190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27×28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79807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595628" y="3716864"/>
            <a:ext cx="975047" cy="537565"/>
            <a:chOff x="6012160" y="1660849"/>
            <a:chExt cx="975047" cy="537565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6012160" y="1833284"/>
              <a:ext cx="8091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2720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직사각형 76"/>
          <p:cNvSpPr/>
          <p:nvPr/>
        </p:nvSpPr>
        <p:spPr bwMode="auto">
          <a:xfrm>
            <a:off x="3253857" y="3897616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5857753" y="1932740"/>
            <a:ext cx="77889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수일이가 동화책을 하루에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쪽씩 읽으려고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주일에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일씩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주 동안 읽을 수 있는 동화책은 모두 몇 쪽인지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35007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1">
            <a:extLst>
              <a:ext uri="{FF2B5EF4-FFF2-40B4-BE49-F238E27FC236}">
                <a16:creationId xmlns:a16="http://schemas.microsoft.com/office/drawing/2014/main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34711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33048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90658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730061" y="2521513"/>
            <a:ext cx="46088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90" y="335220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113" y="3897616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2608309" y="3176972"/>
            <a:ext cx="2395739" cy="537565"/>
            <a:chOff x="6012160" y="1660849"/>
            <a:chExt cx="2395739" cy="537565"/>
          </a:xfrm>
        </p:grpSpPr>
        <p:sp>
          <p:nvSpPr>
            <p:cNvPr id="72" name="직사각형 71"/>
            <p:cNvSpPr/>
            <p:nvPr/>
          </p:nvSpPr>
          <p:spPr bwMode="auto">
            <a:xfrm>
              <a:off x="6012160" y="1833284"/>
              <a:ext cx="222885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27×28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756(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47899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2595628" y="3716864"/>
            <a:ext cx="975047" cy="537565"/>
            <a:chOff x="6012160" y="1660849"/>
            <a:chExt cx="975047" cy="537565"/>
          </a:xfrm>
        </p:grpSpPr>
        <p:sp>
          <p:nvSpPr>
            <p:cNvPr id="75" name="직사각형 74"/>
            <p:cNvSpPr/>
            <p:nvPr/>
          </p:nvSpPr>
          <p:spPr bwMode="auto">
            <a:xfrm>
              <a:off x="6012160" y="1833284"/>
              <a:ext cx="80912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27207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7" name="직사각형 76"/>
          <p:cNvSpPr/>
          <p:nvPr/>
        </p:nvSpPr>
        <p:spPr bwMode="auto">
          <a:xfrm>
            <a:off x="3253857" y="3897616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6F0A1EB-6A08-4206-816A-BBC7E26E1652}"/>
              </a:ext>
            </a:extLst>
          </p:cNvPr>
          <p:cNvCxnSpPr/>
          <p:nvPr/>
        </p:nvCxnSpPr>
        <p:spPr bwMode="auto">
          <a:xfrm>
            <a:off x="5857753" y="1932740"/>
            <a:ext cx="77889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8" name="그룹 47"/>
          <p:cNvGrpSpPr/>
          <p:nvPr/>
        </p:nvGrpSpPr>
        <p:grpSpPr>
          <a:xfrm>
            <a:off x="173087" y="1805881"/>
            <a:ext cx="6667165" cy="3422327"/>
            <a:chOff x="207825" y="1811531"/>
            <a:chExt cx="6667165" cy="342232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1959593"/>
              <a:ext cx="6667165" cy="30862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1811531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442"/>
              </p:ext>
            </p:extLst>
          </p:nvPr>
        </p:nvGraphicFramePr>
        <p:xfrm>
          <a:off x="3059832" y="2654920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328359" y="2214346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수일이가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일씩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주 동안 읽은 일수는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7×4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28(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8649" y="4602614"/>
            <a:ext cx="61108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27×28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756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이므로 수일이가 읽은 동화책은 모두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756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쪽입니다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1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99" y="3832039"/>
            <a:ext cx="437451" cy="58618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정답 전체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버튼은 처음에 깜빡이는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458842" y="513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민정이의 수학 일기를 보고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64×31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계산에서 잘못된 것을 찾아 바르게 고쳐보시오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5556" y="2421218"/>
            <a:ext cx="6020854" cy="2670094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19485"/>
              </p:ext>
            </p:extLst>
          </p:nvPr>
        </p:nvGraphicFramePr>
        <p:xfrm>
          <a:off x="3230403" y="2672915"/>
          <a:ext cx="1064268" cy="21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738103"/>
              </p:ext>
            </p:extLst>
          </p:nvPr>
        </p:nvGraphicFramePr>
        <p:xfrm>
          <a:off x="4881082" y="2672915"/>
          <a:ext cx="1419024" cy="21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287" y="3608856"/>
            <a:ext cx="342869" cy="30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754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https://cdata2.tsherpa.co.kr/tsherpa/MultiMedia/Flash/2020/curri/MM_32_04/suh_0302_01_0008/images/suh_0302_01_0008_401_5.png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62" y="3885879"/>
            <a:ext cx="1120795" cy="119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79567"/>
              </p:ext>
            </p:extLst>
          </p:nvPr>
        </p:nvGraphicFramePr>
        <p:xfrm>
          <a:off x="884638" y="2528900"/>
          <a:ext cx="2160240" cy="131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i="0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1900" b="0" i="0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1900" b="0" i="0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1" lang="ko-KR" altLang="en-US" sz="1900" b="0" i="0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수요일</a:t>
                      </a:r>
                      <a:endParaRPr kumimoji="1" lang="en-US" altLang="ko-KR" sz="1900" b="0" i="0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ko-KR" altLang="en-US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자리를 잘못 맞추어</a:t>
                      </a:r>
                      <a:endParaRPr lang="en-US" altLang="ko-KR" sz="1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써서 틀렸다</a:t>
                      </a:r>
                      <a:r>
                        <a:rPr lang="en-US" altLang="ko-KR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ㅠ</a:t>
                      </a:r>
                      <a:r>
                        <a:rPr lang="en-US" altLang="ko-KR" sz="19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1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ㅠ</a:t>
                      </a:r>
                      <a:endParaRPr lang="ko-KR" altLang="en-US" sz="1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5321355" y="368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9698"/>
            <a:ext cx="3574647" cy="33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996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)3-2-1(7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60364"/>
            <a:ext cx="2974460" cy="756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택배 배달 회사에 체험 학습을 갔습니다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7088" y="1256659"/>
            <a:ext cx="620721" cy="313547"/>
            <a:chOff x="6337324" y="1204980"/>
            <a:chExt cx="620721" cy="313547"/>
          </a:xfrm>
        </p:grpSpPr>
        <p:sp>
          <p:nvSpPr>
            <p:cNvPr id="51" name="직사각형 50"/>
            <p:cNvSpPr/>
            <p:nvPr/>
          </p:nvSpPr>
          <p:spPr>
            <a:xfrm>
              <a:off x="6369301" y="125260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6337324" y="1204980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86822" y="1245601"/>
            <a:ext cx="665398" cy="315483"/>
            <a:chOff x="5796136" y="1193922"/>
            <a:chExt cx="665398" cy="315483"/>
          </a:xfrm>
        </p:grpSpPr>
        <p:sp>
          <p:nvSpPr>
            <p:cNvPr id="54" name="직사각형 53"/>
            <p:cNvSpPr/>
            <p:nvPr/>
          </p:nvSpPr>
          <p:spPr>
            <a:xfrm>
              <a:off x="5820588" y="1253814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796136" y="1193922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8084" y="1249964"/>
            <a:ext cx="620721" cy="313547"/>
            <a:chOff x="5237898" y="1198285"/>
            <a:chExt cx="620721" cy="313547"/>
          </a:xfrm>
        </p:grpSpPr>
        <p:sp>
          <p:nvSpPr>
            <p:cNvPr id="41" name="직사각형 40"/>
            <p:cNvSpPr/>
            <p:nvPr/>
          </p:nvSpPr>
          <p:spPr>
            <a:xfrm>
              <a:off x="5269875" y="1255435"/>
              <a:ext cx="521274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237898" y="1198285"/>
              <a:ext cx="620721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88024" y="1257956"/>
            <a:ext cx="665398" cy="313547"/>
            <a:chOff x="4698690" y="1206277"/>
            <a:chExt cx="665398" cy="313547"/>
          </a:xfrm>
        </p:grpSpPr>
        <p:sp>
          <p:nvSpPr>
            <p:cNvPr id="43" name="직사각형 42"/>
            <p:cNvSpPr/>
            <p:nvPr/>
          </p:nvSpPr>
          <p:spPr>
            <a:xfrm>
              <a:off x="4721162" y="1256644"/>
              <a:ext cx="521274" cy="25559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698690" y="1206277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물음 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0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846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4725184"/>
            <a:ext cx="360000" cy="360000"/>
          </a:xfrm>
          <a:prstGeom prst="rect">
            <a:avLst/>
          </a:prstGeom>
        </p:spPr>
      </p:pic>
      <p:sp>
        <p:nvSpPr>
          <p:cNvPr id="65" name="타원 64"/>
          <p:cNvSpPr/>
          <p:nvPr/>
        </p:nvSpPr>
        <p:spPr>
          <a:xfrm>
            <a:off x="3545723" y="4579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438" y="16708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56027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926491" y="2911059"/>
            <a:ext cx="2974460" cy="7565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상자를 배달하는 </a:t>
            </a: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드론을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보고 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2" y="27353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사각형 설명선 38"/>
          <p:cNvSpPr/>
          <p:nvPr/>
        </p:nvSpPr>
        <p:spPr>
          <a:xfrm>
            <a:off x="395996" y="3206728"/>
            <a:ext cx="3095864" cy="854062"/>
          </a:xfrm>
          <a:prstGeom prst="wedgeRoundRectCallout">
            <a:avLst>
              <a:gd name="adj1" fmla="val -3311"/>
              <a:gd name="adj2" fmla="val 6636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 상자를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배달했어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8956" y="1434278"/>
            <a:ext cx="6921076" cy="3672408"/>
            <a:chOff x="-47479" y="115888"/>
            <a:chExt cx="9801225" cy="52006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79" y="115888"/>
              <a:ext cx="4905375" cy="454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896" y="115888"/>
              <a:ext cx="4895850" cy="454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954" y="4659313"/>
              <a:ext cx="9791700" cy="65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6446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1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)3-2-1(8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삽화는 상하좌우 중앙에 위치하고 최대한 크게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4" name="타원 23"/>
          <p:cNvSpPr/>
          <p:nvPr/>
        </p:nvSpPr>
        <p:spPr>
          <a:xfrm>
            <a:off x="114366" y="1288226"/>
            <a:ext cx="497194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4566" y="2712516"/>
            <a:ext cx="2254508" cy="896504"/>
          </a:xfrm>
          <a:prstGeom prst="wedgeRoundRectCallout">
            <a:avLst>
              <a:gd name="adj1" fmla="val 29955"/>
              <a:gd name="adj2" fmla="val 69944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상자를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 배달했어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339752" y="2456892"/>
            <a:ext cx="2744569" cy="960651"/>
          </a:xfrm>
          <a:prstGeom prst="wedgeRoundRectCallout">
            <a:avLst>
              <a:gd name="adj1" fmla="val -39100"/>
              <a:gd name="adj2" fmla="val 7695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 배달한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상자는 모두 몇 개인지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1" name="TextBox 80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1" name="직사각형 40"/>
          <p:cNvSpPr/>
          <p:nvPr/>
        </p:nvSpPr>
        <p:spPr bwMode="auto">
          <a:xfrm>
            <a:off x="3916115" y="2060364"/>
            <a:ext cx="2974460" cy="9725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25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대로 배달한 상자는 모두 몇 개인지 궁금해합니다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6" y="19990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9698"/>
            <a:ext cx="3574647" cy="33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4725184"/>
            <a:ext cx="360000" cy="36000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545723" y="4579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522542" y="2974815"/>
            <a:ext cx="2744569" cy="960651"/>
          </a:xfrm>
          <a:prstGeom prst="wedgeRoundRectCallout">
            <a:avLst>
              <a:gd name="adj1" fmla="val 22289"/>
              <a:gd name="adj2" fmla="val 725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 배달한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상자는 모두 몇 개인지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대로 상자를 몇 개씩 배달했나요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9" name="그룹 68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182462" y="2218140"/>
            <a:ext cx="2517860" cy="559743"/>
            <a:chOff x="4182462" y="2545221"/>
            <a:chExt cx="2517860" cy="559743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4182462" y="2701206"/>
              <a:ext cx="2441766" cy="40375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38</a:t>
              </a:r>
              <a:r>
                <a:rPr lang="ko-KR" altLang="en-US" sz="19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개씩 배달했습니다</a:t>
              </a:r>
              <a:r>
                <a:rPr lang="en-US" altLang="ko-KR" sz="1900" b="1" spc="-150" dirty="0" smtClean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0BE31CF1-9B7B-4161-ADA4-98B2F544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599" y="254522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9698"/>
            <a:ext cx="3574647" cy="33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모서리가 둥근 사각형 설명선 35"/>
          <p:cNvSpPr/>
          <p:nvPr/>
        </p:nvSpPr>
        <p:spPr>
          <a:xfrm>
            <a:off x="395996" y="3206728"/>
            <a:ext cx="3095864" cy="854062"/>
          </a:xfrm>
          <a:prstGeom prst="wedgeRoundRectCallout">
            <a:avLst>
              <a:gd name="adj1" fmla="val -3311"/>
              <a:gd name="adj2" fmla="val 66365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 상자를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38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개씩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배달했어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4725184"/>
            <a:ext cx="360000" cy="36000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545723" y="4579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312" y="894492"/>
            <a:ext cx="6918956" cy="680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6684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대로 배달한 상자는 모두 몇 개인지 어림해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788024" y="1266894"/>
            <a:ext cx="2259785" cy="325902"/>
            <a:chOff x="4788024" y="1193922"/>
            <a:chExt cx="2259785" cy="325902"/>
          </a:xfrm>
        </p:grpSpPr>
        <p:grpSp>
          <p:nvGrpSpPr>
            <p:cNvPr id="67" name="그룹 66"/>
            <p:cNvGrpSpPr/>
            <p:nvPr/>
          </p:nvGrpSpPr>
          <p:grpSpPr>
            <a:xfrm>
              <a:off x="6427088" y="1204980"/>
              <a:ext cx="620721" cy="313547"/>
              <a:chOff x="6337324" y="1204980"/>
              <a:chExt cx="620721" cy="313547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6369301" y="125260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6337324" y="1204980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5" name="직사각형 54"/>
          <p:cNvSpPr/>
          <p:nvPr/>
        </p:nvSpPr>
        <p:spPr bwMode="auto">
          <a:xfrm>
            <a:off x="4019514" y="2636336"/>
            <a:ext cx="2759552" cy="38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개쯤일 것 같습니다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636" y="254449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99698"/>
            <a:ext cx="3574647" cy="33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9272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4725184"/>
            <a:ext cx="360000" cy="36000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545723" y="45791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522542" y="2864113"/>
            <a:ext cx="2744569" cy="1071353"/>
          </a:xfrm>
          <a:prstGeom prst="wedgeRoundRectCallout">
            <a:avLst>
              <a:gd name="adj1" fmla="val 22289"/>
              <a:gd name="adj2" fmla="val 72548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드론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대로 배달한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상자는 모두 몇 개인지</a:t>
            </a:r>
            <a:endParaRPr lang="en-US" altLang="ko-KR" sz="1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어림해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35412" y="2852936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올림이 여러 번 있는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9799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모눈종이</a:t>
              </a:r>
            </a:p>
          </p:txBody>
        </p:sp>
      </p:grpSp>
      <p:sp>
        <p:nvSpPr>
          <p:cNvPr id="13" name="타원 12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suh_h_0302_01_0008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45832</TotalTime>
  <Words>2919</Words>
  <Application>Microsoft Office PowerPoint</Application>
  <PresentationFormat>화면 슬라이드 쇼(4:3)</PresentationFormat>
  <Paragraphs>1272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굴림</vt:lpstr>
      <vt:lpstr>돋움</vt:lpstr>
      <vt:lpstr>맑은 고딕</vt:lpstr>
      <vt:lpstr>Arial</vt:lpstr>
      <vt:lpstr>Wingdings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9954</cp:revision>
  <cp:lastPrinted>2021-12-20T01:30:02Z</cp:lastPrinted>
  <dcterms:created xsi:type="dcterms:W3CDTF">2008-07-15T12:19:11Z</dcterms:created>
  <dcterms:modified xsi:type="dcterms:W3CDTF">2022-06-09T01:55:33Z</dcterms:modified>
</cp:coreProperties>
</file>