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372" r:id="rId4"/>
    <p:sldId id="1387" r:id="rId5"/>
    <p:sldId id="1416" r:id="rId6"/>
    <p:sldId id="1388" r:id="rId7"/>
    <p:sldId id="1411" r:id="rId8"/>
    <p:sldId id="1418" r:id="rId9"/>
    <p:sldId id="1392" r:id="rId10"/>
    <p:sldId id="1419" r:id="rId11"/>
    <p:sldId id="1394" r:id="rId12"/>
    <p:sldId id="1420" r:id="rId13"/>
    <p:sldId id="1421" r:id="rId14"/>
    <p:sldId id="1422" r:id="rId1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081"/>
    <a:srgbClr val="33742A"/>
    <a:srgbClr val="336600"/>
    <a:srgbClr val="C1E8EC"/>
    <a:srgbClr val="00A0FF"/>
    <a:srgbClr val="C3D69B"/>
    <a:srgbClr val="FDDA8E"/>
    <a:srgbClr val="339933"/>
    <a:srgbClr val="B3CC82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1" autoAdjust="0"/>
    <p:restoredTop sz="96686" autoAdjust="0"/>
  </p:normalViewPr>
  <p:slideViewPr>
    <p:cSldViewPr>
      <p:cViewPr varScale="1">
        <p:scale>
          <a:sx n="116" d="100"/>
          <a:sy n="116" d="100"/>
        </p:scale>
        <p:origin x="1200" y="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556792"/>
            <a:ext cx="6904095" cy="4060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583667" y="1043154"/>
            <a:ext cx="405928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684462" y="224644"/>
            <a:ext cx="15680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suhi_h_0302_01_0006.html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B7F487-44FB-4210-A2BA-1D4BBD633A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68537" y="368659"/>
            <a:ext cx="2774657" cy="21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 smtClean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)×(</a:t>
            </a:r>
            <a:r>
              <a:rPr kumimoji="0" lang="ko-KR" alt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계산해 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F0ED11A-37A3-49A2-9427-BD3D2E42E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3600"/>
              </p:ext>
            </p:extLst>
          </p:nvPr>
        </p:nvGraphicFramePr>
        <p:xfrm>
          <a:off x="34925" y="2446338"/>
          <a:ext cx="8929688" cy="3139554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3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2022.06.09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3666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6" name="Group 120">
            <a:extLst>
              <a:ext uri="{FF2B5EF4-FFF2-40B4-BE49-F238E27FC236}">
                <a16:creationId xmlns:a16="http://schemas.microsoft.com/office/drawing/2014/main" id="{379F013A-9ACF-4135-9E9C-44A1E58E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135748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)×(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 descr="D:\2022 2학기 업무\한대희 전자저작물\한대희 3-2\app\resource\contents_sub\lesson01\ops\1\images\1_5\1_5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65" y="2204864"/>
            <a:ext cx="3202391" cy="26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60" name="그룹 59"/>
          <p:cNvGrpSpPr/>
          <p:nvPr/>
        </p:nvGrpSpPr>
        <p:grpSpPr>
          <a:xfrm>
            <a:off x="687704" y="3535672"/>
            <a:ext cx="1681777" cy="537565"/>
            <a:chOff x="5325166" y="1660849"/>
            <a:chExt cx="1681777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325166" y="1833284"/>
              <a:ext cx="152754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571328"/>
            <a:ext cx="6667165" cy="2666036"/>
            <a:chOff x="211371" y="2571328"/>
            <a:chExt cx="6667165" cy="26660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2726923"/>
              <a:ext cx="6667165" cy="23223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57132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43"/>
          <p:cNvSpPr txBox="1"/>
          <p:nvPr/>
        </p:nvSpPr>
        <p:spPr>
          <a:xfrm>
            <a:off x="644499" y="1626243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무궁화 한 송이의 꽃잎은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무궁화가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 있다면 꽃잎은 모두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388598" y="2924944"/>
            <a:ext cx="6322285" cy="711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무궁화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19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송이의 꽃잎 수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무궁화 한 송이의 꽃잎 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)×19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65468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03856"/>
              </p:ext>
            </p:extLst>
          </p:nvPr>
        </p:nvGraphicFramePr>
        <p:xfrm>
          <a:off x="806996" y="3872467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 bwMode="auto">
          <a:xfrm>
            <a:off x="1122487" y="3535121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4648449" y="1235816"/>
            <a:ext cx="2330259" cy="354025"/>
            <a:chOff x="4391596" y="1243436"/>
            <a:chExt cx="2330259" cy="354025"/>
          </a:xfrm>
        </p:grpSpPr>
        <p:sp>
          <p:nvSpPr>
            <p:cNvPr id="71" name="순서도: 대체 처리 70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894614" y="1243436"/>
              <a:ext cx="285082" cy="313547"/>
              <a:chOff x="5349188" y="3791932"/>
              <a:chExt cx="285082" cy="313547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193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37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22 2학기 업무\한대희 전자저작물\한대희 3-2\app\resource\contents_sub\lesson01\ops\1\images\1_5\1_5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4" y="2384572"/>
            <a:ext cx="6512693" cy="27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하늘이와 우주의 풍선을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 그리기 도구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\lesson01\ops\1\1_5_5.html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653265" y="1236924"/>
            <a:ext cx="2330259" cy="352917"/>
            <a:chOff x="4391596" y="1244544"/>
            <a:chExt cx="2330259" cy="352917"/>
          </a:xfrm>
        </p:grpSpPr>
        <p:sp>
          <p:nvSpPr>
            <p:cNvPr id="119" name="순서도: 대체 처리 118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42" name="순서도: 대체 처리 14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TextBox 14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38" name="순서도: 대체 처리 13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36" name="순서도: 대체 처리 13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6161217" y="1244642"/>
              <a:ext cx="285082" cy="346249"/>
              <a:chOff x="5349188" y="3793138"/>
              <a:chExt cx="285082" cy="346249"/>
            </a:xfrm>
          </p:grpSpPr>
          <p:sp>
            <p:nvSpPr>
              <p:cNvPr id="134" name="순서도: 대체 처리 13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/>
              <p:cNvSpPr txBox="1">
                <a:spLocks noChangeArrowheads="1"/>
              </p:cNvSpPr>
              <p:nvPr/>
            </p:nvSpPr>
            <p:spPr bwMode="auto">
              <a:xfrm>
                <a:off x="5349188" y="379313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32" name="순서도: 대체 처리 13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8" name="TextBox 43"/>
          <p:cNvSpPr txBox="1"/>
          <p:nvPr/>
        </p:nvSpPr>
        <p:spPr>
          <a:xfrm>
            <a:off x="1087858" y="2744924"/>
            <a:ext cx="8918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3×74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3104082" y="2564904"/>
            <a:ext cx="8918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4×68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/>
          <p:cNvSpPr txBox="1"/>
          <p:nvPr/>
        </p:nvSpPr>
        <p:spPr>
          <a:xfrm>
            <a:off x="5480346" y="2780583"/>
            <a:ext cx="8918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6×47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2581743" y="4755045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671900" y="4743576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모서리가 둥근 사각형 설명선 67"/>
          <p:cNvSpPr/>
          <p:nvPr/>
        </p:nvSpPr>
        <p:spPr>
          <a:xfrm>
            <a:off x="207817" y="3472548"/>
            <a:ext cx="1587693" cy="888091"/>
          </a:xfrm>
          <a:prstGeom prst="wedgeRoundRectCallout">
            <a:avLst>
              <a:gd name="adj1" fmla="val 58957"/>
              <a:gd name="adj2" fmla="val 2062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풍선에는 계산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결과가 가장 작은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곱셈이 적혀 있어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사각형 설명선 68"/>
          <p:cNvSpPr/>
          <p:nvPr/>
        </p:nvSpPr>
        <p:spPr>
          <a:xfrm>
            <a:off x="4893750" y="3593798"/>
            <a:ext cx="1910498" cy="888091"/>
          </a:xfrm>
          <a:prstGeom prst="wedgeRoundRectCallout">
            <a:avLst>
              <a:gd name="adj1" fmla="val -55424"/>
              <a:gd name="adj2" fmla="val 2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 결과가 가장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큰 곱셈이 적혀 있는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풍선이 내 거야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83999" y="22728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64144"/>
              </p:ext>
            </p:extLst>
          </p:nvPr>
        </p:nvGraphicFramePr>
        <p:xfrm>
          <a:off x="215516" y="6201308"/>
          <a:ext cx="6660740" cy="252028"/>
        </p:xfrm>
        <a:graphic>
          <a:graphicData uri="http://schemas.openxmlformats.org/drawingml/2006/table">
            <a:tbl>
              <a:tblPr/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\lesson01\ops\1\images\1_5\1_5_5.png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35" y="2031541"/>
            <a:ext cx="331849" cy="35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110055" y="33016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6643806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89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D:\2022 2학기 업무\한대희 전자저작물\한대희 3-2\app\resource\contents_sub\lesson01\ops\1\images\1_5\1_5_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4" y="2384572"/>
            <a:ext cx="6512693" cy="27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하늘이와 우주의 풍선을 찾아 선으로 이어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0" y="16344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43"/>
          <p:cNvSpPr txBox="1"/>
          <p:nvPr/>
        </p:nvSpPr>
        <p:spPr>
          <a:xfrm>
            <a:off x="1087858" y="2744924"/>
            <a:ext cx="8918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3×74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3104082" y="2564904"/>
            <a:ext cx="8918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4×68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43"/>
          <p:cNvSpPr txBox="1"/>
          <p:nvPr/>
        </p:nvSpPr>
        <p:spPr>
          <a:xfrm>
            <a:off x="5480346" y="2780583"/>
            <a:ext cx="89185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6×47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B2B07A9-AD55-4CC0-9889-7BD939F229D7}"/>
              </a:ext>
            </a:extLst>
          </p:cNvPr>
          <p:cNvSpPr txBox="1"/>
          <p:nvPr/>
        </p:nvSpPr>
        <p:spPr>
          <a:xfrm>
            <a:off x="2581743" y="4755045"/>
            <a:ext cx="684076" cy="3234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하늘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D94E8-EA6B-411D-8EAC-2972D3416F42}"/>
              </a:ext>
            </a:extLst>
          </p:cNvPr>
          <p:cNvSpPr txBox="1"/>
          <p:nvPr/>
        </p:nvSpPr>
        <p:spPr>
          <a:xfrm>
            <a:off x="3671900" y="4743576"/>
            <a:ext cx="684076" cy="323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우주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사각형 설명선 88"/>
          <p:cNvSpPr/>
          <p:nvPr/>
        </p:nvSpPr>
        <p:spPr>
          <a:xfrm>
            <a:off x="207817" y="3472548"/>
            <a:ext cx="1587693" cy="888091"/>
          </a:xfrm>
          <a:prstGeom prst="wedgeRoundRectCallout">
            <a:avLst>
              <a:gd name="adj1" fmla="val 58957"/>
              <a:gd name="adj2" fmla="val 2062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풍선에는 계산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결과가 가장 작은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곱셈이 적혀 있어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모서리가 둥근 사각형 설명선 89"/>
          <p:cNvSpPr/>
          <p:nvPr/>
        </p:nvSpPr>
        <p:spPr>
          <a:xfrm>
            <a:off x="4893750" y="3593798"/>
            <a:ext cx="1910498" cy="888091"/>
          </a:xfrm>
          <a:prstGeom prst="wedgeRoundRectCallout">
            <a:avLst>
              <a:gd name="adj1" fmla="val -55424"/>
              <a:gd name="adj2" fmla="val 2449"/>
              <a:gd name="adj3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계산 결과가 가장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큰 곱셈이 적혀 있는</a:t>
            </a:r>
            <a:endParaRPr lang="en-US" altLang="ko-KR" sz="14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풍선이 내 거야</a:t>
            </a:r>
            <a:r>
              <a:rPr lang="en-US" altLang="ko-KR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535" y="2031541"/>
            <a:ext cx="331849" cy="35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222554"/>
            <a:ext cx="6667165" cy="3014810"/>
            <a:chOff x="211371" y="2222554"/>
            <a:chExt cx="6667165" cy="301481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2384572"/>
              <a:ext cx="6667165" cy="26646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22255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82398"/>
              </p:ext>
            </p:extLst>
          </p:nvPr>
        </p:nvGraphicFramePr>
        <p:xfrm>
          <a:off x="1187624" y="292635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 bwMode="auto">
          <a:xfrm>
            <a:off x="1503115" y="2589005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56005"/>
              </p:ext>
            </p:extLst>
          </p:nvPr>
        </p:nvGraphicFramePr>
        <p:xfrm>
          <a:off x="2962371" y="2920184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 bwMode="auto">
          <a:xfrm>
            <a:off x="3277862" y="2582838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72805"/>
              </p:ext>
            </p:extLst>
          </p:nvPr>
        </p:nvGraphicFramePr>
        <p:xfrm>
          <a:off x="4865929" y="2902250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 bwMode="auto">
          <a:xfrm>
            <a:off x="5181420" y="2564904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702734" y="4152445"/>
            <a:ext cx="6019122" cy="711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하늘이의 풍선에는 계산 결과가 가장 작은 곱셈이 적혀 있으므로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3×74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와 선을 잇고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우주의 풍선에는 계산 결과가 가장 큰 곱셈이 적혀 있으므로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6×47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과 선을 잇습니다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4870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5" name="그룹 104"/>
          <p:cNvGrpSpPr/>
          <p:nvPr/>
        </p:nvGrpSpPr>
        <p:grpSpPr>
          <a:xfrm>
            <a:off x="4653265" y="1236924"/>
            <a:ext cx="2330259" cy="352917"/>
            <a:chOff x="4391596" y="1244544"/>
            <a:chExt cx="2330259" cy="352917"/>
          </a:xfrm>
        </p:grpSpPr>
        <p:sp>
          <p:nvSpPr>
            <p:cNvPr id="106" name="순서도: 대체 처리 105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6161217" y="1244642"/>
              <a:ext cx="285082" cy="346249"/>
              <a:chOff x="5349188" y="3793138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3138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836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4" name="타원 123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" y="1628800"/>
            <a:ext cx="348893" cy="348893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>
            <a:off x="4661195" y="1226291"/>
            <a:ext cx="2330259" cy="363550"/>
            <a:chOff x="4391596" y="1233911"/>
            <a:chExt cx="2330259" cy="363550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12" name="순서도: 대체 처리 111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TextBox 112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10" name="순서도: 대체 처리 10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08" name="순서도: 대체 처리 10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TextBox 10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06" name="순서도: 대체 처리 10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04" name="순서도: 대체 처리 10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436773" y="1233911"/>
              <a:ext cx="285082" cy="316440"/>
              <a:chOff x="5349188" y="3784410"/>
              <a:chExt cx="285082" cy="316440"/>
            </a:xfrm>
          </p:grpSpPr>
          <p:sp>
            <p:nvSpPr>
              <p:cNvPr id="102" name="순서도: 대체 처리 10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TextBox 102"/>
              <p:cNvSpPr txBox="1">
                <a:spLocks noChangeArrowheads="1"/>
              </p:cNvSpPr>
              <p:nvPr/>
            </p:nvSpPr>
            <p:spPr bwMode="auto">
              <a:xfrm>
                <a:off x="5349188" y="378441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40" name="모서리가 둥근 직사각형 39"/>
          <p:cNvSpPr/>
          <p:nvPr/>
        </p:nvSpPr>
        <p:spPr>
          <a:xfrm>
            <a:off x="1185102" y="2708920"/>
            <a:ext cx="2163306" cy="178266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19452"/>
              </p:ext>
            </p:extLst>
          </p:nvPr>
        </p:nvGraphicFramePr>
        <p:xfrm>
          <a:off x="1480015" y="2871403"/>
          <a:ext cx="1580361" cy="152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2616296" y="3269942"/>
            <a:ext cx="545976" cy="537565"/>
            <a:chOff x="6306730" y="1660849"/>
            <a:chExt cx="545976" cy="537565"/>
          </a:xfrm>
        </p:grpSpPr>
        <p:sp>
          <p:nvSpPr>
            <p:cNvPr id="44" name="직사각형 43"/>
            <p:cNvSpPr/>
            <p:nvPr/>
          </p:nvSpPr>
          <p:spPr bwMode="auto">
            <a:xfrm>
              <a:off x="6306730" y="1833284"/>
              <a:ext cx="36597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3704838" y="2719228"/>
            <a:ext cx="2163306" cy="178266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71951"/>
              </p:ext>
            </p:extLst>
          </p:nvPr>
        </p:nvGraphicFramePr>
        <p:xfrm>
          <a:off x="3996310" y="2863341"/>
          <a:ext cx="1580361" cy="152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593592" y="3269942"/>
            <a:ext cx="545976" cy="537565"/>
            <a:chOff x="6306730" y="1660849"/>
            <a:chExt cx="545976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306730" y="1833284"/>
              <a:ext cx="36597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0" y="163560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8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44500" y="1613644"/>
            <a:ext cx="632383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185102" y="2708920"/>
            <a:ext cx="2163306" cy="178266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53711"/>
              </p:ext>
            </p:extLst>
          </p:nvPr>
        </p:nvGraphicFramePr>
        <p:xfrm>
          <a:off x="1480015" y="2871403"/>
          <a:ext cx="1580361" cy="152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2616296" y="3269942"/>
            <a:ext cx="545976" cy="537565"/>
            <a:chOff x="6306730" y="1660849"/>
            <a:chExt cx="545976" cy="537565"/>
          </a:xfrm>
        </p:grpSpPr>
        <p:sp>
          <p:nvSpPr>
            <p:cNvPr id="49" name="직사각형 48"/>
            <p:cNvSpPr/>
            <p:nvPr/>
          </p:nvSpPr>
          <p:spPr bwMode="auto">
            <a:xfrm>
              <a:off x="6306730" y="1833284"/>
              <a:ext cx="36597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1" name="모서리가 둥근 직사각형 50"/>
          <p:cNvSpPr/>
          <p:nvPr/>
        </p:nvSpPr>
        <p:spPr>
          <a:xfrm>
            <a:off x="3704838" y="2719228"/>
            <a:ext cx="2163306" cy="1782664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65392"/>
              </p:ext>
            </p:extLst>
          </p:nvPr>
        </p:nvGraphicFramePr>
        <p:xfrm>
          <a:off x="3996310" y="2863341"/>
          <a:ext cx="1580361" cy="152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73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4593592" y="3269942"/>
            <a:ext cx="545976" cy="537565"/>
            <a:chOff x="6306730" y="1660849"/>
            <a:chExt cx="545976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6306730" y="1833284"/>
              <a:ext cx="36597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0" y="163560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7">
            <a:extLst>
              <a:ext uri="{FF2B5EF4-FFF2-40B4-BE49-F238E27FC236}">
                <a16:creationId xmlns:a16="http://schemas.microsoft.com/office/drawing/2014/main" id="{5E504D1B-E9E6-4F19-9817-DF8550E1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7" y="1628800"/>
            <a:ext cx="348893" cy="348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3123406"/>
            <a:ext cx="6667165" cy="2113958"/>
            <a:chOff x="211371" y="3123406"/>
            <a:chExt cx="6667165" cy="211395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3269941"/>
              <a:ext cx="6667165" cy="177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31234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70800" y="3535438"/>
            <a:ext cx="6522232" cy="657837"/>
            <a:chOff x="370800" y="3259358"/>
            <a:chExt cx="6522232" cy="657837"/>
          </a:xfrm>
        </p:grpSpPr>
        <p:sp>
          <p:nvSpPr>
            <p:cNvPr id="39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489512" y="325935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5×50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265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250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5×     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0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53" y="3662653"/>
              <a:ext cx="190764" cy="170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592" y="3276777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782151" y="3578641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55" y="3576301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00" y="3341128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5" name="그룹 64"/>
          <p:cNvGrpSpPr/>
          <p:nvPr/>
        </p:nvGrpSpPr>
        <p:grpSpPr>
          <a:xfrm>
            <a:off x="356304" y="4288265"/>
            <a:ext cx="6522232" cy="657837"/>
            <a:chOff x="370800" y="3259358"/>
            <a:chExt cx="6522232" cy="657837"/>
          </a:xfrm>
        </p:grpSpPr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489512" y="3259358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9×2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이고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288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270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9×        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270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53" y="3662653"/>
              <a:ext cx="190764" cy="170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233" y="3266386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43">
              <a:extLst>
                <a:ext uri="{FF2B5EF4-FFF2-40B4-BE49-F238E27FC236}">
                  <a16:creationId xmlns:a16="http://schemas.microsoft.com/office/drawing/2014/main" id="{436925CB-FB05-401D-AB17-5E978E5E37A1}"/>
                </a:ext>
              </a:extLst>
            </p:cNvPr>
            <p:cNvSpPr txBox="1"/>
            <p:nvPr/>
          </p:nvSpPr>
          <p:spPr>
            <a:xfrm>
              <a:off x="782151" y="3578641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 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55" y="3576301"/>
              <a:ext cx="331199" cy="331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800" y="3341128"/>
              <a:ext cx="135969" cy="150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그룹 71"/>
          <p:cNvGrpSpPr/>
          <p:nvPr/>
        </p:nvGrpSpPr>
        <p:grpSpPr>
          <a:xfrm>
            <a:off x="4661195" y="1226291"/>
            <a:ext cx="2330259" cy="363550"/>
            <a:chOff x="4391596" y="1233911"/>
            <a:chExt cx="2330259" cy="363550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00" name="순서도: 대체 처리 99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96" name="순서도: 대체 처리 9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94" name="순서도: 대체 처리 9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90" name="순서도: 대체 처리 8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6436773" y="1233911"/>
              <a:ext cx="285082" cy="316440"/>
              <a:chOff x="5349188" y="3784410"/>
              <a:chExt cx="285082" cy="316440"/>
            </a:xfrm>
          </p:grpSpPr>
          <p:sp>
            <p:nvSpPr>
              <p:cNvPr id="88" name="순서도: 대체 처리 8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 bwMode="auto">
              <a:xfrm>
                <a:off x="5349188" y="3784410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789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3115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suhi_h_0302_01_0006.html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44924"/>
            <a:ext cx="41529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좌우로 움직이는 화살표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꼬리 위치 확인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B21F5816-2D26-4407-9447-852783C4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4644008" y="1236924"/>
            <a:ext cx="2330259" cy="348252"/>
            <a:chOff x="4391596" y="1244544"/>
            <a:chExt cx="2330259" cy="348252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91596" y="1246421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64" name="순서도: 대체 처리 6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62" name="순서도: 대체 처리 6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60" name="순서도: 대체 처리 5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TextBox 6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58" name="순서도: 대체 처리 5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TextBox 5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56" name="순서도: 대체 처리 5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40" name="순서도: 대체 처리 13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TextBox 14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6" name="타원 65"/>
          <p:cNvSpPr/>
          <p:nvPr/>
        </p:nvSpPr>
        <p:spPr>
          <a:xfrm>
            <a:off x="6372200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2513"/>
              </p:ext>
            </p:extLst>
          </p:nvPr>
        </p:nvGraphicFramePr>
        <p:xfrm>
          <a:off x="1170315" y="2743237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33439"/>
              </p:ext>
            </p:extLst>
          </p:nvPr>
        </p:nvGraphicFramePr>
        <p:xfrm>
          <a:off x="2917343" y="2732801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TextBox 53"/>
          <p:cNvSpPr txBox="1"/>
          <p:nvPr/>
        </p:nvSpPr>
        <p:spPr>
          <a:xfrm>
            <a:off x="1272772" y="4040268"/>
            <a:ext cx="11652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6×2</a:t>
            </a:r>
            <a:r>
              <a:rPr lang="ko-KR" altLang="en-US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endParaRPr lang="ko-KR" altLang="en-US" sz="19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53"/>
          <p:cNvSpPr txBox="1"/>
          <p:nvPr/>
        </p:nvSpPr>
        <p:spPr>
          <a:xfrm>
            <a:off x="2966163" y="4447052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6×10</a:t>
            </a:r>
            <a:r>
              <a:rPr lang="ko-KR" altLang="en-US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900" dirty="0" smtClean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형 설명선 70"/>
          <p:cNvSpPr/>
          <p:nvPr/>
        </p:nvSpPr>
        <p:spPr>
          <a:xfrm>
            <a:off x="1254874" y="4028945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형 설명선 71"/>
          <p:cNvSpPr/>
          <p:nvPr/>
        </p:nvSpPr>
        <p:spPr>
          <a:xfrm>
            <a:off x="2878721" y="4437625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27" y="3299110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076" y="3281697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38512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137404" y="39119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215913" y="3007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4101"/>
              </p:ext>
            </p:extLst>
          </p:nvPr>
        </p:nvGraphicFramePr>
        <p:xfrm>
          <a:off x="4753547" y="2732550"/>
          <a:ext cx="97058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 bwMode="auto">
          <a:xfrm>
            <a:off x="5056600" y="237251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4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 descr="D:\[초등] 교과학습\2021년 1학기\수학 SB캡쳐\icon_O.png">
            <a:extLst>
              <a:ext uri="{FF2B5EF4-FFF2-40B4-BE49-F238E27FC236}">
                <a16:creationId xmlns:a16="http://schemas.microsoft.com/office/drawing/2014/main" id="{E1AFE558-97D7-4C94-AEA4-1DAFF901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23" y="3393583"/>
            <a:ext cx="424442" cy="43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계산에서 색칠한 수끼리의 곱이 실제로 나타내는 값을 찾아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동그라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약물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클릭 시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과 함께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틀릭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 오답 표시와 함께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오답음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094643" y="3294438"/>
            <a:ext cx="2737497" cy="61206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644008" y="1235816"/>
            <a:ext cx="2330259" cy="354025"/>
            <a:chOff x="4391596" y="1243436"/>
            <a:chExt cx="2330259" cy="354025"/>
          </a:xfrm>
        </p:grpSpPr>
        <p:sp>
          <p:nvSpPr>
            <p:cNvPr id="69" name="순서도: 대체 처리 68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5100145" y="1243436"/>
              <a:ext cx="285082" cy="313547"/>
              <a:chOff x="5054247" y="3758448"/>
              <a:chExt cx="285082" cy="313547"/>
            </a:xfrm>
          </p:grpSpPr>
          <p:sp>
            <p:nvSpPr>
              <p:cNvPr id="124" name="순서도: 대체 처리 123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/>
              <p:cNvSpPr txBox="1">
                <a:spLocks noChangeArrowheads="1"/>
              </p:cNvSpPr>
              <p:nvPr/>
            </p:nvSpPr>
            <p:spPr bwMode="auto">
              <a:xfrm>
                <a:off x="5054247" y="3758448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22" name="순서도: 대체 처리 12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20" name="순서도: 대체 처리 119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TextBox 120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18" name="순서도: 대체 처리 117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16" name="순서도: 대체 처리 11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14" name="순서도: 대체 처리 11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5" y="1920901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691738"/>
              </p:ext>
            </p:extLst>
          </p:nvPr>
        </p:nvGraphicFramePr>
        <p:xfrm>
          <a:off x="1475656" y="3047558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 bwMode="auto">
          <a:xfrm>
            <a:off x="3243362" y="3421253"/>
            <a:ext cx="5256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967729" y="3421253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867829" y="3421253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142973" y="3433344"/>
            <a:ext cx="355585" cy="355585"/>
            <a:chOff x="2875720" y="4365104"/>
            <a:chExt cx="580156" cy="580156"/>
          </a:xfrm>
        </p:grpSpPr>
        <p:cxnSp>
          <p:nvCxnSpPr>
            <p:cNvPr id="80" name="직선 연결선 79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2" name="그룹 81"/>
          <p:cNvGrpSpPr/>
          <p:nvPr/>
        </p:nvGrpSpPr>
        <p:grpSpPr>
          <a:xfrm>
            <a:off x="3362053" y="3422678"/>
            <a:ext cx="355585" cy="355585"/>
            <a:chOff x="2875720" y="4365104"/>
            <a:chExt cx="580156" cy="580156"/>
          </a:xfrm>
        </p:grpSpPr>
        <p:cxnSp>
          <p:nvCxnSpPr>
            <p:cNvPr id="83" name="직선 연결선 82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3065515" y="30947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496230" y="21119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">
            <a:extLst>
              <a:ext uri="{FF2B5EF4-FFF2-40B4-BE49-F238E27FC236}">
                <a16:creationId xmlns:a16="http://schemas.microsoft.com/office/drawing/2014/main" id="{05394994-EEC1-4969-84AD-569709A1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99" name="Picture 6">
            <a:extLst>
              <a:ext uri="{FF2B5EF4-FFF2-40B4-BE49-F238E27FC236}">
                <a16:creationId xmlns:a16="http://schemas.microsoft.com/office/drawing/2014/main" id="{65BCFDC0-3612-4D62-87F0-9DA45E2F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DE9102F0-143F-4006-AC8B-DCF0ADD6F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4044567"/>
            <a:ext cx="6667165" cy="1192797"/>
            <a:chOff x="211371" y="4044567"/>
            <a:chExt cx="6667165" cy="119279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4185083"/>
              <a:ext cx="6667165" cy="8641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404456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/>
          <p:cNvSpPr/>
          <p:nvPr/>
        </p:nvSpPr>
        <p:spPr bwMode="auto">
          <a:xfrm>
            <a:off x="481963" y="4467556"/>
            <a:ext cx="63222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색칠한 수끼리의 곱이 실제로 나타내는 값은 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4×30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r>
              <a:rPr kumimoji="1" lang="ko-KR" altLang="en-US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kumimoji="1" lang="en-US" altLang="ko-KR" sz="16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6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094643" y="3294438"/>
            <a:ext cx="2737497" cy="612068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32683"/>
              </p:ext>
            </p:extLst>
          </p:nvPr>
        </p:nvGraphicFramePr>
        <p:xfrm>
          <a:off x="1475656" y="3047558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 bwMode="auto">
          <a:xfrm>
            <a:off x="3243362" y="3421253"/>
            <a:ext cx="525664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967729" y="3421253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4867829" y="3421253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1200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4204426" y="3397095"/>
            <a:ext cx="406753" cy="4067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" name="그룹 99"/>
          <p:cNvGrpSpPr/>
          <p:nvPr/>
        </p:nvGrpSpPr>
        <p:grpSpPr>
          <a:xfrm>
            <a:off x="5142973" y="3433344"/>
            <a:ext cx="355585" cy="355585"/>
            <a:chOff x="2875720" y="4365104"/>
            <a:chExt cx="580156" cy="580156"/>
          </a:xfrm>
        </p:grpSpPr>
        <p:cxnSp>
          <p:nvCxnSpPr>
            <p:cNvPr id="101" name="직선 연결선 100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직선 연결선 101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3" name="그룹 102"/>
          <p:cNvGrpSpPr/>
          <p:nvPr/>
        </p:nvGrpSpPr>
        <p:grpSpPr>
          <a:xfrm>
            <a:off x="3362053" y="3422678"/>
            <a:ext cx="355585" cy="355585"/>
            <a:chOff x="2875720" y="4365104"/>
            <a:chExt cx="580156" cy="580156"/>
          </a:xfrm>
        </p:grpSpPr>
        <p:cxnSp>
          <p:nvCxnSpPr>
            <p:cNvPr id="105" name="직선 연결선 10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32" name="TextBox 43"/>
          <p:cNvSpPr txBox="1"/>
          <p:nvPr/>
        </p:nvSpPr>
        <p:spPr>
          <a:xfrm>
            <a:off x="644499" y="1604119"/>
            <a:ext cx="612374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계산에서 색칠한 수끼리의 곱이 실제로 나타내는 값을 찾아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표 하세요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55" y="1920901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4" name="그룹 133"/>
          <p:cNvGrpSpPr/>
          <p:nvPr/>
        </p:nvGrpSpPr>
        <p:grpSpPr>
          <a:xfrm>
            <a:off x="4644008" y="1235816"/>
            <a:ext cx="2330259" cy="354025"/>
            <a:chOff x="4391596" y="1243436"/>
            <a:chExt cx="2330259" cy="354025"/>
          </a:xfrm>
        </p:grpSpPr>
        <p:sp>
          <p:nvSpPr>
            <p:cNvPr id="135" name="순서도: 대체 처리 134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37" name="그룹 136"/>
            <p:cNvGrpSpPr/>
            <p:nvPr/>
          </p:nvGrpSpPr>
          <p:grpSpPr>
            <a:xfrm>
              <a:off x="5100145" y="1243436"/>
              <a:ext cx="285082" cy="313547"/>
              <a:chOff x="5054247" y="3758448"/>
              <a:chExt cx="285082" cy="313547"/>
            </a:xfrm>
          </p:grpSpPr>
          <p:sp>
            <p:nvSpPr>
              <p:cNvPr id="153" name="순서도: 대체 처리 152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TextBox 153"/>
              <p:cNvSpPr txBox="1">
                <a:spLocks noChangeArrowheads="1"/>
              </p:cNvSpPr>
              <p:nvPr/>
            </p:nvSpPr>
            <p:spPr bwMode="auto">
              <a:xfrm>
                <a:off x="5054247" y="3758448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51" name="순서도: 대체 처리 15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149" name="순서도: 대체 처리 14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40" name="그룹 139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47" name="순서도: 대체 처리 14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TextBox 14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41" name="그룹 140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45" name="순서도: 대체 처리 14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43" name="순서도: 대체 처리 14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TextBox 14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69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2374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1535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88514" y="2330413"/>
            <a:ext cx="2595354" cy="25747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647558" y="1231307"/>
            <a:ext cx="2330259" cy="358534"/>
            <a:chOff x="4391596" y="1238927"/>
            <a:chExt cx="2330259" cy="358534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5364367" y="1238927"/>
              <a:ext cx="285082" cy="346249"/>
              <a:chOff x="5349188" y="3787423"/>
              <a:chExt cx="285082" cy="346249"/>
            </a:xfrm>
          </p:grpSpPr>
          <p:sp>
            <p:nvSpPr>
              <p:cNvPr id="87" name="순서도: 대체 처리 8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>
                <a:spLocks noChangeArrowheads="1"/>
              </p:cNvSpPr>
              <p:nvPr/>
            </p:nvSpPr>
            <p:spPr bwMode="auto">
              <a:xfrm>
                <a:off x="5349188" y="378742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85" name="순서도: 대체 처리 8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83" name="순서도: 대체 처리 8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81" name="순서도: 대체 처리 8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79" name="순서도: 대체 처리 7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0" y="1635607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8294"/>
              </p:ext>
            </p:extLst>
          </p:nvPr>
        </p:nvGraphicFramePr>
        <p:xfrm>
          <a:off x="1082166" y="2672456"/>
          <a:ext cx="1357455" cy="210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1468861" y="3374530"/>
            <a:ext cx="1114776" cy="537565"/>
            <a:chOff x="5737930" y="1660849"/>
            <a:chExt cx="1114776" cy="537565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5737930" y="1833284"/>
              <a:ext cx="9347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1468861" y="3773836"/>
            <a:ext cx="1114776" cy="537565"/>
            <a:chOff x="5737930" y="1660849"/>
            <a:chExt cx="1114776" cy="537565"/>
          </a:xfrm>
        </p:grpSpPr>
        <p:sp>
          <p:nvSpPr>
            <p:cNvPr id="53" name="직사각형 52"/>
            <p:cNvSpPr/>
            <p:nvPr/>
          </p:nvSpPr>
          <p:spPr bwMode="auto">
            <a:xfrm>
              <a:off x="5737930" y="1833284"/>
              <a:ext cx="9347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>
            <a:off x="1468861" y="4214654"/>
            <a:ext cx="1114776" cy="537565"/>
            <a:chOff x="5737930" y="1660849"/>
            <a:chExt cx="1114776" cy="537565"/>
          </a:xfrm>
        </p:grpSpPr>
        <p:sp>
          <p:nvSpPr>
            <p:cNvPr id="92" name="직사각형 91"/>
            <p:cNvSpPr/>
            <p:nvPr/>
          </p:nvSpPr>
          <p:spPr bwMode="auto">
            <a:xfrm>
              <a:off x="5737930" y="1833284"/>
              <a:ext cx="9347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4" name="직사각형 93"/>
          <p:cNvSpPr/>
          <p:nvPr/>
        </p:nvSpPr>
        <p:spPr bwMode="auto">
          <a:xfrm>
            <a:off x="2458304" y="3508254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∙∙∙2×7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2455938" y="3927272"/>
            <a:ext cx="845413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∙∙∙2×10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794470" y="2330412"/>
            <a:ext cx="2595354" cy="2574751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55113"/>
              </p:ext>
            </p:extLst>
          </p:nvPr>
        </p:nvGraphicFramePr>
        <p:xfrm>
          <a:off x="4355976" y="3065362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4750707" y="3766677"/>
            <a:ext cx="1114776" cy="537565"/>
            <a:chOff x="5737930" y="1660849"/>
            <a:chExt cx="1114776" cy="537565"/>
          </a:xfrm>
        </p:grpSpPr>
        <p:sp>
          <p:nvSpPr>
            <p:cNvPr id="99" name="직사각형 98"/>
            <p:cNvSpPr/>
            <p:nvPr/>
          </p:nvSpPr>
          <p:spPr bwMode="auto">
            <a:xfrm>
              <a:off x="5737930" y="1833284"/>
              <a:ext cx="9347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1" name="그룹 100"/>
          <p:cNvGrpSpPr/>
          <p:nvPr/>
        </p:nvGrpSpPr>
        <p:grpSpPr>
          <a:xfrm>
            <a:off x="4858094" y="2606239"/>
            <a:ext cx="545976" cy="537565"/>
            <a:chOff x="6306730" y="1660849"/>
            <a:chExt cx="545976" cy="537565"/>
          </a:xfrm>
        </p:grpSpPr>
        <p:sp>
          <p:nvSpPr>
            <p:cNvPr id="102" name="직사각형 101"/>
            <p:cNvSpPr/>
            <p:nvPr/>
          </p:nvSpPr>
          <p:spPr bwMode="auto">
            <a:xfrm>
              <a:off x="6306730" y="1833284"/>
              <a:ext cx="36597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086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1934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508350F0-5F3F-4E17-BFCE-894032E5C1E6}"/>
              </a:ext>
            </a:extLst>
          </p:cNvPr>
          <p:cNvSpPr/>
          <p:nvPr/>
        </p:nvSpPr>
        <p:spPr>
          <a:xfrm>
            <a:off x="65314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2F0D7D72-AA99-4561-A930-01C0D1C7B60A}"/>
              </a:ext>
            </a:extLst>
          </p:cNvPr>
          <p:cNvSpPr/>
          <p:nvPr/>
        </p:nvSpPr>
        <p:spPr>
          <a:xfrm>
            <a:off x="5517740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" name="그룹 88"/>
          <p:cNvGrpSpPr/>
          <p:nvPr/>
        </p:nvGrpSpPr>
        <p:grpSpPr>
          <a:xfrm>
            <a:off x="4653515" y="1227497"/>
            <a:ext cx="2330259" cy="362344"/>
            <a:chOff x="4391596" y="1235117"/>
            <a:chExt cx="2330259" cy="362344"/>
          </a:xfrm>
        </p:grpSpPr>
        <p:sp>
          <p:nvSpPr>
            <p:cNvPr id="90" name="순서도: 대체 처리 89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5628355" y="1235117"/>
              <a:ext cx="285082" cy="346249"/>
              <a:chOff x="5349188" y="378361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8361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29" name="순서도: 대체 처리 12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27" name="순서도: 대체 처리 12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20580"/>
              </p:ext>
            </p:extLst>
          </p:nvPr>
        </p:nvGraphicFramePr>
        <p:xfrm>
          <a:off x="1200128" y="2492896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12662"/>
              </p:ext>
            </p:extLst>
          </p:nvPr>
        </p:nvGraphicFramePr>
        <p:xfrm>
          <a:off x="4236037" y="2492988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1608485" y="3194602"/>
            <a:ext cx="1114776" cy="537565"/>
            <a:chOff x="5737930" y="1660849"/>
            <a:chExt cx="1114776" cy="537565"/>
          </a:xfrm>
        </p:grpSpPr>
        <p:sp>
          <p:nvSpPr>
            <p:cNvPr id="54" name="직사각형 53"/>
            <p:cNvSpPr/>
            <p:nvPr/>
          </p:nvSpPr>
          <p:spPr bwMode="auto">
            <a:xfrm>
              <a:off x="5737930" y="1833284"/>
              <a:ext cx="9347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221256" y="3204284"/>
            <a:ext cx="1574880" cy="537565"/>
            <a:chOff x="5277826" y="1660849"/>
            <a:chExt cx="1574880" cy="537565"/>
          </a:xfrm>
        </p:grpSpPr>
        <p:sp>
          <p:nvSpPr>
            <p:cNvPr id="57" name="직사각형 56"/>
            <p:cNvSpPr/>
            <p:nvPr/>
          </p:nvSpPr>
          <p:spPr bwMode="auto">
            <a:xfrm>
              <a:off x="5277826" y="1833284"/>
              <a:ext cx="13948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9" name="직사각형 58"/>
          <p:cNvSpPr/>
          <p:nvPr/>
        </p:nvSpPr>
        <p:spPr bwMode="auto">
          <a:xfrm>
            <a:off x="2627784" y="4385529"/>
            <a:ext cx="16669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5×76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3434241" y="4213460"/>
            <a:ext cx="1071125" cy="537565"/>
            <a:chOff x="5277826" y="1660849"/>
            <a:chExt cx="1071125" cy="537565"/>
          </a:xfrm>
        </p:grpSpPr>
        <p:sp>
          <p:nvSpPr>
            <p:cNvPr id="61" name="직사각형 60"/>
            <p:cNvSpPr/>
            <p:nvPr/>
          </p:nvSpPr>
          <p:spPr bwMode="auto">
            <a:xfrm>
              <a:off x="5277826" y="1833284"/>
              <a:ext cx="89112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8951" y="1660849"/>
              <a:ext cx="360000" cy="355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2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29312"/>
              </p:ext>
            </p:extLst>
          </p:nvPr>
        </p:nvGraphicFramePr>
        <p:xfrm>
          <a:off x="696072" y="2813242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26484"/>
              </p:ext>
            </p:extLst>
          </p:nvPr>
        </p:nvGraphicFramePr>
        <p:xfrm>
          <a:off x="2651861" y="2813334"/>
          <a:ext cx="1357455" cy="126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×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b="1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1104429" y="3514948"/>
            <a:ext cx="1114776" cy="537565"/>
            <a:chOff x="5737930" y="1660849"/>
            <a:chExt cx="1114776" cy="537565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737930" y="1833284"/>
              <a:ext cx="93477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2595336" y="3524630"/>
            <a:ext cx="1574880" cy="537565"/>
            <a:chOff x="5277826" y="1660849"/>
            <a:chExt cx="1574880" cy="537565"/>
          </a:xfrm>
        </p:grpSpPr>
        <p:sp>
          <p:nvSpPr>
            <p:cNvPr id="78" name="직사각형 77"/>
            <p:cNvSpPr/>
            <p:nvPr/>
          </p:nvSpPr>
          <p:spPr bwMode="auto">
            <a:xfrm>
              <a:off x="5277826" y="1833284"/>
              <a:ext cx="1394880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 bwMode="auto">
          <a:xfrm>
            <a:off x="4566626" y="3343198"/>
            <a:ext cx="1666937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5×76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373083" y="3171129"/>
            <a:ext cx="1071125" cy="537565"/>
            <a:chOff x="5277826" y="1660849"/>
            <a:chExt cx="1071125" cy="53756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5277826" y="1833284"/>
              <a:ext cx="89112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380</a:t>
              </a: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8951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7">
            <a:extLst>
              <a:ext uri="{FF2B5EF4-FFF2-40B4-BE49-F238E27FC236}">
                <a16:creationId xmlns:a16="http://schemas.microsoft.com/office/drawing/2014/main" id="{7B9B41D2-8686-4A2C-95C3-83FF5C0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634400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E471ED1-FE06-43D9-88E9-BE7C39F821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48E011B-7E82-4B3D-B4C8-AACA97DA6E67}"/>
              </a:ext>
            </a:extLst>
          </p:cNvPr>
          <p:cNvGrpSpPr/>
          <p:nvPr/>
        </p:nvGrpSpPr>
        <p:grpSpPr>
          <a:xfrm>
            <a:off x="211371" y="2939795"/>
            <a:ext cx="6667165" cy="2297569"/>
            <a:chOff x="211371" y="2939795"/>
            <a:chExt cx="6667165" cy="229756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D7FC182-188A-4D53-BEF1-67D6FA41F7F0}"/>
                </a:ext>
              </a:extLst>
            </p:cNvPr>
            <p:cNvSpPr/>
            <p:nvPr/>
          </p:nvSpPr>
          <p:spPr>
            <a:xfrm>
              <a:off x="211371" y="3060547"/>
              <a:ext cx="6667165" cy="19887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id="{70F26533-0B00-4357-8FCC-262878814BE8}"/>
                </a:ext>
              </a:extLst>
            </p:cNvPr>
            <p:cNvSpPr/>
            <p:nvPr/>
          </p:nvSpPr>
          <p:spPr>
            <a:xfrm>
              <a:off x="370800" y="2939795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B54AF567-49BC-4562-9961-CB99261C6AD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59493"/>
              </p:ext>
            </p:extLst>
          </p:nvPr>
        </p:nvGraphicFramePr>
        <p:xfrm>
          <a:off x="1118670" y="3720636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 bwMode="auto">
          <a:xfrm>
            <a:off x="1434161" y="3383290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17839"/>
              </p:ext>
            </p:extLst>
          </p:nvPr>
        </p:nvGraphicFramePr>
        <p:xfrm>
          <a:off x="3062886" y="3704657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 bwMode="auto">
          <a:xfrm>
            <a:off x="3378377" y="3367311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81782"/>
              </p:ext>
            </p:extLst>
          </p:nvPr>
        </p:nvGraphicFramePr>
        <p:xfrm>
          <a:off x="4969571" y="3692901"/>
          <a:ext cx="9705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×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5285062" y="3355555"/>
            <a:ext cx="360112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/>
          <p:cNvSpPr txBox="1"/>
          <p:nvPr/>
        </p:nvSpPr>
        <p:spPr>
          <a:xfrm>
            <a:off x="644499" y="161934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4653515" y="1227497"/>
            <a:ext cx="2330259" cy="362344"/>
            <a:chOff x="4391596" y="1235117"/>
            <a:chExt cx="2330259" cy="362344"/>
          </a:xfrm>
        </p:grpSpPr>
        <p:sp>
          <p:nvSpPr>
            <p:cNvPr id="123" name="순서도: 대체 처리 122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141" name="순서도: 대체 처리 140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TextBox 141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139" name="순서도: 대체 처리 13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TextBox 139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628355" y="1235117"/>
              <a:ext cx="285082" cy="346249"/>
              <a:chOff x="5349188" y="3783613"/>
              <a:chExt cx="285082" cy="346249"/>
            </a:xfrm>
          </p:grpSpPr>
          <p:sp>
            <p:nvSpPr>
              <p:cNvPr id="137" name="순서도: 대체 처리 136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TextBox 137"/>
              <p:cNvSpPr txBox="1">
                <a:spLocks noChangeArrowheads="1"/>
              </p:cNvSpPr>
              <p:nvPr/>
            </p:nvSpPr>
            <p:spPr bwMode="auto">
              <a:xfrm>
                <a:off x="5349188" y="378361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5894614" y="1246547"/>
              <a:ext cx="285082" cy="313547"/>
              <a:chOff x="5349188" y="3795043"/>
              <a:chExt cx="285082" cy="313547"/>
            </a:xfrm>
          </p:grpSpPr>
          <p:sp>
            <p:nvSpPr>
              <p:cNvPr id="135" name="순서도: 대체 처리 13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TextBox 13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133" name="순서도: 대체 처리 132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TextBox 13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131" name="순서도: 대체 처리 130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TextBox 131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516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2022 2학기 업무\한대희 전자저작물\한대희 3-2\app\resource\contents_sub\lesson01\ops\1\images\1_5\1_5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65" y="2204864"/>
            <a:ext cx="3202391" cy="26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26243"/>
            <a:ext cx="62317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무궁화 한 송이의 꽃잎은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무궁화가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송이 있다면 꽃잎은 모두 몇 개인지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5" y="1634400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타원 51"/>
          <p:cNvSpPr/>
          <p:nvPr/>
        </p:nvSpPr>
        <p:spPr>
          <a:xfrm>
            <a:off x="5375472" y="49452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498574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:a16="http://schemas.microsoft.com/office/drawing/2014/main" id="{70D37B5E-EC98-49E9-8C43-924E3709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C44C77-5FF2-4D16-822F-22606B5A5635}"/>
              </a:ext>
            </a:extLst>
          </p:cNvPr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059832" y="4619627"/>
            <a:ext cx="994783" cy="537565"/>
            <a:chOff x="6012160" y="1660849"/>
            <a:chExt cx="994783" cy="537565"/>
          </a:xfrm>
        </p:grpSpPr>
        <p:sp>
          <p:nvSpPr>
            <p:cNvPr id="51" name="직사각형 50"/>
            <p:cNvSpPr/>
            <p:nvPr/>
          </p:nvSpPr>
          <p:spPr bwMode="auto">
            <a:xfrm>
              <a:off x="6012160" y="1833284"/>
              <a:ext cx="84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개</a:t>
              </a: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6943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4648449" y="1235816"/>
            <a:ext cx="2330259" cy="354025"/>
            <a:chOff x="4391596" y="1243436"/>
            <a:chExt cx="2330259" cy="354025"/>
          </a:xfrm>
        </p:grpSpPr>
        <p:sp>
          <p:nvSpPr>
            <p:cNvPr id="65" name="순서도: 대체 처리 64"/>
            <p:cNvSpPr/>
            <p:nvPr/>
          </p:nvSpPr>
          <p:spPr>
            <a:xfrm>
              <a:off x="4413028" y="1299102"/>
              <a:ext cx="679119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91596" y="1251212"/>
              <a:ext cx="72960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100" b="1" spc="-15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개념 정리</a:t>
              </a:r>
              <a:endPara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5100145" y="1246547"/>
              <a:ext cx="285082" cy="313547"/>
              <a:chOff x="5054247" y="3761559"/>
              <a:chExt cx="285082" cy="313547"/>
            </a:xfrm>
          </p:grpSpPr>
          <p:sp>
            <p:nvSpPr>
              <p:cNvPr id="98" name="순서도: 대체 처리 97"/>
              <p:cNvSpPr/>
              <p:nvPr/>
            </p:nvSpPr>
            <p:spPr>
              <a:xfrm>
                <a:off x="5069302" y="3815338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/>
              <p:cNvSpPr txBox="1">
                <a:spLocks noChangeArrowheads="1"/>
              </p:cNvSpPr>
              <p:nvPr/>
            </p:nvSpPr>
            <p:spPr bwMode="auto">
              <a:xfrm>
                <a:off x="5054247" y="3761559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5364367" y="1246547"/>
              <a:ext cx="285082" cy="346249"/>
              <a:chOff x="5349188" y="3795043"/>
              <a:chExt cx="285082" cy="346249"/>
            </a:xfrm>
          </p:grpSpPr>
          <p:sp>
            <p:nvSpPr>
              <p:cNvPr id="95" name="순서도: 대체 처리 94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628355" y="1246547"/>
              <a:ext cx="285082" cy="346249"/>
              <a:chOff x="5349188" y="3795043"/>
              <a:chExt cx="285082" cy="346249"/>
            </a:xfrm>
          </p:grpSpPr>
          <p:sp>
            <p:nvSpPr>
              <p:cNvPr id="92" name="순서도: 대체 처리 91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5894614" y="1243436"/>
              <a:ext cx="285082" cy="313547"/>
              <a:chOff x="5349188" y="3791932"/>
              <a:chExt cx="285082" cy="313547"/>
            </a:xfrm>
          </p:grpSpPr>
          <p:sp>
            <p:nvSpPr>
              <p:cNvPr id="89" name="순서도: 대체 처리 88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/>
              <p:cNvSpPr txBox="1">
                <a:spLocks noChangeArrowheads="1"/>
              </p:cNvSpPr>
              <p:nvPr/>
            </p:nvSpPr>
            <p:spPr bwMode="auto">
              <a:xfrm>
                <a:off x="5349188" y="3791932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6161217" y="1246547"/>
              <a:ext cx="285082" cy="346249"/>
              <a:chOff x="5349188" y="3795043"/>
              <a:chExt cx="285082" cy="346249"/>
            </a:xfrm>
          </p:grpSpPr>
          <p:sp>
            <p:nvSpPr>
              <p:cNvPr id="86" name="순서도: 대체 처리 85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6436773" y="1244544"/>
              <a:ext cx="285082" cy="313547"/>
              <a:chOff x="5349188" y="3795043"/>
              <a:chExt cx="285082" cy="313547"/>
            </a:xfrm>
          </p:grpSpPr>
          <p:sp>
            <p:nvSpPr>
              <p:cNvPr id="84" name="순서도: 대체 처리 83"/>
              <p:cNvSpPr/>
              <p:nvPr/>
            </p:nvSpPr>
            <p:spPr>
              <a:xfrm>
                <a:off x="5364243" y="3848822"/>
                <a:ext cx="241257" cy="252028"/>
              </a:xfrm>
              <a:prstGeom prst="flowChartAlternateProcess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 bwMode="auto">
              <a:xfrm>
                <a:off x="5349188" y="3795043"/>
                <a:ext cx="285082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6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aphicFrame>
        <p:nvGraphicFramePr>
          <p:cNvPr id="40" name="Group 1072">
            <a:extLst>
              <a:ext uri="{FF2B5EF4-FFF2-40B4-BE49-F238E27FC236}">
                <a16:creationId xmlns:a16="http://schemas.microsoft.com/office/drawing/2014/main" id="{E3890E7D-18A9-4525-B159-91B2E7F46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96229"/>
              </p:ext>
            </p:extLst>
          </p:nvPr>
        </p:nvGraphicFramePr>
        <p:xfrm>
          <a:off x="215516" y="6201308"/>
          <a:ext cx="6660740" cy="252028"/>
        </p:xfrm>
        <a:graphic>
          <a:graphicData uri="http://schemas.openxmlformats.org/drawingml/2006/table">
            <a:tbl>
              <a:tblPr/>
              <a:tblGrid>
                <a:gridCol w="75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한대희 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3-2\app\resource\</a:t>
                      </a:r>
                      <a:r>
                        <a:rPr lang="en-US" altLang="ko-KR" sz="900" dirty="0" err="1" smtClean="0">
                          <a:latin typeface="나눔고딕" pitchFamily="50" charset="-127"/>
                          <a:ea typeface="나눔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나눔고딕" pitchFamily="50" charset="-127"/>
                          <a:ea typeface="나눔고딕" pitchFamily="50" charset="-127"/>
                        </a:rPr>
                        <a:t>\lesson01\ops\1\images\1_5\1_5_4.png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863234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42805</TotalTime>
  <Words>925</Words>
  <Application>Microsoft Office PowerPoint</Application>
  <PresentationFormat>화면 슬라이드 쇼(4:3)</PresentationFormat>
  <Paragraphs>447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DB400SDA</cp:lastModifiedBy>
  <cp:revision>8013</cp:revision>
  <dcterms:created xsi:type="dcterms:W3CDTF">2008-07-15T12:19:11Z</dcterms:created>
  <dcterms:modified xsi:type="dcterms:W3CDTF">2022-06-09T05:28:41Z</dcterms:modified>
</cp:coreProperties>
</file>