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782" r:id="rId2"/>
    <p:sldId id="783" r:id="rId3"/>
    <p:sldId id="1327" r:id="rId4"/>
    <p:sldId id="1351" r:id="rId5"/>
    <p:sldId id="1339" r:id="rId6"/>
    <p:sldId id="1353" r:id="rId7"/>
    <p:sldId id="1354" r:id="rId8"/>
    <p:sldId id="1355" r:id="rId9"/>
    <p:sldId id="1356" r:id="rId10"/>
    <p:sldId id="1097" r:id="rId11"/>
    <p:sldId id="1289" r:id="rId12"/>
    <p:sldId id="1357" r:id="rId13"/>
    <p:sldId id="1358" r:id="rId14"/>
    <p:sldId id="1359" r:id="rId15"/>
    <p:sldId id="1360" r:id="rId16"/>
    <p:sldId id="1312" r:id="rId17"/>
    <p:sldId id="1361" r:id="rId18"/>
    <p:sldId id="1362" r:id="rId19"/>
    <p:sldId id="1345" r:id="rId20"/>
    <p:sldId id="1363" r:id="rId21"/>
    <p:sldId id="1297" r:id="rId22"/>
    <p:sldId id="1315" r:id="rId23"/>
    <p:sldId id="1364" r:id="rId24"/>
    <p:sldId id="1322" r:id="rId25"/>
    <p:sldId id="1323" r:id="rId26"/>
    <p:sldId id="1324" r:id="rId27"/>
    <p:sldId id="1366" r:id="rId28"/>
    <p:sldId id="1317" r:id="rId29"/>
    <p:sldId id="1367" r:id="rId30"/>
    <p:sldId id="1319" r:id="rId31"/>
    <p:sldId id="1368" r:id="rId32"/>
    <p:sldId id="1318" r:id="rId33"/>
    <p:sldId id="1320" r:id="rId34"/>
    <p:sldId id="1321" r:id="rId35"/>
    <p:sldId id="1369" r:id="rId36"/>
    <p:sldId id="1370" r:id="rId37"/>
    <p:sldId id="1371" r:id="rId38"/>
    <p:sldId id="1372" r:id="rId3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C1E8EC"/>
    <a:srgbClr val="E9AE2B"/>
    <a:srgbClr val="E6B9B8"/>
    <a:srgbClr val="993300"/>
    <a:srgbClr val="A46B5B"/>
    <a:srgbClr val="A46B30"/>
    <a:srgbClr val="AE4E30"/>
    <a:srgbClr val="CC6600"/>
    <a:srgbClr val="B77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62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3593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hyperlink" Target="https://cdata2.tsherpa.co.kr/tsherpa/MultiMedia/Flash/2020/curri/index.html?flashxmlnum=ost1208&amp;classa=A8-C1-42-MM-MM-04-02-03-0-0-0-0&amp;classno=MM_42_04/suh_0402_01_0003/suh_0402_01_0003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ost1208&amp;classa=A8-C1-42-MM-MM-04-02-03-0-0-0-0&amp;classno=MM_42_04/suh_0402_01_0003/suh_0402_01_0003_401_1.html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5239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1487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1922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296307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진분수의 차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진분수의 차를 구하는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4549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6189407" y="3668238"/>
            <a:ext cx="540862" cy="814216"/>
            <a:chOff x="1311794" y="404664"/>
            <a:chExt cx="540862" cy="81421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189407" y="2507568"/>
            <a:ext cx="540862" cy="814216"/>
            <a:chOff x="1311794" y="404664"/>
            <a:chExt cx="540862" cy="81421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그림 보기 버튼 클릭 시 나타나는 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슬라이드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8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같음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7004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1_2_3_01.sgv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72317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사람이 각각 먹은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롤케이크만큼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색칠하고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분수로 나타내       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달이가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하늘이보다 더 먹은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롤케이크는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전체의 얼마인지          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D63D6D6-93D1-424F-90DC-E93194292A5A}"/>
              </a:ext>
            </a:extLst>
          </p:cNvPr>
          <p:cNvSpPr/>
          <p:nvPr/>
        </p:nvSpPr>
        <p:spPr>
          <a:xfrm>
            <a:off x="3951426" y="1369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201670" y="1299716"/>
            <a:ext cx="2828127" cy="313547"/>
            <a:chOff x="2983052" y="4581128"/>
            <a:chExt cx="2828127" cy="313547"/>
          </a:xfrm>
        </p:grpSpPr>
        <p:grpSp>
          <p:nvGrpSpPr>
            <p:cNvPr id="85" name="그룹 8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5" y="2582525"/>
            <a:ext cx="5755015" cy="203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7604" y="2757043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55221" y="3933852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058" y="2348880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72" y="3083968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066" y="3528210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066" y="4299696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44" y="2968376"/>
            <a:ext cx="437451" cy="58618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64" y="4169939"/>
            <a:ext cx="437451" cy="586184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3574300" y="30235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902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797" y="4961529"/>
            <a:ext cx="2114203" cy="113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04" y="2132856"/>
            <a:ext cx="909617" cy="29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0874" y="234967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83577" y="2349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92263" y="350180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84966" y="350180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D63D6D6-93D1-424F-90DC-E93194292A5A}"/>
              </a:ext>
            </a:extLst>
          </p:cNvPr>
          <p:cNvSpPr/>
          <p:nvPr/>
        </p:nvSpPr>
        <p:spPr>
          <a:xfrm>
            <a:off x="2115222" y="2092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6" y="2581200"/>
            <a:ext cx="5754695" cy="203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 아님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부터는 정답 이미지가 적용된 상태로 나타내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72317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달이가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하늘이보다 더 먹은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롤케이크는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전체의 얼마인지 식으로 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달이가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하늘이보다 더 먹은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롤케이크는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전체의 얼마인지          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4201670" y="1299716"/>
            <a:ext cx="2828127" cy="313547"/>
            <a:chOff x="2983052" y="4581128"/>
            <a:chExt cx="2828127" cy="313547"/>
          </a:xfrm>
        </p:grpSpPr>
        <p:grpSp>
          <p:nvGrpSpPr>
            <p:cNvPr id="85" name="그룹 8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7" name="직사각형 56"/>
          <p:cNvSpPr/>
          <p:nvPr/>
        </p:nvSpPr>
        <p:spPr bwMode="auto">
          <a:xfrm>
            <a:off x="3023828" y="4744086"/>
            <a:ext cx="1053456" cy="6664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51859"/>
              </p:ext>
            </p:extLst>
          </p:nvPr>
        </p:nvGraphicFramePr>
        <p:xfrm>
          <a:off x="3124497" y="4797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89624"/>
              </p:ext>
            </p:extLst>
          </p:nvPr>
        </p:nvGraphicFramePr>
        <p:xfrm>
          <a:off x="3703655" y="4797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53" y="49484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902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007604" y="2757043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55221" y="3933852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90874" y="234967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3577" y="2349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92263" y="350180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84966" y="350180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149396" y="27547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71700" y="2949403"/>
            <a:ext cx="4291725" cy="5524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135367" y="3883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857671" y="4077810"/>
            <a:ext cx="4291725" cy="5524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이동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723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과       는       이 각각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달이가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하늘이보다 더 먹은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롤케이크는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전체의 얼마인지          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4201670" y="1299716"/>
            <a:ext cx="2828127" cy="313547"/>
            <a:chOff x="2983052" y="4581128"/>
            <a:chExt cx="2828127" cy="313547"/>
          </a:xfrm>
        </p:grpSpPr>
        <p:grpSp>
          <p:nvGrpSpPr>
            <p:cNvPr id="85" name="그룹 8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51316"/>
              </p:ext>
            </p:extLst>
          </p:nvPr>
        </p:nvGraphicFramePr>
        <p:xfrm>
          <a:off x="357436" y="167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05983"/>
              </p:ext>
            </p:extLst>
          </p:nvPr>
        </p:nvGraphicFramePr>
        <p:xfrm>
          <a:off x="1036179" y="167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79404"/>
              </p:ext>
            </p:extLst>
          </p:nvPr>
        </p:nvGraphicFramePr>
        <p:xfrm>
          <a:off x="1718159" y="167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2195057" y="4810226"/>
            <a:ext cx="475299" cy="7070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0254"/>
              </p:ext>
            </p:extLst>
          </p:nvPr>
        </p:nvGraphicFramePr>
        <p:xfrm>
          <a:off x="2288690" y="486790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2746551" y="4975628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61" y="48138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3978029" y="4805725"/>
            <a:ext cx="475299" cy="7070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48151"/>
              </p:ext>
            </p:extLst>
          </p:nvPr>
        </p:nvGraphicFramePr>
        <p:xfrm>
          <a:off x="4071662" y="486340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 bwMode="auto">
          <a:xfrm>
            <a:off x="4529523" y="4971127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33" y="48093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902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6" y="2581200"/>
            <a:ext cx="5754695" cy="203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007604" y="2757043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55221" y="3933852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90874" y="234967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83577" y="2349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92263" y="350180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4966" y="350180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3" name="타원 62"/>
          <p:cNvSpPr/>
          <p:nvPr/>
        </p:nvSpPr>
        <p:spPr>
          <a:xfrm>
            <a:off x="2064226" y="46314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30109" y="15288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3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723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－     은       이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4984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달이가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하늘이보다 더 먹은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롤케이크는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전체의 얼마인지          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4201670" y="1299716"/>
            <a:ext cx="2828127" cy="313547"/>
            <a:chOff x="2983052" y="4581128"/>
            <a:chExt cx="2828127" cy="313547"/>
          </a:xfrm>
        </p:grpSpPr>
        <p:grpSp>
          <p:nvGrpSpPr>
            <p:cNvPr id="85" name="그룹 8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81330"/>
              </p:ext>
            </p:extLst>
          </p:nvPr>
        </p:nvGraphicFramePr>
        <p:xfrm>
          <a:off x="357436" y="16773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66553"/>
              </p:ext>
            </p:extLst>
          </p:nvPr>
        </p:nvGraphicFramePr>
        <p:xfrm>
          <a:off x="909117" y="16773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47411"/>
              </p:ext>
            </p:extLst>
          </p:nvPr>
        </p:nvGraphicFramePr>
        <p:xfrm>
          <a:off x="1593193" y="16773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 bwMode="auto">
          <a:xfrm>
            <a:off x="3392522" y="4942744"/>
            <a:ext cx="5405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73" y="4797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902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6" y="2581200"/>
            <a:ext cx="5754695" cy="203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007604" y="2757043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55221" y="3933852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90874" y="234967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83577" y="2349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92263" y="350180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84966" y="350180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5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723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달이가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하늘이보다 더 먹은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롤케이크는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전체의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902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달이가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하늘이보다 더 먹은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롤케이크는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전체의 얼마인지          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4201670" y="1299716"/>
            <a:ext cx="2828127" cy="313547"/>
            <a:chOff x="2983052" y="4581128"/>
            <a:chExt cx="2828127" cy="313547"/>
          </a:xfrm>
        </p:grpSpPr>
        <p:grpSp>
          <p:nvGrpSpPr>
            <p:cNvPr id="85" name="그룹 84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6" y="2581200"/>
            <a:ext cx="5754695" cy="203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007604" y="2757043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55221" y="3933852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90874" y="234967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3577" y="234967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92263" y="350180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84966" y="350180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449" y="5000648"/>
            <a:ext cx="2793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   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7399"/>
              </p:ext>
            </p:extLst>
          </p:nvPr>
        </p:nvGraphicFramePr>
        <p:xfrm>
          <a:off x="2432986" y="49052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32362"/>
              </p:ext>
            </p:extLst>
          </p:nvPr>
        </p:nvGraphicFramePr>
        <p:xfrm>
          <a:off x="2999525" y="49052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55572"/>
              </p:ext>
            </p:extLst>
          </p:nvPr>
        </p:nvGraphicFramePr>
        <p:xfrm>
          <a:off x="3553650" y="4905236"/>
          <a:ext cx="74794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551554" y="48926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044597" y="489263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93122"/>
              </p:ext>
            </p:extLst>
          </p:nvPr>
        </p:nvGraphicFramePr>
        <p:xfrm>
          <a:off x="4559813" y="49052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4576543" y="489263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68" y="4626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248" y="4618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62" y="46412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0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166938"/>
            <a:ext cx="2933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이미지 위치 및 크기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내용만 다름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43195" y="1265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40098"/>
              </p:ext>
            </p:extLst>
          </p:nvPr>
        </p:nvGraphicFramePr>
        <p:xfrm>
          <a:off x="799006" y="9135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5288197" y="1307824"/>
            <a:ext cx="1728228" cy="313547"/>
            <a:chOff x="2899703" y="5517232"/>
            <a:chExt cx="1728228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723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이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49026"/>
              </p:ext>
            </p:extLst>
          </p:nvPr>
        </p:nvGraphicFramePr>
        <p:xfrm>
          <a:off x="827584" y="167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" name="Picture 2">
            <a:extLst>
              <a:ext uri="{FF2B5EF4-FFF2-40B4-BE49-F238E27FC236}">
                <a16:creationId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902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58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1_2_04_02.svg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7141" y="3491483"/>
            <a:ext cx="9028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11834"/>
              </p:ext>
            </p:extLst>
          </p:nvPr>
        </p:nvGraphicFramePr>
        <p:xfrm>
          <a:off x="3733768" y="3393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392522" y="4997015"/>
            <a:ext cx="5405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73" y="48514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3464839" y="2020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167200"/>
            <a:ext cx="2962225" cy="252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38776"/>
              </p:ext>
            </p:extLst>
          </p:nvPr>
        </p:nvGraphicFramePr>
        <p:xfrm>
          <a:off x="799006" y="9135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5288197" y="1307824"/>
            <a:ext cx="1728228" cy="313547"/>
            <a:chOff x="2899703" y="5517232"/>
            <a:chExt cx="1728228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723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은       이 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84187"/>
              </p:ext>
            </p:extLst>
          </p:nvPr>
        </p:nvGraphicFramePr>
        <p:xfrm>
          <a:off x="693093" y="167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" name="Picture 2">
            <a:extLst>
              <a:ext uri="{FF2B5EF4-FFF2-40B4-BE49-F238E27FC236}">
                <a16:creationId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902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3392522" y="4997015"/>
            <a:ext cx="5405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73" y="48514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31664"/>
              </p:ext>
            </p:extLst>
          </p:nvPr>
        </p:nvGraphicFramePr>
        <p:xfrm>
          <a:off x="1377169" y="167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663788" y="3320988"/>
            <a:ext cx="9028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14158"/>
              </p:ext>
            </p:extLst>
          </p:nvPr>
        </p:nvGraphicFramePr>
        <p:xfrm>
          <a:off x="3160415" y="322257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73684"/>
              </p:ext>
            </p:extLst>
          </p:nvPr>
        </p:nvGraphicFramePr>
        <p:xfrm>
          <a:off x="4247964" y="33550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4163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1_2_04_02.png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291" y="27809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3448447" y="25515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8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00" y="2498400"/>
            <a:ext cx="3427200" cy="116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6563372" y="4994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08956"/>
              </p:ext>
            </p:extLst>
          </p:nvPr>
        </p:nvGraphicFramePr>
        <p:xfrm>
          <a:off x="799006" y="9135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5288197" y="1307824"/>
            <a:ext cx="1728228" cy="313547"/>
            <a:chOff x="2899703" y="5517232"/>
            <a:chExt cx="1728228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7231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55014"/>
              </p:ext>
            </p:extLst>
          </p:nvPr>
        </p:nvGraphicFramePr>
        <p:xfrm>
          <a:off x="693093" y="167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" name="Picture 2">
            <a:extLst>
              <a:ext uri="{FF2B5EF4-FFF2-40B4-BE49-F238E27FC236}">
                <a16:creationId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902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84800" y="21708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8400" y="216886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97345"/>
              </p:ext>
            </p:extLst>
          </p:nvPr>
        </p:nvGraphicFramePr>
        <p:xfrm>
          <a:off x="3095836" y="33569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22026"/>
              </p:ext>
            </p:extLst>
          </p:nvPr>
        </p:nvGraphicFramePr>
        <p:xfrm>
          <a:off x="5319145" y="30777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095836" y="33209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025290" y="4411330"/>
            <a:ext cx="43109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=             =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66887"/>
              </p:ext>
            </p:extLst>
          </p:nvPr>
        </p:nvGraphicFramePr>
        <p:xfrm>
          <a:off x="2466862" y="433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00133"/>
              </p:ext>
            </p:extLst>
          </p:nvPr>
        </p:nvGraphicFramePr>
        <p:xfrm>
          <a:off x="2949724" y="433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211"/>
              </p:ext>
            </p:extLst>
          </p:nvPr>
        </p:nvGraphicFramePr>
        <p:xfrm>
          <a:off x="3489784" y="433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2969710" y="4294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500642" y="4294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36436"/>
              </p:ext>
            </p:extLst>
          </p:nvPr>
        </p:nvGraphicFramePr>
        <p:xfrm>
          <a:off x="4033371" y="4330800"/>
          <a:ext cx="754653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5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4516722" y="4294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017645" y="4294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223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1_2_04_03.svg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22502"/>
              </p:ext>
            </p:extLst>
          </p:nvPr>
        </p:nvGraphicFramePr>
        <p:xfrm>
          <a:off x="5040052" y="433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5050910" y="429480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77" y="32004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57" y="41536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76" y="41536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20" y="41742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16" y="41536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023" y="41536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6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app\resource\contents\lesson01\ops\include\math\images\act\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act_quiz_icon.svg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21AE5C-DC1B-4940-A04D-D896AABE27ED}"/>
              </a:ext>
            </a:extLst>
          </p:cNvPr>
          <p:cNvSpPr/>
          <p:nvPr/>
        </p:nvSpPr>
        <p:spPr>
          <a:xfrm>
            <a:off x="5975483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50847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과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를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DC21AE5C-DC1B-4940-A04D-D896AABE27ED}"/>
              </a:ext>
            </a:extLst>
          </p:cNvPr>
          <p:cNvSpPr/>
          <p:nvPr/>
        </p:nvSpPr>
        <p:spPr>
          <a:xfrm>
            <a:off x="196569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6424"/>
              </p:ext>
            </p:extLst>
          </p:nvPr>
        </p:nvGraphicFramePr>
        <p:xfrm>
          <a:off x="755576" y="9087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03540"/>
              </p:ext>
            </p:extLst>
          </p:nvPr>
        </p:nvGraphicFramePr>
        <p:xfrm>
          <a:off x="1276586" y="9087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24713"/>
              </p:ext>
            </p:extLst>
          </p:nvPr>
        </p:nvGraphicFramePr>
        <p:xfrm>
          <a:off x="2339752" y="91717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868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1_2_06_01.svg / 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52" y="2168860"/>
            <a:ext cx="5476474" cy="127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06341"/>
              </p:ext>
            </p:extLst>
          </p:nvPr>
        </p:nvGraphicFramePr>
        <p:xfrm>
          <a:off x="1547664" y="312408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1567650" y="308808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2757" y="184482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79361" y="18468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25861"/>
              </p:ext>
            </p:extLst>
          </p:nvPr>
        </p:nvGraphicFramePr>
        <p:xfrm>
          <a:off x="5540852" y="29610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5560838" y="292502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67743" y="4206756"/>
            <a:ext cx="27754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31112"/>
              </p:ext>
            </p:extLst>
          </p:nvPr>
        </p:nvGraphicFramePr>
        <p:xfrm>
          <a:off x="2385281" y="4113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77206"/>
              </p:ext>
            </p:extLst>
          </p:nvPr>
        </p:nvGraphicFramePr>
        <p:xfrm>
          <a:off x="2960446" y="4113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910456"/>
              </p:ext>
            </p:extLst>
          </p:nvPr>
        </p:nvGraphicFramePr>
        <p:xfrm>
          <a:off x="3511217" y="4113076"/>
          <a:ext cx="76084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60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99478"/>
              </p:ext>
            </p:extLst>
          </p:nvPr>
        </p:nvGraphicFramePr>
        <p:xfrm>
          <a:off x="4519329" y="4113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 bwMode="auto">
          <a:xfrm>
            <a:off x="4536059" y="40695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511217" y="40695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000761" y="40695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C21AE5C-DC1B-4940-A04D-D896AABE27ED}"/>
              </a:ext>
            </a:extLst>
          </p:cNvPr>
          <p:cNvSpPr/>
          <p:nvPr/>
        </p:nvSpPr>
        <p:spPr>
          <a:xfrm>
            <a:off x="2409694" y="525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82" y="29827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96" y="2925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069" y="38138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60" y="38138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38" y="38138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05584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롤케이크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나누어 먹기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달이가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하늘이보다 더 먹은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롤케이크는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전체의 얼마인지 생각해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suh_h_0402_01_0003_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달이가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하늘이보다 더 먹은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롤케이크는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전체의 얼마인지 그림으로 알아보기 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1-1/6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계산하는 방법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21AE5C-DC1B-4940-A04D-D896AABE27ED}"/>
              </a:ext>
            </a:extLst>
          </p:cNvPr>
          <p:cNvSpPr/>
          <p:nvPr/>
        </p:nvSpPr>
        <p:spPr>
          <a:xfrm>
            <a:off x="5975483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50847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과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를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74793"/>
              </p:ext>
            </p:extLst>
          </p:nvPr>
        </p:nvGraphicFramePr>
        <p:xfrm>
          <a:off x="755576" y="9087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02159"/>
              </p:ext>
            </p:extLst>
          </p:nvPr>
        </p:nvGraphicFramePr>
        <p:xfrm>
          <a:off x="1276586" y="9087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58600"/>
              </p:ext>
            </p:extLst>
          </p:nvPr>
        </p:nvGraphicFramePr>
        <p:xfrm>
          <a:off x="2339752" y="91717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806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1_2_06_02.svg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2706232" y="5292579"/>
            <a:ext cx="1654859" cy="269100"/>
            <a:chOff x="290979" y="2009759"/>
            <a:chExt cx="2665167" cy="433388"/>
          </a:xfrm>
        </p:grpSpPr>
        <p:pic>
          <p:nvPicPr>
            <p:cNvPr id="26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1652533" y="4206756"/>
            <a:ext cx="42156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1374"/>
              </p:ext>
            </p:extLst>
          </p:nvPr>
        </p:nvGraphicFramePr>
        <p:xfrm>
          <a:off x="2132354" y="411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84600"/>
              </p:ext>
            </p:extLst>
          </p:nvPr>
        </p:nvGraphicFramePr>
        <p:xfrm>
          <a:off x="3892482" y="4114800"/>
          <a:ext cx="77059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70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4952894" y="40695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738199" y="40695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303946" y="40695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4290" y="180882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32902" y="180882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00" y="2124000"/>
            <a:ext cx="5684816" cy="127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7227"/>
              </p:ext>
            </p:extLst>
          </p:nvPr>
        </p:nvGraphicFramePr>
        <p:xfrm>
          <a:off x="2303748" y="30690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2320478" y="302554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2285"/>
              </p:ext>
            </p:extLst>
          </p:nvPr>
        </p:nvGraphicFramePr>
        <p:xfrm>
          <a:off x="6256068" y="29758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6272798" y="293239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48789"/>
              </p:ext>
            </p:extLst>
          </p:nvPr>
        </p:nvGraphicFramePr>
        <p:xfrm>
          <a:off x="2718862" y="411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83863"/>
              </p:ext>
            </p:extLst>
          </p:nvPr>
        </p:nvGraphicFramePr>
        <p:xfrm>
          <a:off x="3299121" y="411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3902232" y="406860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391980" y="406860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18311"/>
              </p:ext>
            </p:extLst>
          </p:nvPr>
        </p:nvGraphicFramePr>
        <p:xfrm>
          <a:off x="4941566" y="411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27" y="2936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30" y="278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38" y="38118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28" y="38118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475" y="38118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20" y="38118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45" y="38118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3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5436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의 계산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6" y="298761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94170"/>
              </p:ext>
            </p:extLst>
          </p:nvPr>
        </p:nvGraphicFramePr>
        <p:xfrm>
          <a:off x="1223628" y="20626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0" y="38092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992766" y="2984195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＝              ＝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2901"/>
              </p:ext>
            </p:extLst>
          </p:nvPr>
        </p:nvGraphicFramePr>
        <p:xfrm>
          <a:off x="1655676" y="289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01741"/>
              </p:ext>
            </p:extLst>
          </p:nvPr>
        </p:nvGraphicFramePr>
        <p:xfrm>
          <a:off x="3347864" y="289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58602" y="366822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의 계산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92" y="449799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75503"/>
              </p:ext>
            </p:extLst>
          </p:nvPr>
        </p:nvGraphicFramePr>
        <p:xfrm>
          <a:off x="1010770" y="35730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60239"/>
              </p:ext>
            </p:extLst>
          </p:nvPr>
        </p:nvGraphicFramePr>
        <p:xfrm>
          <a:off x="1448100" y="44011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64519"/>
              </p:ext>
            </p:extLst>
          </p:nvPr>
        </p:nvGraphicFramePr>
        <p:xfrm>
          <a:off x="2627784" y="44011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24801"/>
              </p:ext>
            </p:extLst>
          </p:nvPr>
        </p:nvGraphicFramePr>
        <p:xfrm>
          <a:off x="3184798" y="4401180"/>
          <a:ext cx="46805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90181"/>
              </p:ext>
            </p:extLst>
          </p:nvPr>
        </p:nvGraphicFramePr>
        <p:xfrm>
          <a:off x="3923928" y="44011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22901"/>
              </p:ext>
            </p:extLst>
          </p:nvPr>
        </p:nvGraphicFramePr>
        <p:xfrm>
          <a:off x="683568" y="20608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27682"/>
              </p:ext>
            </p:extLst>
          </p:nvPr>
        </p:nvGraphicFramePr>
        <p:xfrm>
          <a:off x="1115616" y="28890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92766" y="4484439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＝      －     ＝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729554" y="286536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230477" y="286536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952" y="27448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48" y="27241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2412374" y="2793694"/>
            <a:ext cx="5400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91950"/>
              </p:ext>
            </p:extLst>
          </p:nvPr>
        </p:nvGraphicFramePr>
        <p:xfrm>
          <a:off x="2031629" y="43846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2051615" y="434865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362" y="42074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9374"/>
              </p:ext>
            </p:extLst>
          </p:nvPr>
        </p:nvGraphicFramePr>
        <p:xfrm>
          <a:off x="2195736" y="2903768"/>
          <a:ext cx="85929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5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5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49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9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93.JPG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1993" y="2184097"/>
            <a:ext cx="5842372" cy="59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540" y="279225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75081"/>
              </p:ext>
            </p:extLst>
          </p:nvPr>
        </p:nvGraphicFramePr>
        <p:xfrm>
          <a:off x="1282666" y="281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30170"/>
              </p:ext>
            </p:extLst>
          </p:nvPr>
        </p:nvGraphicFramePr>
        <p:xfrm>
          <a:off x="2114411" y="281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33952"/>
              </p:ext>
            </p:extLst>
          </p:nvPr>
        </p:nvGraphicFramePr>
        <p:xfrm>
          <a:off x="2946156" y="281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99943"/>
              </p:ext>
            </p:extLst>
          </p:nvPr>
        </p:nvGraphicFramePr>
        <p:xfrm>
          <a:off x="3777901" y="281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79412"/>
              </p:ext>
            </p:extLst>
          </p:nvPr>
        </p:nvGraphicFramePr>
        <p:xfrm>
          <a:off x="4609646" y="281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67157"/>
              </p:ext>
            </p:extLst>
          </p:nvPr>
        </p:nvGraphicFramePr>
        <p:xfrm>
          <a:off x="5441391" y="281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10138"/>
              </p:ext>
            </p:extLst>
          </p:nvPr>
        </p:nvGraphicFramePr>
        <p:xfrm>
          <a:off x="6273136" y="281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45033"/>
              </p:ext>
            </p:extLst>
          </p:nvPr>
        </p:nvGraphicFramePr>
        <p:xfrm>
          <a:off x="2768588" y="4001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80927"/>
              </p:ext>
            </p:extLst>
          </p:nvPr>
        </p:nvGraphicFramePr>
        <p:xfrm>
          <a:off x="3340045" y="40028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83204"/>
              </p:ext>
            </p:extLst>
          </p:nvPr>
        </p:nvGraphicFramePr>
        <p:xfrm>
          <a:off x="3923540" y="40028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48884" y="4093973"/>
            <a:ext cx="2280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2766930" y="3956809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3347864" y="396074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928798" y="396467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78" y="3708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236" y="36990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8" y="3717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49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66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94.JPG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91" y="2096852"/>
            <a:ext cx="1723985" cy="171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4401108"/>
            <a:ext cx="26648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97713"/>
              </p:ext>
            </p:extLst>
          </p:nvPr>
        </p:nvGraphicFramePr>
        <p:xfrm>
          <a:off x="2687757" y="42930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98053"/>
              </p:ext>
            </p:extLst>
          </p:nvPr>
        </p:nvGraphicFramePr>
        <p:xfrm>
          <a:off x="3263821" y="42930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23240"/>
              </p:ext>
            </p:extLst>
          </p:nvPr>
        </p:nvGraphicFramePr>
        <p:xfrm>
          <a:off x="3839885" y="42930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08154"/>
              </p:ext>
            </p:extLst>
          </p:nvPr>
        </p:nvGraphicFramePr>
        <p:xfrm>
          <a:off x="4418085" y="42930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3269235" y="426394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4427469" y="4263640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82" y="4006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52" y="4009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2975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836106"/>
              </p:ext>
            </p:extLst>
          </p:nvPr>
        </p:nvGraphicFramePr>
        <p:xfrm>
          <a:off x="2795330" y="232275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04365"/>
              </p:ext>
            </p:extLst>
          </p:nvPr>
        </p:nvGraphicFramePr>
        <p:xfrm>
          <a:off x="3366787" y="23244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2675626" y="2415607"/>
            <a:ext cx="2280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879655" y="3789112"/>
            <a:ext cx="15567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96442"/>
              </p:ext>
            </p:extLst>
          </p:nvPr>
        </p:nvGraphicFramePr>
        <p:xfrm>
          <a:off x="3371676" y="36811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 bwMode="auto">
          <a:xfrm>
            <a:off x="3923928" y="231219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49810"/>
              </p:ext>
            </p:extLst>
          </p:nvPr>
        </p:nvGraphicFramePr>
        <p:xfrm>
          <a:off x="4020225" y="23214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 bwMode="auto">
          <a:xfrm>
            <a:off x="3923928" y="367188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89859"/>
              </p:ext>
            </p:extLst>
          </p:nvPr>
        </p:nvGraphicFramePr>
        <p:xfrm>
          <a:off x="4020225" y="36811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45" y="3531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93" y="21467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타원 126"/>
          <p:cNvSpPr/>
          <p:nvPr/>
        </p:nvSpPr>
        <p:spPr>
          <a:xfrm>
            <a:off x="526186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87029"/>
              </p:ext>
            </p:extLst>
          </p:nvPr>
        </p:nvGraphicFramePr>
        <p:xfrm>
          <a:off x="2795330" y="232275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25404"/>
              </p:ext>
            </p:extLst>
          </p:nvPr>
        </p:nvGraphicFramePr>
        <p:xfrm>
          <a:off x="3366787" y="23244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2675626" y="2415607"/>
            <a:ext cx="2280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879655" y="3789112"/>
            <a:ext cx="15567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73123"/>
              </p:ext>
            </p:extLst>
          </p:nvPr>
        </p:nvGraphicFramePr>
        <p:xfrm>
          <a:off x="3371676" y="36811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 bwMode="auto">
          <a:xfrm>
            <a:off x="3923928" y="231219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7034"/>
              </p:ext>
            </p:extLst>
          </p:nvPr>
        </p:nvGraphicFramePr>
        <p:xfrm>
          <a:off x="4020225" y="23214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 bwMode="auto">
          <a:xfrm>
            <a:off x="3923928" y="367188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6453"/>
              </p:ext>
            </p:extLst>
          </p:nvPr>
        </p:nvGraphicFramePr>
        <p:xfrm>
          <a:off x="4020225" y="36811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5843" y="3501008"/>
            <a:ext cx="6667165" cy="1727922"/>
            <a:chOff x="192745" y="3545368"/>
            <a:chExt cx="6667165" cy="172792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707386"/>
              <a:ext cx="6667165" cy="13777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5453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04201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55263"/>
              </p:ext>
            </p:extLst>
          </p:nvPr>
        </p:nvGraphicFramePr>
        <p:xfrm>
          <a:off x="700920" y="3866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12786"/>
              </p:ext>
            </p:extLst>
          </p:nvPr>
        </p:nvGraphicFramePr>
        <p:xfrm>
          <a:off x="1115616" y="3866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79794"/>
              </p:ext>
            </p:extLst>
          </p:nvPr>
        </p:nvGraphicFramePr>
        <p:xfrm>
          <a:off x="1547708" y="3866400"/>
          <a:ext cx="39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36082"/>
              </p:ext>
            </p:extLst>
          </p:nvPr>
        </p:nvGraphicFramePr>
        <p:xfrm>
          <a:off x="2169257" y="3866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65313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923531"/>
            <a:ext cx="2790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   ＝ 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560" y="4530606"/>
            <a:ext cx="2790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－   ＝      ＝   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26611"/>
              </p:ext>
            </p:extLst>
          </p:nvPr>
        </p:nvGraphicFramePr>
        <p:xfrm>
          <a:off x="1017129" y="447522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22396"/>
              </p:ext>
            </p:extLst>
          </p:nvPr>
        </p:nvGraphicFramePr>
        <p:xfrm>
          <a:off x="1435398" y="447629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37365"/>
              </p:ext>
            </p:extLst>
          </p:nvPr>
        </p:nvGraphicFramePr>
        <p:xfrm>
          <a:off x="1851571" y="4477357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8542"/>
              </p:ext>
            </p:extLst>
          </p:nvPr>
        </p:nvGraphicFramePr>
        <p:xfrm>
          <a:off x="2283663" y="4478423"/>
          <a:ext cx="39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86461"/>
              </p:ext>
            </p:extLst>
          </p:nvPr>
        </p:nvGraphicFramePr>
        <p:xfrm>
          <a:off x="2909466" y="4479489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0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수보다    만큼 큰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수를 구해         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528519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44525"/>
              </p:ext>
            </p:extLst>
          </p:nvPr>
        </p:nvGraphicFramePr>
        <p:xfrm>
          <a:off x="2214806" y="14818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3206109" y="273570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93361"/>
              </p:ext>
            </p:extLst>
          </p:nvPr>
        </p:nvGraphicFramePr>
        <p:xfrm>
          <a:off x="3302406" y="27449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74" y="25702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수보다    만큼 큰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수를 구해         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24733"/>
              </p:ext>
            </p:extLst>
          </p:nvPr>
        </p:nvGraphicFramePr>
        <p:xfrm>
          <a:off x="2214806" y="14818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3206109" y="273570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0245"/>
              </p:ext>
            </p:extLst>
          </p:nvPr>
        </p:nvGraphicFramePr>
        <p:xfrm>
          <a:off x="3302406" y="27449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5843" y="4077072"/>
            <a:ext cx="6667165" cy="1151858"/>
            <a:chOff x="192745" y="4121432"/>
            <a:chExt cx="6667165" cy="115185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283450"/>
              <a:ext cx="6667165" cy="8017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2143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3528" y="4494602"/>
            <a:ext cx="614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－   ＝       ＝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75711"/>
              </p:ext>
            </p:extLst>
          </p:nvPr>
        </p:nvGraphicFramePr>
        <p:xfrm>
          <a:off x="827584" y="44388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82111"/>
              </p:ext>
            </p:extLst>
          </p:nvPr>
        </p:nvGraphicFramePr>
        <p:xfrm>
          <a:off x="2834546" y="44388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8603"/>
              </p:ext>
            </p:extLst>
          </p:nvPr>
        </p:nvGraphicFramePr>
        <p:xfrm>
          <a:off x="3260244" y="44388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15975"/>
              </p:ext>
            </p:extLst>
          </p:nvPr>
        </p:nvGraphicFramePr>
        <p:xfrm>
          <a:off x="3672711" y="44388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70255"/>
              </p:ext>
            </p:extLst>
          </p:nvPr>
        </p:nvGraphicFramePr>
        <p:xfrm>
          <a:off x="4092642" y="4438800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97623"/>
              </p:ext>
            </p:extLst>
          </p:nvPr>
        </p:nvGraphicFramePr>
        <p:xfrm>
          <a:off x="4797549" y="44388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1" y="45133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91" y="45133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7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047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1_2_1_ani.mp4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2" y="252890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304764"/>
            <a:ext cx="6912768" cy="380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275" y="87103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13679" y="2438890"/>
            <a:ext cx="4664415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롤케이크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먹기</a:t>
            </a:r>
            <a:endParaRPr lang="ko-KR" altLang="en-US" sz="36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분수와 가장 작은 분수의 차를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741C777-C740-440F-9224-73FA80AFBC87}"/>
              </a:ext>
            </a:extLst>
          </p:cNvPr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362880" y="2564904"/>
            <a:ext cx="2317132" cy="864096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62828"/>
              </p:ext>
            </p:extLst>
          </p:nvPr>
        </p:nvGraphicFramePr>
        <p:xfrm>
          <a:off x="2634709" y="267873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97566"/>
              </p:ext>
            </p:extLst>
          </p:nvPr>
        </p:nvGraphicFramePr>
        <p:xfrm>
          <a:off x="3370992" y="26729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0341"/>
              </p:ext>
            </p:extLst>
          </p:nvPr>
        </p:nvGraphicFramePr>
        <p:xfrm>
          <a:off x="4107275" y="26670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3278436" y="4062483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07383"/>
              </p:ext>
            </p:extLst>
          </p:nvPr>
        </p:nvGraphicFramePr>
        <p:xfrm>
          <a:off x="3374733" y="40717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01" y="3897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741C777-C740-440F-9224-73FA80AFBC87}"/>
              </a:ext>
            </a:extLst>
          </p:cNvPr>
          <p:cNvSpPr/>
          <p:nvPr/>
        </p:nvSpPr>
        <p:spPr>
          <a:xfrm>
            <a:off x="526186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분수와 가장 작은 분수의 차를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362880" y="2564904"/>
            <a:ext cx="2317132" cy="864096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2090"/>
              </p:ext>
            </p:extLst>
          </p:nvPr>
        </p:nvGraphicFramePr>
        <p:xfrm>
          <a:off x="2634709" y="267873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44940"/>
              </p:ext>
            </p:extLst>
          </p:nvPr>
        </p:nvGraphicFramePr>
        <p:xfrm>
          <a:off x="3370992" y="26729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66077"/>
              </p:ext>
            </p:extLst>
          </p:nvPr>
        </p:nvGraphicFramePr>
        <p:xfrm>
          <a:off x="4107275" y="26670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3278436" y="4062483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35669"/>
              </p:ext>
            </p:extLst>
          </p:nvPr>
        </p:nvGraphicFramePr>
        <p:xfrm>
          <a:off x="3374733" y="40717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5843" y="3645024"/>
            <a:ext cx="6667165" cy="1583906"/>
            <a:chOff x="192745" y="3689384"/>
            <a:chExt cx="6667165" cy="15839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851402"/>
              <a:ext cx="6667165" cy="12337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68938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3528" y="4038163"/>
            <a:ext cx="614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분수는    이고 가장 작은 분수는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 －   ＝      ＝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38024"/>
              </p:ext>
            </p:extLst>
          </p:nvPr>
        </p:nvGraphicFramePr>
        <p:xfrm>
          <a:off x="1870238" y="3945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70129"/>
              </p:ext>
            </p:extLst>
          </p:nvPr>
        </p:nvGraphicFramePr>
        <p:xfrm>
          <a:off x="4198955" y="3945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65916"/>
              </p:ext>
            </p:extLst>
          </p:nvPr>
        </p:nvGraphicFramePr>
        <p:xfrm>
          <a:off x="1104927" y="445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15057"/>
              </p:ext>
            </p:extLst>
          </p:nvPr>
        </p:nvGraphicFramePr>
        <p:xfrm>
          <a:off x="1518749" y="445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20956"/>
              </p:ext>
            </p:extLst>
          </p:nvPr>
        </p:nvGraphicFramePr>
        <p:xfrm>
          <a:off x="1943708" y="4453200"/>
          <a:ext cx="39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80054"/>
              </p:ext>
            </p:extLst>
          </p:nvPr>
        </p:nvGraphicFramePr>
        <p:xfrm>
          <a:off x="2558263" y="445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5" name="그룹 124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26" name="순서도: 대체 처리 12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30" name="순서도: 대체 처리 12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32" name="순서도: 대체 처리 131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34" name="순서도: 대체 처리 13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44" name="순서도: 대체 처리 14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3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      －     는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그림 클릭 시 나타나는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421E4A0-866C-4435-B5CD-249662B538F0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66044"/>
              </p:ext>
            </p:extLst>
          </p:nvPr>
        </p:nvGraphicFramePr>
        <p:xfrm>
          <a:off x="2519772" y="15228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89522"/>
              </p:ext>
            </p:extLst>
          </p:nvPr>
        </p:nvGraphicFramePr>
        <p:xfrm>
          <a:off x="3059832" y="15228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63106392" descr="EMB000020dc0ef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48" y="2440133"/>
            <a:ext cx="1252538" cy="12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63106152" descr="EMB000020dc0ef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16" y="4705411"/>
            <a:ext cx="1252538" cy="12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22153"/>
              </p:ext>
            </p:extLst>
          </p:nvPr>
        </p:nvGraphicFramePr>
        <p:xfrm>
          <a:off x="2291928" y="447539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07693"/>
              </p:ext>
            </p:extLst>
          </p:nvPr>
        </p:nvGraphicFramePr>
        <p:xfrm>
          <a:off x="2863385" y="447711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172224" y="4568248"/>
            <a:ext cx="27078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＝     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50782"/>
              </p:ext>
            </p:extLst>
          </p:nvPr>
        </p:nvGraphicFramePr>
        <p:xfrm>
          <a:off x="3439948" y="4477111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65476"/>
              </p:ext>
            </p:extLst>
          </p:nvPr>
        </p:nvGraphicFramePr>
        <p:xfrm>
          <a:off x="4448060" y="447703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 bwMode="auto">
          <a:xfrm>
            <a:off x="3447746" y="443108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3880579" y="443108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4452718" y="443108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79" y="41733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727" y="4183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275" y="41733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95425"/>
              </p:ext>
            </p:extLst>
          </p:nvPr>
        </p:nvGraphicFramePr>
        <p:xfrm>
          <a:off x="115384" y="6129300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개발물에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이미지 사용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7"/>
                        </a:rPr>
                        <a:t>https://cdata2.tsherpa.co.kr/tsherpa/MultiMedia/Flash/2020/curri/index.html?flashxmlnum=ost1208&amp;classa=A8-C1-42-MM-MM-04-02-03-0-0-0-0&amp;classno=MM_42_04/suh_0402_01_0003/suh_0402_01_0003_401_1.html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번문제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8" y="2766960"/>
            <a:ext cx="437451" cy="586184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E421E4A0-866C-4435-B5CD-249662B538F0}"/>
              </a:ext>
            </a:extLst>
          </p:cNvPr>
          <p:cNvSpPr/>
          <p:nvPr/>
        </p:nvSpPr>
        <p:spPr>
          <a:xfrm>
            <a:off x="3036579" y="2914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7EC090B-645B-4533-9D05-9E4C1D69020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2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      －     는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560063"/>
              </p:ext>
            </p:extLst>
          </p:nvPr>
        </p:nvGraphicFramePr>
        <p:xfrm>
          <a:off x="2519772" y="15228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8868"/>
              </p:ext>
            </p:extLst>
          </p:nvPr>
        </p:nvGraphicFramePr>
        <p:xfrm>
          <a:off x="3059832" y="15228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08" y="2564904"/>
            <a:ext cx="5571040" cy="9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41996"/>
              </p:ext>
            </p:extLst>
          </p:nvPr>
        </p:nvGraphicFramePr>
        <p:xfrm>
          <a:off x="2636251" y="22048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88097"/>
              </p:ext>
            </p:extLst>
          </p:nvPr>
        </p:nvGraphicFramePr>
        <p:xfrm>
          <a:off x="3987469" y="3212976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88275"/>
              </p:ext>
            </p:extLst>
          </p:nvPr>
        </p:nvGraphicFramePr>
        <p:xfrm>
          <a:off x="1998782" y="323471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직사각형 127"/>
          <p:cNvSpPr/>
          <p:nvPr/>
        </p:nvSpPr>
        <p:spPr bwMode="auto">
          <a:xfrm>
            <a:off x="2002993" y="319067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8470"/>
              </p:ext>
            </p:extLst>
          </p:nvPr>
        </p:nvGraphicFramePr>
        <p:xfrm>
          <a:off x="2332262" y="42193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45442"/>
              </p:ext>
            </p:extLst>
          </p:nvPr>
        </p:nvGraphicFramePr>
        <p:xfrm>
          <a:off x="2903719" y="422108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2212558" y="4312225"/>
            <a:ext cx="27078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＝     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38600"/>
              </p:ext>
            </p:extLst>
          </p:nvPr>
        </p:nvGraphicFramePr>
        <p:xfrm>
          <a:off x="3480282" y="4221088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33262"/>
              </p:ext>
            </p:extLst>
          </p:nvPr>
        </p:nvGraphicFramePr>
        <p:xfrm>
          <a:off x="4488394" y="422101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3488080" y="4175061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3920913" y="4175061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4493052" y="4175061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34" y="30701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69" y="39173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808" y="39156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052" y="39156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41281"/>
              </p:ext>
            </p:extLst>
          </p:nvPr>
        </p:nvGraphicFramePr>
        <p:xfrm>
          <a:off x="115384" y="6129300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개발물에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이미지 사용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6"/>
                        </a:rPr>
                        <a:t>https://cdata2.tsherpa.co.kr/tsherpa/MultiMedia/Flash/2020/curri/index.html?flashxmlnum=ost1208&amp;classa=A8-C1-42-MM-MM-04-02-03-0-0-0-0&amp;classno=MM_42_04/suh_0402_01_0003/suh_0402_01_0003_401_1.html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번문제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7EC090B-645B-4533-9D05-9E4C1D69020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9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모서리가 둥근 직사각형 97"/>
          <p:cNvSpPr/>
          <p:nvPr/>
        </p:nvSpPr>
        <p:spPr>
          <a:xfrm>
            <a:off x="1145396" y="2348880"/>
            <a:ext cx="4866764" cy="1872208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23628" y="2564904"/>
            <a:ext cx="46476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는     이 모두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457184" y="261461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94393"/>
              </p:ext>
            </p:extLst>
          </p:nvPr>
        </p:nvGraphicFramePr>
        <p:xfrm>
          <a:off x="1799692" y="246221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2614"/>
              </p:ext>
            </p:extLst>
          </p:nvPr>
        </p:nvGraphicFramePr>
        <p:xfrm>
          <a:off x="3167844" y="24653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 bwMode="auto">
          <a:xfrm>
            <a:off x="4499992" y="261784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52990"/>
              </p:ext>
            </p:extLst>
          </p:nvPr>
        </p:nvGraphicFramePr>
        <p:xfrm>
          <a:off x="3832850" y="24653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33536"/>
              </p:ext>
            </p:extLst>
          </p:nvPr>
        </p:nvGraphicFramePr>
        <p:xfrm>
          <a:off x="1708614" y="305248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41723"/>
              </p:ext>
            </p:extLst>
          </p:nvPr>
        </p:nvGraphicFramePr>
        <p:xfrm>
          <a:off x="2377379" y="305248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 bwMode="auto">
          <a:xfrm>
            <a:off x="3609312" y="3204876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87800"/>
              </p:ext>
            </p:extLst>
          </p:nvPr>
        </p:nvGraphicFramePr>
        <p:xfrm>
          <a:off x="2079257" y="36357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64247"/>
              </p:ext>
            </p:extLst>
          </p:nvPr>
        </p:nvGraphicFramePr>
        <p:xfrm>
          <a:off x="3743908" y="3636557"/>
          <a:ext cx="79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 bwMode="auto">
          <a:xfrm>
            <a:off x="3755746" y="3609020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4237290" y="3609019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69916"/>
              </p:ext>
            </p:extLst>
          </p:nvPr>
        </p:nvGraphicFramePr>
        <p:xfrm>
          <a:off x="4824028" y="36419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 bwMode="auto">
          <a:xfrm>
            <a:off x="4826401" y="360901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75" y="382650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19" y="2973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56" y="23728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97" y="23783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80" y="36253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15174"/>
              </p:ext>
            </p:extLst>
          </p:nvPr>
        </p:nvGraphicFramePr>
        <p:xfrm>
          <a:off x="2663788" y="36419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54716"/>
              </p:ext>
            </p:extLst>
          </p:nvPr>
        </p:nvGraphicFramePr>
        <p:xfrm>
          <a:off x="3239852" y="36450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 bwMode="auto">
          <a:xfrm>
            <a:off x="2669998" y="360901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243712" y="3609016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08" y="3479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77" y="36456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911" y="34792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10" y="34535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7EC090B-645B-4533-9D05-9E4C1D69020B}"/>
              </a:ext>
            </a:extLst>
          </p:cNvPr>
          <p:cNvSpPr/>
          <p:nvPr/>
        </p:nvSpPr>
        <p:spPr>
          <a:xfrm>
            <a:off x="6290528" y="4939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81088"/>
              </p:ext>
            </p:extLst>
          </p:nvPr>
        </p:nvGraphicFramePr>
        <p:xfrm>
          <a:off x="2795330" y="232275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34088"/>
              </p:ext>
            </p:extLst>
          </p:nvPr>
        </p:nvGraphicFramePr>
        <p:xfrm>
          <a:off x="3366787" y="23244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879655" y="3789112"/>
            <a:ext cx="15567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57057"/>
              </p:ext>
            </p:extLst>
          </p:nvPr>
        </p:nvGraphicFramePr>
        <p:xfrm>
          <a:off x="3371676" y="36811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3923928" y="231219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40888"/>
              </p:ext>
            </p:extLst>
          </p:nvPr>
        </p:nvGraphicFramePr>
        <p:xfrm>
          <a:off x="4020225" y="23214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3923928" y="367188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07439"/>
              </p:ext>
            </p:extLst>
          </p:nvPr>
        </p:nvGraphicFramePr>
        <p:xfrm>
          <a:off x="4020225" y="36811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45" y="3531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93" y="21467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675626" y="2415607"/>
            <a:ext cx="2280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F7EC090B-645B-4533-9D05-9E4C1D69020B}"/>
              </a:ext>
            </a:extLst>
          </p:cNvPr>
          <p:cNvSpPr/>
          <p:nvPr/>
        </p:nvSpPr>
        <p:spPr>
          <a:xfrm>
            <a:off x="526599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5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26525"/>
              </p:ext>
            </p:extLst>
          </p:nvPr>
        </p:nvGraphicFramePr>
        <p:xfrm>
          <a:off x="2795330" y="232275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02224"/>
              </p:ext>
            </p:extLst>
          </p:nvPr>
        </p:nvGraphicFramePr>
        <p:xfrm>
          <a:off x="3366787" y="23244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879655" y="3789112"/>
            <a:ext cx="15567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3649"/>
              </p:ext>
            </p:extLst>
          </p:nvPr>
        </p:nvGraphicFramePr>
        <p:xfrm>
          <a:off x="3371676" y="36811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3923928" y="2312195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37733"/>
              </p:ext>
            </p:extLst>
          </p:nvPr>
        </p:nvGraphicFramePr>
        <p:xfrm>
          <a:off x="4020225" y="23214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3923928" y="367188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5054"/>
              </p:ext>
            </p:extLst>
          </p:nvPr>
        </p:nvGraphicFramePr>
        <p:xfrm>
          <a:off x="4020225" y="36811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2675626" y="2415607"/>
            <a:ext cx="2280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</a:t>
            </a: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5843" y="3501008"/>
            <a:ext cx="6667165" cy="1727922"/>
            <a:chOff x="192745" y="3545368"/>
            <a:chExt cx="6667165" cy="172792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707386"/>
              <a:ext cx="6667165" cy="13777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5453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04201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3813"/>
              </p:ext>
            </p:extLst>
          </p:nvPr>
        </p:nvGraphicFramePr>
        <p:xfrm>
          <a:off x="700920" y="3866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318457"/>
              </p:ext>
            </p:extLst>
          </p:nvPr>
        </p:nvGraphicFramePr>
        <p:xfrm>
          <a:off x="1115616" y="3866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02088"/>
              </p:ext>
            </p:extLst>
          </p:nvPr>
        </p:nvGraphicFramePr>
        <p:xfrm>
          <a:off x="1547708" y="3866400"/>
          <a:ext cx="39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8155"/>
              </p:ext>
            </p:extLst>
          </p:nvPr>
        </p:nvGraphicFramePr>
        <p:xfrm>
          <a:off x="2169257" y="38664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65313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611560" y="3923531"/>
            <a:ext cx="2790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   ＝  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1560" y="4530606"/>
            <a:ext cx="2790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－   ＝      ＝   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84396"/>
              </p:ext>
            </p:extLst>
          </p:nvPr>
        </p:nvGraphicFramePr>
        <p:xfrm>
          <a:off x="1017129" y="447522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07684"/>
              </p:ext>
            </p:extLst>
          </p:nvPr>
        </p:nvGraphicFramePr>
        <p:xfrm>
          <a:off x="1435398" y="447629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59166"/>
              </p:ext>
            </p:extLst>
          </p:nvPr>
        </p:nvGraphicFramePr>
        <p:xfrm>
          <a:off x="1851571" y="4477357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53453"/>
              </p:ext>
            </p:extLst>
          </p:nvPr>
        </p:nvGraphicFramePr>
        <p:xfrm>
          <a:off x="2283663" y="4478423"/>
          <a:ext cx="39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55349"/>
              </p:ext>
            </p:extLst>
          </p:nvPr>
        </p:nvGraphicFramePr>
        <p:xfrm>
          <a:off x="2909466" y="4479489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0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합이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차가     인     두 진분수를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7EC090B-645B-4533-9D05-9E4C1D69020B}"/>
              </a:ext>
            </a:extLst>
          </p:cNvPr>
          <p:cNvSpPr/>
          <p:nvPr/>
        </p:nvSpPr>
        <p:spPr>
          <a:xfrm>
            <a:off x="6290528" y="4939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91575"/>
              </p:ext>
            </p:extLst>
          </p:nvPr>
        </p:nvGraphicFramePr>
        <p:xfrm>
          <a:off x="5040052" y="15163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18737"/>
              </p:ext>
            </p:extLst>
          </p:nvPr>
        </p:nvGraphicFramePr>
        <p:xfrm>
          <a:off x="6156176" y="15163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3108006" y="2585754"/>
            <a:ext cx="97509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54274"/>
              </p:ext>
            </p:extLst>
          </p:nvPr>
        </p:nvGraphicFramePr>
        <p:xfrm>
          <a:off x="3237322" y="259497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83261"/>
              </p:ext>
            </p:extLst>
          </p:nvPr>
        </p:nvGraphicFramePr>
        <p:xfrm>
          <a:off x="3712109" y="25907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22663" y="2716818"/>
            <a:ext cx="10118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,     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37" y="24568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EC090B-645B-4533-9D05-9E4C1D69020B}"/>
              </a:ext>
            </a:extLst>
          </p:cNvPr>
          <p:cNvSpPr/>
          <p:nvPr/>
        </p:nvSpPr>
        <p:spPr>
          <a:xfrm>
            <a:off x="526599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8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합이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차가     인     두 진분수를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82760"/>
              </p:ext>
            </p:extLst>
          </p:nvPr>
        </p:nvGraphicFramePr>
        <p:xfrm>
          <a:off x="5040052" y="15163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8110"/>
              </p:ext>
            </p:extLst>
          </p:nvPr>
        </p:nvGraphicFramePr>
        <p:xfrm>
          <a:off x="6156176" y="15163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3108006" y="2585754"/>
            <a:ext cx="97509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54850"/>
              </p:ext>
            </p:extLst>
          </p:nvPr>
        </p:nvGraphicFramePr>
        <p:xfrm>
          <a:off x="3237322" y="259497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88125"/>
              </p:ext>
            </p:extLst>
          </p:nvPr>
        </p:nvGraphicFramePr>
        <p:xfrm>
          <a:off x="3712109" y="25907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22663" y="2716818"/>
            <a:ext cx="10118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,     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5843" y="3645024"/>
            <a:ext cx="6667165" cy="1583906"/>
            <a:chOff x="192745" y="3689384"/>
            <a:chExt cx="6667165" cy="158390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851402"/>
              <a:ext cx="6667165" cy="12337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68938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3528" y="4038163"/>
            <a:ext cx="643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진분수는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,    ,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합이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차가    인       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진분수는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94768"/>
              </p:ext>
            </p:extLst>
          </p:nvPr>
        </p:nvGraphicFramePr>
        <p:xfrm>
          <a:off x="2375756" y="39420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63538"/>
              </p:ext>
            </p:extLst>
          </p:nvPr>
        </p:nvGraphicFramePr>
        <p:xfrm>
          <a:off x="2694975" y="39420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30087"/>
              </p:ext>
            </p:extLst>
          </p:nvPr>
        </p:nvGraphicFramePr>
        <p:xfrm>
          <a:off x="3014194" y="39420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49381"/>
              </p:ext>
            </p:extLst>
          </p:nvPr>
        </p:nvGraphicFramePr>
        <p:xfrm>
          <a:off x="3333413" y="39420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4086"/>
              </p:ext>
            </p:extLst>
          </p:nvPr>
        </p:nvGraphicFramePr>
        <p:xfrm>
          <a:off x="4744522" y="3963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34203"/>
              </p:ext>
            </p:extLst>
          </p:nvPr>
        </p:nvGraphicFramePr>
        <p:xfrm>
          <a:off x="5561285" y="3963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75642"/>
              </p:ext>
            </p:extLst>
          </p:nvPr>
        </p:nvGraphicFramePr>
        <p:xfrm>
          <a:off x="1583668" y="445218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56180"/>
              </p:ext>
            </p:extLst>
          </p:nvPr>
        </p:nvGraphicFramePr>
        <p:xfrm>
          <a:off x="1919431" y="445218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742806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4" name="순서도: 대체 처리 6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0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5506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주황색 테두리 없이 내용만 넣음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16115" y="2095131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하늘이와 </a:t>
            </a:r>
            <a:r>
              <a:rPr lang="ko-KR" altLang="en-US" sz="1900" b="1" spc="-15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달이가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롤케이크를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나누어 먹고 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4716016" y="1305728"/>
            <a:ext cx="2277494" cy="313547"/>
            <a:chOff x="623133" y="5445224"/>
            <a:chExt cx="2277494" cy="313547"/>
          </a:xfrm>
        </p:grpSpPr>
        <p:grpSp>
          <p:nvGrpSpPr>
            <p:cNvPr id="68" name="그룹 6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0" name="타원 79"/>
          <p:cNvSpPr/>
          <p:nvPr/>
        </p:nvSpPr>
        <p:spPr>
          <a:xfrm>
            <a:off x="4463823" y="1345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28800"/>
            <a:ext cx="3786607" cy="280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모서리가 둥근 직사각형 40"/>
          <p:cNvSpPr/>
          <p:nvPr/>
        </p:nvSpPr>
        <p:spPr>
          <a:xfrm>
            <a:off x="2159732" y="1628799"/>
            <a:ext cx="1641326" cy="11851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롤케이크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똑같이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나누었으니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둘이서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</a:t>
            </a:r>
            <a:endParaRPr lang="en-US" altLang="ko-KR" sz="13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먹으렴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이등변 삼각형 41"/>
          <p:cNvSpPr/>
          <p:nvPr/>
        </p:nvSpPr>
        <p:spPr>
          <a:xfrm rot="5400000" flipV="1">
            <a:off x="2000816" y="233383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2745" y="1986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20" y="4149112"/>
            <a:ext cx="288000" cy="288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3488024" y="4393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주황색 테두리 없이 내용만 넣음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7556"/>
            <a:ext cx="6912260" cy="512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92" y="69755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182843" y="1488559"/>
            <a:ext cx="2333373" cy="12923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롤케이크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나누었으니 둘이서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먹으렴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 rot="5400000" flipV="1">
            <a:off x="4036518" y="219359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53504" y="1196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롤케이크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똑같이 몇 조각으로 나누었나요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16115" y="2369317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조각으로 나누었습니다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218" y="2963468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16000" y="1306800"/>
            <a:ext cx="2277494" cy="313547"/>
            <a:chOff x="623133" y="5445224"/>
            <a:chExt cx="2277494" cy="313547"/>
          </a:xfrm>
        </p:grpSpPr>
        <p:grpSp>
          <p:nvGrpSpPr>
            <p:cNvPr id="42" name="그룹 4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27785"/>
            <a:ext cx="3786607" cy="280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20" y="4149112"/>
            <a:ext cx="288000" cy="288000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2159732" y="1628799"/>
            <a:ext cx="1641326" cy="11851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롤케이크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나누었으니</a:t>
            </a:r>
            <a:endParaRPr lang="en-US" altLang="ko-KR" sz="13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둘이서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</a:t>
            </a:r>
            <a:endParaRPr lang="en-US" altLang="ko-KR" sz="13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먹으렴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이등변 삼각형 51"/>
          <p:cNvSpPr/>
          <p:nvPr/>
        </p:nvSpPr>
        <p:spPr>
          <a:xfrm rot="5400000" flipV="1">
            <a:off x="2000816" y="233383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4762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하늘이와 달이는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조각을 먹었나요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16115" y="2369317"/>
            <a:ext cx="2982273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하늘이는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조각을 먹었습니다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965" y="2891948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16000" y="1306800"/>
            <a:ext cx="2277494" cy="313547"/>
            <a:chOff x="623133" y="5445224"/>
            <a:chExt cx="2277494" cy="313547"/>
          </a:xfrm>
        </p:grpSpPr>
        <p:grpSp>
          <p:nvGrpSpPr>
            <p:cNvPr id="42" name="그룹 4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23928" y="3284984"/>
            <a:ext cx="2974460" cy="4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달이는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조각을 먹었습니다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273" y="3652561"/>
            <a:ext cx="360000" cy="35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255943"/>
            <a:ext cx="3786608" cy="27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776672" y="1816593"/>
            <a:ext cx="1347056" cy="56829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조각만 먹을게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flipV="1">
            <a:off x="1403648" y="2385854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82813" y="1754681"/>
            <a:ext cx="1597067" cy="835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나는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너보다 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먹는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롤케이크는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전체의 얼마인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이등변 삼각형 70"/>
          <p:cNvSpPr/>
          <p:nvPr/>
        </p:nvSpPr>
        <p:spPr>
          <a:xfrm flipV="1">
            <a:off x="2573777" y="260312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617164"/>
            <a:ext cx="288000" cy="288000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3375362" y="48650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80134" y="1778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36577" y="3283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4713" y="3575340"/>
            <a:ext cx="73561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늘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36603" y="4233464"/>
            <a:ext cx="752437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5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" y="700934"/>
            <a:ext cx="6926908" cy="510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267" y="700934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2604618" y="773975"/>
            <a:ext cx="1743100" cy="56829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조각만 먹을게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47718" y="3861048"/>
            <a:ext cx="2513096" cy="138354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B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나는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너보다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먹는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롤케이크는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전체의 얼마인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이등변 삼각형 24"/>
          <p:cNvSpPr/>
          <p:nvPr/>
        </p:nvSpPr>
        <p:spPr>
          <a:xfrm>
            <a:off x="5043195" y="2679116"/>
            <a:ext cx="187881" cy="1175777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0 w 187881"/>
              <a:gd name="connsiteY0" fmla="*/ 1175777 h 1175777"/>
              <a:gd name="connsiteX1" fmla="*/ 187881 w 187881"/>
              <a:gd name="connsiteY1" fmla="*/ 0 h 1175777"/>
              <a:gd name="connsiteX2" fmla="*/ 90011 w 187881"/>
              <a:gd name="connsiteY2" fmla="*/ 1175777 h 1175777"/>
              <a:gd name="connsiteX3" fmla="*/ 0 w 187881"/>
              <a:gd name="connsiteY3" fmla="*/ 1175777 h 117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881" h="1175777">
                <a:moveTo>
                  <a:pt x="0" y="1175777"/>
                </a:moveTo>
                <a:lnTo>
                  <a:pt x="187881" y="0"/>
                </a:lnTo>
                <a:lnTo>
                  <a:pt x="90011" y="1175777"/>
                </a:lnTo>
                <a:lnTo>
                  <a:pt x="0" y="117577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flipV="1">
            <a:off x="2625351" y="1363258"/>
            <a:ext cx="416480" cy="528077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326469 w 416480"/>
              <a:gd name="connsiteY0" fmla="*/ 528077 h 528077"/>
              <a:gd name="connsiteX1" fmla="*/ 0 w 416480"/>
              <a:gd name="connsiteY1" fmla="*/ 0 h 528077"/>
              <a:gd name="connsiteX2" fmla="*/ 416480 w 416480"/>
              <a:gd name="connsiteY2" fmla="*/ 528077 h 528077"/>
              <a:gd name="connsiteX3" fmla="*/ 326469 w 416480"/>
              <a:gd name="connsiteY3" fmla="*/ 528077 h 52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480" h="528077">
                <a:moveTo>
                  <a:pt x="326469" y="528077"/>
                </a:moveTo>
                <a:lnTo>
                  <a:pt x="0" y="0"/>
                </a:lnTo>
                <a:lnTo>
                  <a:pt x="416480" y="528077"/>
                </a:lnTo>
                <a:lnTo>
                  <a:pt x="326469" y="528077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40377" y="3186021"/>
            <a:ext cx="73561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늘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796136" y="3271754"/>
            <a:ext cx="752437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2395937" y="688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5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달이는 하늘이보다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롤케이크를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조각 더 먹었나요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4334150" y="2515575"/>
            <a:ext cx="2245465" cy="4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 더 먹었습니다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252" y="2817210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16000" y="1306800"/>
            <a:ext cx="2277494" cy="313547"/>
            <a:chOff x="623133" y="5445224"/>
            <a:chExt cx="2277494" cy="313547"/>
          </a:xfrm>
        </p:grpSpPr>
        <p:grpSp>
          <p:nvGrpSpPr>
            <p:cNvPr id="42" name="그룹 4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255943"/>
            <a:ext cx="3786608" cy="27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304713" y="3575340"/>
            <a:ext cx="73561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늘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617164"/>
            <a:ext cx="288000" cy="288000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776672" y="1816593"/>
            <a:ext cx="1347056" cy="56829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조각만 먹을게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이등변 삼각형 62"/>
          <p:cNvSpPr/>
          <p:nvPr/>
        </p:nvSpPr>
        <p:spPr>
          <a:xfrm flipV="1">
            <a:off x="1403648" y="2385854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182813" y="1754681"/>
            <a:ext cx="1597067" cy="835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나는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너보다 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먹는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롤케이크는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전체의 얼마인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이등변 삼각형 71"/>
          <p:cNvSpPr/>
          <p:nvPr/>
        </p:nvSpPr>
        <p:spPr>
          <a:xfrm flipV="1">
            <a:off x="2573777" y="260312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36603" y="4233464"/>
            <a:ext cx="752437" cy="366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6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43580</TotalTime>
  <Words>3014</Words>
  <Application>Microsoft Office PowerPoint</Application>
  <PresentationFormat>화면 슬라이드 쇼(4:3)</PresentationFormat>
  <Paragraphs>1253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굴림</vt:lpstr>
      <vt:lpstr>돋움</vt:lpstr>
      <vt:lpstr>맑은 고딕</vt:lpstr>
      <vt:lpstr>한컴 말랑말랑 Bold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7663</cp:revision>
  <cp:lastPrinted>2021-12-20T01:30:02Z</cp:lastPrinted>
  <dcterms:created xsi:type="dcterms:W3CDTF">2008-07-15T12:19:11Z</dcterms:created>
  <dcterms:modified xsi:type="dcterms:W3CDTF">2022-05-19T01:19:24Z</dcterms:modified>
</cp:coreProperties>
</file>