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7"/>
  </p:notesMasterIdLst>
  <p:handoutMasterIdLst>
    <p:handoutMasterId r:id="rId48"/>
  </p:handoutMasterIdLst>
  <p:sldIdLst>
    <p:sldId id="782" r:id="rId2"/>
    <p:sldId id="783" r:id="rId3"/>
    <p:sldId id="1327" r:id="rId4"/>
    <p:sldId id="1394" r:id="rId5"/>
    <p:sldId id="1339" r:id="rId6"/>
    <p:sldId id="1428" r:id="rId7"/>
    <p:sldId id="1440" r:id="rId8"/>
    <p:sldId id="1435" r:id="rId9"/>
    <p:sldId id="1432" r:id="rId10"/>
    <p:sldId id="1439" r:id="rId11"/>
    <p:sldId id="1097" r:id="rId12"/>
    <p:sldId id="1452" r:id="rId13"/>
    <p:sldId id="1409" r:id="rId14"/>
    <p:sldId id="1410" r:id="rId15"/>
    <p:sldId id="1411" r:id="rId16"/>
    <p:sldId id="1312" r:id="rId17"/>
    <p:sldId id="1412" r:id="rId18"/>
    <p:sldId id="1413" r:id="rId19"/>
    <p:sldId id="1359" r:id="rId20"/>
    <p:sldId id="1438" r:id="rId21"/>
    <p:sldId id="1297" r:id="rId22"/>
    <p:sldId id="1441" r:id="rId23"/>
    <p:sldId id="1315" r:id="rId24"/>
    <p:sldId id="1316" r:id="rId25"/>
    <p:sldId id="1322" r:id="rId26"/>
    <p:sldId id="1442" r:id="rId27"/>
    <p:sldId id="1361" r:id="rId28"/>
    <p:sldId id="1443" r:id="rId29"/>
    <p:sldId id="1362" r:id="rId30"/>
    <p:sldId id="1444" r:id="rId31"/>
    <p:sldId id="1372" r:id="rId32"/>
    <p:sldId id="1418" r:id="rId33"/>
    <p:sldId id="1364" r:id="rId34"/>
    <p:sldId id="1445" r:id="rId35"/>
    <p:sldId id="1374" r:id="rId36"/>
    <p:sldId id="1446" r:id="rId37"/>
    <p:sldId id="1375" r:id="rId38"/>
    <p:sldId id="1447" r:id="rId39"/>
    <p:sldId id="1399" r:id="rId40"/>
    <p:sldId id="1448" r:id="rId41"/>
    <p:sldId id="1376" r:id="rId42"/>
    <p:sldId id="1453" r:id="rId43"/>
    <p:sldId id="1397" r:id="rId44"/>
    <p:sldId id="1450" r:id="rId45"/>
    <p:sldId id="1451" r:id="rId4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0070C0"/>
    <a:srgbClr val="EFEFEF"/>
    <a:srgbClr val="FF0000"/>
    <a:srgbClr val="336600"/>
    <a:srgbClr val="339933"/>
    <a:srgbClr val="FFFFCC"/>
    <a:srgbClr val="C99447"/>
    <a:srgbClr val="2AD09D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 varScale="1">
        <p:scale>
          <a:sx n="112" d="100"/>
          <a:sy n="112" d="100"/>
        </p:scale>
        <p:origin x="-1806" y="-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974226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덧셈과 뺄셈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뺄셈을 해 볼까요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(4)</a:t>
                      </a: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12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0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0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8.png"/><Relationship Id="rId4" Type="http://schemas.openxmlformats.org/officeDocument/2006/relationships/image" Target="../media/image41.png"/><Relationship Id="rId9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cdata2.tsherpa.co.kr/tsherpa/multimedia/Flash/2022/curri/index.html?flashxmlnum=yrhj07&amp;classno=E-curri04-math-P_2022/41/suh_p_0401_06_0007/suh_p_0401_06_0007_101_1.html&amp;id=1465831&amp;classa=1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8.png"/><Relationship Id="rId7" Type="http://schemas.openxmlformats.org/officeDocument/2006/relationships/image" Target="../media/image4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1.png"/><Relationship Id="rId9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49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data2.tsherpa.co.kr/tsherpa/MultiMedia/Flash/2020/curri/index.html?flashxmlnum=ost1208&amp;classa=A8-C1-42-MM-MM-04-02-07-0-0-0-0&amp;classno=MM_42_04/suh_0402_01_0007/suh_0402_01_0007_401_1.html" TargetMode="External"/><Relationship Id="rId5" Type="http://schemas.openxmlformats.org/officeDocument/2006/relationships/image" Target="../media/image50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49.png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48930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2022.5.23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2022.5.24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2022.5.24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2022.5.24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2022.5.24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87940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01579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뺄셈을 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(4)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suh_h_0402_01_0007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98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700808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필요한 구리의 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어림해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266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953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9" name="그룹 68"/>
          <p:cNvGrpSpPr/>
          <p:nvPr/>
        </p:nvGrpSpPr>
        <p:grpSpPr>
          <a:xfrm>
            <a:off x="4139952" y="1279249"/>
            <a:ext cx="2828127" cy="313547"/>
            <a:chOff x="2983052" y="4581128"/>
            <a:chExt cx="2828127" cy="313547"/>
          </a:xfrm>
        </p:grpSpPr>
        <p:grpSp>
          <p:nvGrpSpPr>
            <p:cNvPr id="70" name="그룹 69"/>
            <p:cNvGrpSpPr/>
            <p:nvPr/>
          </p:nvGrpSpPr>
          <p:grpSpPr>
            <a:xfrm>
              <a:off x="2983052" y="4581128"/>
              <a:ext cx="620721" cy="313547"/>
              <a:chOff x="2349675" y="4210757"/>
              <a:chExt cx="620721" cy="313547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4" name="TextBox 8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3540646" y="4581128"/>
              <a:ext cx="620721" cy="313547"/>
              <a:chOff x="2349675" y="4210757"/>
              <a:chExt cx="620721" cy="313547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4090559" y="4581128"/>
              <a:ext cx="620721" cy="313547"/>
              <a:chOff x="2349675" y="4210757"/>
              <a:chExt cx="620721" cy="313547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639825" y="4581128"/>
              <a:ext cx="620721" cy="313547"/>
              <a:chOff x="2349675" y="4210757"/>
              <a:chExt cx="620721" cy="313547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190458" y="4581128"/>
              <a:ext cx="620721" cy="313547"/>
              <a:chOff x="2349675" y="4210757"/>
              <a:chExt cx="620721" cy="313547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0" y="1592796"/>
            <a:ext cx="3714372" cy="275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90" y="3987684"/>
            <a:ext cx="360000" cy="360000"/>
          </a:xfrm>
          <a:prstGeom prst="rect">
            <a:avLst/>
          </a:prstGeom>
        </p:spPr>
      </p:pic>
      <p:sp>
        <p:nvSpPr>
          <p:cNvPr id="59" name="모서리가 둥근 직사각형 58"/>
          <p:cNvSpPr/>
          <p:nvPr/>
        </p:nvSpPr>
        <p:spPr>
          <a:xfrm>
            <a:off x="129194" y="1745799"/>
            <a:ext cx="1914247" cy="7110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-288540" y="1727160"/>
            <a:ext cx="2735309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편종이 아름다운 소리를 내려면</a:t>
            </a:r>
            <a:endParaRPr lang="en-US" altLang="ko-KR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구리가 </a:t>
            </a:r>
            <a:r>
              <a:rPr lang="en-US" altLang="ko-KR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         kg </a:t>
            </a:r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필요해</a:t>
            </a:r>
            <a:r>
              <a:rPr lang="en-US" altLang="ko-KR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735999"/>
              </p:ext>
            </p:extLst>
          </p:nvPr>
        </p:nvGraphicFramePr>
        <p:xfrm>
          <a:off x="911862" y="2027149"/>
          <a:ext cx="180000" cy="36576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2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2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2" name="이등변 삼각형 61"/>
          <p:cNvSpPr/>
          <p:nvPr/>
        </p:nvSpPr>
        <p:spPr>
          <a:xfrm flipV="1">
            <a:off x="440395" y="2476509"/>
            <a:ext cx="90011" cy="204227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2082307" y="1627299"/>
            <a:ext cx="1672204" cy="9819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1563389" y="1759287"/>
            <a:ext cx="2735309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구리가 </a:t>
            </a:r>
            <a:r>
              <a:rPr lang="en-US" altLang="ko-KR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        kg </a:t>
            </a:r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있으니까</a:t>
            </a:r>
            <a:endParaRPr lang="en-US" altLang="ko-KR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 필요한 구리의 무게는</a:t>
            </a:r>
            <a:endParaRPr lang="en-US" altLang="ko-KR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몇 </a:t>
            </a:r>
            <a:r>
              <a:rPr lang="en-US" altLang="ko-KR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인지 어림해 볼까</a:t>
            </a:r>
            <a:r>
              <a:rPr lang="en-US" altLang="ko-KR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8" name="이등변 삼각형 67"/>
          <p:cNvSpPr/>
          <p:nvPr/>
        </p:nvSpPr>
        <p:spPr>
          <a:xfrm flipV="1">
            <a:off x="2889804" y="2622837"/>
            <a:ext cx="90011" cy="204227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455782"/>
              </p:ext>
            </p:extLst>
          </p:nvPr>
        </p:nvGraphicFramePr>
        <p:xfrm>
          <a:off x="2709804" y="1645009"/>
          <a:ext cx="180000" cy="36576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2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2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 bwMode="auto">
          <a:xfrm>
            <a:off x="3916116" y="2564904"/>
            <a:ext cx="2929494" cy="5298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 kg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보다 적을 것 같습니다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897" y="29691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080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07420" y="2852936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받아내림이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있는 두 분수의 뺄셈 계산 원리와 형식을 이해하고 계산할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35304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0" y="296094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684" y="1970256"/>
            <a:ext cx="4260836" cy="275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모서리가 둥근 직사각형 44"/>
          <p:cNvSpPr/>
          <p:nvPr/>
        </p:nvSpPr>
        <p:spPr>
          <a:xfrm>
            <a:off x="365820" y="2123259"/>
            <a:ext cx="3224222" cy="9453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287524" y="2209243"/>
            <a:ext cx="3302518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편종이 아름다운 소리를 내려면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구리가 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      kg 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필요해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72257"/>
              </p:ext>
            </p:extLst>
          </p:nvPr>
        </p:nvGraphicFramePr>
        <p:xfrm>
          <a:off x="1727704" y="2489840"/>
          <a:ext cx="180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8" name="이등변 삼각형 47"/>
          <p:cNvSpPr/>
          <p:nvPr/>
        </p:nvSpPr>
        <p:spPr>
          <a:xfrm flipV="1">
            <a:off x="1529661" y="3080757"/>
            <a:ext cx="90011" cy="204227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210780" y="1881385"/>
            <a:ext cx="2698052" cy="12878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4190588" y="2060848"/>
            <a:ext cx="2755962" cy="95137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구리가 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      kg 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있으니까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 필요한 구리의 무게는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몇 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인지 어림해 볼까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1" name="이등변 삼각형 50"/>
          <p:cNvSpPr/>
          <p:nvPr/>
        </p:nvSpPr>
        <p:spPr>
          <a:xfrm flipV="1">
            <a:off x="5220072" y="3182810"/>
            <a:ext cx="90011" cy="204227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819716"/>
              </p:ext>
            </p:extLst>
          </p:nvPr>
        </p:nvGraphicFramePr>
        <p:xfrm>
          <a:off x="5256076" y="1844824"/>
          <a:ext cx="180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더 필요한 구리의 무게는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구하려는 것을 식으로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347154" y="1343765"/>
            <a:ext cx="1717775" cy="349061"/>
            <a:chOff x="5347154" y="1238080"/>
            <a:chExt cx="1717775" cy="390177"/>
          </a:xfrm>
        </p:grpSpPr>
        <p:grpSp>
          <p:nvGrpSpPr>
            <p:cNvPr id="95" name="그룹 94"/>
            <p:cNvGrpSpPr/>
            <p:nvPr/>
          </p:nvGrpSpPr>
          <p:grpSpPr>
            <a:xfrm>
              <a:off x="5347154" y="1238080"/>
              <a:ext cx="620721" cy="387034"/>
              <a:chOff x="5751479" y="1246547"/>
              <a:chExt cx="620721" cy="387034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5760132" y="1294172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3" name="TextBox 102"/>
              <p:cNvSpPr txBox="1">
                <a:spLocks noChangeArrowheads="1"/>
              </p:cNvSpPr>
              <p:nvPr/>
            </p:nvSpPr>
            <p:spPr bwMode="auto">
              <a:xfrm>
                <a:off x="5751479" y="1246547"/>
                <a:ext cx="620721" cy="387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5895681" y="1241223"/>
              <a:ext cx="620721" cy="387034"/>
              <a:chOff x="5751479" y="1246547"/>
              <a:chExt cx="620721" cy="387034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5760132" y="1294172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5751479" y="1246547"/>
                <a:ext cx="620721" cy="387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6444208" y="1238080"/>
              <a:ext cx="620721" cy="387034"/>
              <a:chOff x="5751479" y="1246547"/>
              <a:chExt cx="620721" cy="387034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5760132" y="1294172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9" name="TextBox 98"/>
              <p:cNvSpPr txBox="1">
                <a:spLocks noChangeArrowheads="1"/>
              </p:cNvSpPr>
              <p:nvPr/>
            </p:nvSpPr>
            <p:spPr bwMode="auto">
              <a:xfrm>
                <a:off x="5751479" y="1246547"/>
                <a:ext cx="620721" cy="387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34" name="타원 33"/>
          <p:cNvSpPr/>
          <p:nvPr/>
        </p:nvSpPr>
        <p:spPr>
          <a:xfrm>
            <a:off x="5059269" y="13708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2879567" y="4822217"/>
            <a:ext cx="139012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40270"/>
              </p:ext>
            </p:extLst>
          </p:nvPr>
        </p:nvGraphicFramePr>
        <p:xfrm>
          <a:off x="3136632" y="483143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84436"/>
              </p:ext>
            </p:extLst>
          </p:nvPr>
        </p:nvGraphicFramePr>
        <p:xfrm>
          <a:off x="3854576" y="483322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2879566" y="4913703"/>
            <a:ext cx="139012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828" y="469335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008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필요한 구리의 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탭 전체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소발문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블릿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위치 고정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지시문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추가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-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볼드→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X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표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드래그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기능 및 이미지 색칠 기능은 전자저작물과 기능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동일함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전자저작물 기능 참고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\app\resource\contents\lesson01\ops\1\1_6_03.html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2,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그림위치 고정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나타나는 정답 이미지 에서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표는        약물로 바꿔주세요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624605"/>
            <a:ext cx="651978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 색칠하고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색칠한 부분에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       표 하여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347154" y="1343765"/>
            <a:ext cx="1717775" cy="349061"/>
            <a:chOff x="5347154" y="1238080"/>
            <a:chExt cx="1717775" cy="390177"/>
          </a:xfrm>
        </p:grpSpPr>
        <p:grpSp>
          <p:nvGrpSpPr>
            <p:cNvPr id="95" name="그룹 94"/>
            <p:cNvGrpSpPr/>
            <p:nvPr/>
          </p:nvGrpSpPr>
          <p:grpSpPr>
            <a:xfrm>
              <a:off x="5347154" y="1238080"/>
              <a:ext cx="620721" cy="387034"/>
              <a:chOff x="5751479" y="1246547"/>
              <a:chExt cx="620721" cy="387034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5760132" y="1294172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3" name="TextBox 102"/>
              <p:cNvSpPr txBox="1">
                <a:spLocks noChangeArrowheads="1"/>
              </p:cNvSpPr>
              <p:nvPr/>
            </p:nvSpPr>
            <p:spPr bwMode="auto">
              <a:xfrm>
                <a:off x="5751479" y="1246547"/>
                <a:ext cx="620721" cy="387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5895681" y="1241223"/>
              <a:ext cx="620721" cy="387034"/>
              <a:chOff x="5751479" y="1246547"/>
              <a:chExt cx="620721" cy="387034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5760132" y="1294172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5751479" y="1246547"/>
                <a:ext cx="620721" cy="387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6444208" y="1238080"/>
              <a:ext cx="620721" cy="387034"/>
              <a:chOff x="5751479" y="1246547"/>
              <a:chExt cx="620721" cy="387034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5760132" y="1294172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9" name="TextBox 98"/>
              <p:cNvSpPr txBox="1">
                <a:spLocks noChangeArrowheads="1"/>
              </p:cNvSpPr>
              <p:nvPr/>
            </p:nvSpPr>
            <p:spPr bwMode="auto">
              <a:xfrm>
                <a:off x="5751479" y="1246547"/>
                <a:ext cx="620721" cy="387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144135"/>
              </p:ext>
            </p:extLst>
          </p:nvPr>
        </p:nvGraphicFramePr>
        <p:xfrm>
          <a:off x="647596" y="1592796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609659"/>
              </p:ext>
            </p:extLst>
          </p:nvPr>
        </p:nvGraphicFramePr>
        <p:xfrm>
          <a:off x="4103980" y="1592796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3568" y="3101571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82738" y="310157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79812" y="310157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78982" y="310157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49577" y="310157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352420" y="59315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993" y="4586677"/>
            <a:ext cx="174471" cy="174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5871701" y="2636912"/>
            <a:ext cx="464495" cy="439228"/>
          </a:xfrm>
          <a:prstGeom prst="round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5580543" y="26841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212" y="1728099"/>
            <a:ext cx="3489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200" y="2736778"/>
            <a:ext cx="239495" cy="23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83476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26.JPG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텍스트는 지우고 새로 써주세요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\app\resource\data\01\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타원 44"/>
          <p:cNvSpPr/>
          <p:nvPr/>
        </p:nvSpPr>
        <p:spPr>
          <a:xfrm>
            <a:off x="535299" y="37095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5221849" y="2348880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900" b="1" spc="-150" dirty="0" smtClean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 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 옮기세요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타원 53"/>
          <p:cNvSpPr/>
          <p:nvPr/>
        </p:nvSpPr>
        <p:spPr>
          <a:xfrm>
            <a:off x="4925311" y="23182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-25360" y="16246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00" y="3441600"/>
            <a:ext cx="5490131" cy="56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6160894" y="310157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054" y="5561373"/>
            <a:ext cx="2242613" cy="352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38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필요한 구리의 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624605"/>
            <a:ext cx="651978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더 필요한 구리의 무게는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말하고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어림한 결과와 비교해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347154" y="1343765"/>
            <a:ext cx="1717775" cy="349061"/>
            <a:chOff x="5347154" y="1238080"/>
            <a:chExt cx="1717775" cy="390177"/>
          </a:xfrm>
        </p:grpSpPr>
        <p:grpSp>
          <p:nvGrpSpPr>
            <p:cNvPr id="95" name="그룹 94"/>
            <p:cNvGrpSpPr/>
            <p:nvPr/>
          </p:nvGrpSpPr>
          <p:grpSpPr>
            <a:xfrm>
              <a:off x="5347154" y="1238080"/>
              <a:ext cx="620721" cy="387034"/>
              <a:chOff x="5751479" y="1246547"/>
              <a:chExt cx="620721" cy="387034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5760132" y="1294172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3" name="TextBox 102"/>
              <p:cNvSpPr txBox="1">
                <a:spLocks noChangeArrowheads="1"/>
              </p:cNvSpPr>
              <p:nvPr/>
            </p:nvSpPr>
            <p:spPr bwMode="auto">
              <a:xfrm>
                <a:off x="5751479" y="1246547"/>
                <a:ext cx="620721" cy="387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5895681" y="1241223"/>
              <a:ext cx="620721" cy="387034"/>
              <a:chOff x="5751479" y="1246547"/>
              <a:chExt cx="620721" cy="387034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5760132" y="1294172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5751479" y="1246547"/>
                <a:ext cx="620721" cy="387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6444208" y="1238080"/>
              <a:ext cx="620721" cy="387034"/>
              <a:chOff x="5751479" y="1246547"/>
              <a:chExt cx="620721" cy="387034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5760132" y="1294172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9" name="TextBox 98"/>
              <p:cNvSpPr txBox="1">
                <a:spLocks noChangeArrowheads="1"/>
              </p:cNvSpPr>
              <p:nvPr/>
            </p:nvSpPr>
            <p:spPr bwMode="auto">
              <a:xfrm>
                <a:off x="5751479" y="1246547"/>
                <a:ext cx="620721" cy="387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grpSp>
        <p:nvGrpSpPr>
          <p:cNvPr id="57" name="그룹 56"/>
          <p:cNvGrpSpPr/>
          <p:nvPr/>
        </p:nvGrpSpPr>
        <p:grpSpPr>
          <a:xfrm>
            <a:off x="2726830" y="5296673"/>
            <a:ext cx="1595920" cy="256563"/>
            <a:chOff x="319554" y="1245924"/>
            <a:chExt cx="2636592" cy="423864"/>
          </a:xfrm>
        </p:grpSpPr>
        <p:pic>
          <p:nvPicPr>
            <p:cNvPr id="58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2" name="직사각형 61"/>
          <p:cNvSpPr/>
          <p:nvPr/>
        </p:nvSpPr>
        <p:spPr bwMode="auto">
          <a:xfrm>
            <a:off x="2990526" y="4313946"/>
            <a:ext cx="1116200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936035"/>
              </p:ext>
            </p:extLst>
          </p:nvPr>
        </p:nvGraphicFramePr>
        <p:xfrm>
          <a:off x="3189672" y="433819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2951820" y="4458990"/>
            <a:ext cx="13162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kg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17" y="41850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2430292" y="52467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00" y="3441600"/>
            <a:ext cx="5492428" cy="561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683568" y="3101571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82738" y="310157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79812" y="310157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78982" y="310157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49577" y="310157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160894" y="310157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358" y="3722272"/>
            <a:ext cx="210784" cy="21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844" y="3722272"/>
            <a:ext cx="210784" cy="21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786" y="3722272"/>
            <a:ext cx="210784" cy="21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966" y="3722272"/>
            <a:ext cx="210784" cy="21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527" y="3722272"/>
            <a:ext cx="210784" cy="21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469" y="3722272"/>
            <a:ext cx="210784" cy="21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411" y="3722272"/>
            <a:ext cx="210784" cy="21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972" y="3722272"/>
            <a:ext cx="210784" cy="21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914" y="3722272"/>
            <a:ext cx="210784" cy="21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237" y="3722272"/>
            <a:ext cx="210784" cy="21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179" y="3722272"/>
            <a:ext cx="210784" cy="21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59" y="3722272"/>
            <a:ext cx="210784" cy="21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920" y="3722272"/>
            <a:ext cx="210784" cy="21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757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필요한 구리의 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624605"/>
            <a:ext cx="6519789" cy="912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필요한 구리의 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말하고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어림한 결과와 비교해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347154" y="1343765"/>
            <a:ext cx="1717775" cy="349061"/>
            <a:chOff x="5347154" y="1238080"/>
            <a:chExt cx="1717775" cy="390177"/>
          </a:xfrm>
        </p:grpSpPr>
        <p:grpSp>
          <p:nvGrpSpPr>
            <p:cNvPr id="95" name="그룹 94"/>
            <p:cNvGrpSpPr/>
            <p:nvPr/>
          </p:nvGrpSpPr>
          <p:grpSpPr>
            <a:xfrm>
              <a:off x="5347154" y="1238080"/>
              <a:ext cx="620721" cy="387034"/>
              <a:chOff x="5751479" y="1246547"/>
              <a:chExt cx="620721" cy="387034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5760132" y="1294172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3" name="TextBox 102"/>
              <p:cNvSpPr txBox="1">
                <a:spLocks noChangeArrowheads="1"/>
              </p:cNvSpPr>
              <p:nvPr/>
            </p:nvSpPr>
            <p:spPr bwMode="auto">
              <a:xfrm>
                <a:off x="5751479" y="1246547"/>
                <a:ext cx="620721" cy="387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5895681" y="1241223"/>
              <a:ext cx="620721" cy="387034"/>
              <a:chOff x="5751479" y="1246547"/>
              <a:chExt cx="620721" cy="387034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5760132" y="1294172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5751479" y="1246547"/>
                <a:ext cx="620721" cy="387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6444208" y="1238080"/>
              <a:ext cx="620721" cy="387034"/>
              <a:chOff x="5751479" y="1246547"/>
              <a:chExt cx="620721" cy="387034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5760132" y="1294172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9" name="TextBox 98"/>
              <p:cNvSpPr txBox="1">
                <a:spLocks noChangeArrowheads="1"/>
              </p:cNvSpPr>
              <p:nvPr/>
            </p:nvSpPr>
            <p:spPr bwMode="auto">
              <a:xfrm>
                <a:off x="5751479" y="1246547"/>
                <a:ext cx="620721" cy="387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grpSp>
        <p:nvGrpSpPr>
          <p:cNvPr id="49" name="그룹 48"/>
          <p:cNvGrpSpPr/>
          <p:nvPr/>
        </p:nvGrpSpPr>
        <p:grpSpPr>
          <a:xfrm>
            <a:off x="2728800" y="5296673"/>
            <a:ext cx="1595920" cy="256563"/>
            <a:chOff x="5778748" y="2095482"/>
            <a:chExt cx="1595920" cy="256563"/>
          </a:xfrm>
        </p:grpSpPr>
        <p:grpSp>
          <p:nvGrpSpPr>
            <p:cNvPr id="50" name="그룹 49"/>
            <p:cNvGrpSpPr/>
            <p:nvPr/>
          </p:nvGrpSpPr>
          <p:grpSpPr>
            <a:xfrm>
              <a:off x="5778748" y="2095482"/>
              <a:ext cx="1595920" cy="256563"/>
              <a:chOff x="319554" y="1245924"/>
              <a:chExt cx="2636592" cy="423864"/>
            </a:xfrm>
          </p:grpSpPr>
          <p:pic>
            <p:nvPicPr>
              <p:cNvPr id="63" name="Picture 1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554" y="1245924"/>
                <a:ext cx="40957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1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6193" y="1312601"/>
                <a:ext cx="8001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14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7046" y="1260213"/>
                <a:ext cx="419100" cy="409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51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7200" y="2134800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00" y="2138400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6" name="직사각형 65"/>
          <p:cNvSpPr/>
          <p:nvPr/>
        </p:nvSpPr>
        <p:spPr bwMode="auto">
          <a:xfrm>
            <a:off x="849203" y="4294317"/>
            <a:ext cx="557385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 kg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보다 적다</a:t>
            </a: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고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어림했는데 실제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 kg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적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게 나왔습니다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34534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79" y="47611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00" y="3441600"/>
            <a:ext cx="5492428" cy="561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683568" y="3101571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782738" y="310157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79812" y="310157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978982" y="310157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49577" y="310157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60894" y="310157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358" y="3722272"/>
            <a:ext cx="210784" cy="21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844" y="3722272"/>
            <a:ext cx="210784" cy="21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786" y="3722272"/>
            <a:ext cx="210784" cy="21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966" y="3722272"/>
            <a:ext cx="210784" cy="21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527" y="3722272"/>
            <a:ext cx="210784" cy="21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469" y="3722272"/>
            <a:ext cx="210784" cy="21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411" y="3722272"/>
            <a:ext cx="210784" cy="21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972" y="3722272"/>
            <a:ext cx="210784" cy="21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914" y="3722272"/>
            <a:ext cx="210784" cy="21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237" y="3722272"/>
            <a:ext cx="210784" cy="21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179" y="3722272"/>
            <a:ext cx="210784" cy="21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59" y="3722272"/>
            <a:ext cx="210784" cy="21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920" y="3722272"/>
            <a:ext cx="210784" cy="21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98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72108" y="97077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여러 가지 방법으로 계산해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방법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방법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위치 고정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내용만 바뀜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 사용한 답 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592411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284809"/>
              </p:ext>
            </p:extLst>
          </p:nvPr>
        </p:nvGraphicFramePr>
        <p:xfrm>
          <a:off x="614349" y="8727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557231"/>
              </p:ext>
            </p:extLst>
          </p:nvPr>
        </p:nvGraphicFramePr>
        <p:xfrm>
          <a:off x="1259632" y="8727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56" name="그룹 55"/>
          <p:cNvGrpSpPr/>
          <p:nvPr/>
        </p:nvGrpSpPr>
        <p:grpSpPr>
          <a:xfrm>
            <a:off x="5298236" y="1294047"/>
            <a:ext cx="1719900" cy="313547"/>
            <a:chOff x="1180727" y="5445224"/>
            <a:chExt cx="1719900" cy="313547"/>
          </a:xfrm>
        </p:grpSpPr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72" name="타원 71"/>
          <p:cNvSpPr/>
          <p:nvPr/>
        </p:nvSpPr>
        <p:spPr>
          <a:xfrm>
            <a:off x="5046043" y="13790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24466" y="2017256"/>
            <a:ext cx="6635444" cy="3139936"/>
          </a:xfrm>
          <a:prstGeom prst="roundRect">
            <a:avLst/>
          </a:prstGeom>
          <a:noFill/>
          <a:ln w="28575">
            <a:solidFill>
              <a:srgbClr val="60BB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400011" y="1853306"/>
            <a:ext cx="1005278" cy="373422"/>
          </a:xfrm>
          <a:prstGeom prst="roundRect">
            <a:avLst/>
          </a:prstGeom>
          <a:solidFill>
            <a:srgbClr val="60BBB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9752" y="3993425"/>
            <a:ext cx="13600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042713" y="3950710"/>
            <a:ext cx="17534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     ＝    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305437"/>
              </p:ext>
            </p:extLst>
          </p:nvPr>
        </p:nvGraphicFramePr>
        <p:xfrm>
          <a:off x="4151389" y="386112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610672"/>
              </p:ext>
            </p:extLst>
          </p:nvPr>
        </p:nvGraphicFramePr>
        <p:xfrm>
          <a:off x="4709855" y="386112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801995"/>
              </p:ext>
            </p:extLst>
          </p:nvPr>
        </p:nvGraphicFramePr>
        <p:xfrm>
          <a:off x="5249915" y="3859882"/>
          <a:ext cx="324000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3" name="모서리가 둥근 직사각형 82"/>
          <p:cNvSpPr/>
          <p:nvPr/>
        </p:nvSpPr>
        <p:spPr>
          <a:xfrm>
            <a:off x="3208847" y="3993425"/>
            <a:ext cx="390326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5219629" y="3763999"/>
            <a:ext cx="390326" cy="373422"/>
          </a:xfrm>
          <a:prstGeom prst="roundRect">
            <a:avLst/>
          </a:prstGeom>
          <a:solidFill>
            <a:srgbClr val="C1DF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88" y="4690469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1753587" y="4638332"/>
            <a:ext cx="59981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     ＋     ＝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395487"/>
              </p:ext>
            </p:extLst>
          </p:nvPr>
        </p:nvGraphicFramePr>
        <p:xfrm>
          <a:off x="1995828" y="454027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119169"/>
              </p:ext>
            </p:extLst>
          </p:nvPr>
        </p:nvGraphicFramePr>
        <p:xfrm>
          <a:off x="2641111" y="454027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0" name="모서리가 둥근 직사각형 89"/>
          <p:cNvSpPr/>
          <p:nvPr/>
        </p:nvSpPr>
        <p:spPr>
          <a:xfrm>
            <a:off x="4359107" y="4649631"/>
            <a:ext cx="390326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381651"/>
              </p:ext>
            </p:extLst>
          </p:nvPr>
        </p:nvGraphicFramePr>
        <p:xfrm>
          <a:off x="4922186" y="4545196"/>
          <a:ext cx="324000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3" name="모서리가 둥근 직사각형 92"/>
          <p:cNvSpPr/>
          <p:nvPr/>
        </p:nvSpPr>
        <p:spPr>
          <a:xfrm>
            <a:off x="4891900" y="4449313"/>
            <a:ext cx="390326" cy="373422"/>
          </a:xfrm>
          <a:prstGeom prst="roundRect">
            <a:avLst/>
          </a:prstGeom>
          <a:solidFill>
            <a:srgbClr val="C1DF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5527951" y="4699178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194657"/>
              </p:ext>
            </p:extLst>
          </p:nvPr>
        </p:nvGraphicFramePr>
        <p:xfrm>
          <a:off x="5853398" y="4540275"/>
          <a:ext cx="324000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6" name="직사각형 95"/>
          <p:cNvSpPr/>
          <p:nvPr/>
        </p:nvSpPr>
        <p:spPr bwMode="auto">
          <a:xfrm>
            <a:off x="5874345" y="4547661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576" y="40460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596" y="38218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245" y="44503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228" y="451229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41" y="491054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473" y="43783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52344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27.JPG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\app\resource\data\01\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7" name="타원 56"/>
          <p:cNvSpPr/>
          <p:nvPr/>
        </p:nvSpPr>
        <p:spPr>
          <a:xfrm>
            <a:off x="1348114" y="16434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3036424" y="37639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279850" y="22380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69810"/>
            <a:ext cx="3852428" cy="1679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1475170" y="2612269"/>
            <a:ext cx="6845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925293"/>
              </p:ext>
            </p:extLst>
          </p:nvPr>
        </p:nvGraphicFramePr>
        <p:xfrm>
          <a:off x="1724143" y="25289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757712" y="3332349"/>
            <a:ext cx="13681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909629"/>
              </p:ext>
            </p:extLst>
          </p:nvPr>
        </p:nvGraphicFramePr>
        <p:xfrm>
          <a:off x="1006685" y="324898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711260"/>
              </p:ext>
            </p:extLst>
          </p:nvPr>
        </p:nvGraphicFramePr>
        <p:xfrm>
          <a:off x="1729820" y="325203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1475656" y="2072209"/>
            <a:ext cx="6845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928777"/>
              </p:ext>
            </p:extLst>
          </p:nvPr>
        </p:nvGraphicFramePr>
        <p:xfrm>
          <a:off x="1724629" y="198884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911819" y="3014494"/>
            <a:ext cx="270196" cy="27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4272"/>
              </p:ext>
            </p:extLst>
          </p:nvPr>
        </p:nvGraphicFramePr>
        <p:xfrm>
          <a:off x="3311860" y="45451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952295"/>
              </p:ext>
            </p:extLst>
          </p:nvPr>
        </p:nvGraphicFramePr>
        <p:xfrm>
          <a:off x="3887924" y="453665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9" name="타원 68"/>
          <p:cNvSpPr/>
          <p:nvPr/>
        </p:nvSpPr>
        <p:spPr>
          <a:xfrm>
            <a:off x="4938794" y="37539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72108" y="97077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여러 가지 방법으로 계산해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591649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879325"/>
              </p:ext>
            </p:extLst>
          </p:nvPr>
        </p:nvGraphicFramePr>
        <p:xfrm>
          <a:off x="614349" y="8727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76415"/>
              </p:ext>
            </p:extLst>
          </p:nvPr>
        </p:nvGraphicFramePr>
        <p:xfrm>
          <a:off x="1259632" y="8727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56" name="그룹 55"/>
          <p:cNvGrpSpPr/>
          <p:nvPr/>
        </p:nvGrpSpPr>
        <p:grpSpPr>
          <a:xfrm>
            <a:off x="5298236" y="1294047"/>
            <a:ext cx="1719900" cy="313547"/>
            <a:chOff x="1180727" y="5445224"/>
            <a:chExt cx="1719900" cy="313547"/>
          </a:xfrm>
        </p:grpSpPr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7" name="모서리가 둥근 직사각형 56"/>
          <p:cNvSpPr/>
          <p:nvPr/>
        </p:nvSpPr>
        <p:spPr>
          <a:xfrm>
            <a:off x="224466" y="2017256"/>
            <a:ext cx="6635444" cy="3139936"/>
          </a:xfrm>
          <a:prstGeom prst="roundRect">
            <a:avLst/>
          </a:prstGeom>
          <a:noFill/>
          <a:ln w="28575">
            <a:solidFill>
              <a:srgbClr val="F8AE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400011" y="1853306"/>
            <a:ext cx="1005278" cy="373422"/>
          </a:xfrm>
          <a:prstGeom prst="roundRect">
            <a:avLst/>
          </a:prstGeom>
          <a:solidFill>
            <a:srgbClr val="F8AEB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84617"/>
              </p:ext>
            </p:extLst>
          </p:nvPr>
        </p:nvGraphicFramePr>
        <p:xfrm>
          <a:off x="115384" y="6129300"/>
          <a:ext cx="6688864" cy="9144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28.JPG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 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텍스트는 지우고 새로 써주세요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\app\resource\data\01\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1_6_04_02.svg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 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텍스트는 지우고 새로 써주세요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30624"/>
            <a:ext cx="2016224" cy="140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323528" y="2384884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343727" y="238488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394826" y="238488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436806" y="238488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463988" y="238488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309194"/>
              </p:ext>
            </p:extLst>
          </p:nvPr>
        </p:nvGraphicFramePr>
        <p:xfrm>
          <a:off x="3069984" y="4321841"/>
          <a:ext cx="468000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 bwMode="auto">
          <a:xfrm>
            <a:off x="3073513" y="4297669"/>
            <a:ext cx="462800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487156"/>
              </p:ext>
            </p:extLst>
          </p:nvPr>
        </p:nvGraphicFramePr>
        <p:xfrm>
          <a:off x="5436096" y="263529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88783" y="2747024"/>
            <a:ext cx="13634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19672" y="4420979"/>
            <a:ext cx="35744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＝     ＝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849680"/>
              </p:ext>
            </p:extLst>
          </p:nvPr>
        </p:nvGraphicFramePr>
        <p:xfrm>
          <a:off x="1861912" y="432292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164466"/>
              </p:ext>
            </p:extLst>
          </p:nvPr>
        </p:nvGraphicFramePr>
        <p:xfrm>
          <a:off x="2507195" y="432292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 bwMode="auto">
          <a:xfrm>
            <a:off x="4870132" y="4481825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399131"/>
              </p:ext>
            </p:extLst>
          </p:nvPr>
        </p:nvGraphicFramePr>
        <p:xfrm>
          <a:off x="5195579" y="4322922"/>
          <a:ext cx="324000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4" name="직사각형 53"/>
          <p:cNvSpPr/>
          <p:nvPr/>
        </p:nvSpPr>
        <p:spPr bwMode="auto">
          <a:xfrm>
            <a:off x="5216526" y="4330308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654" y="41609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471973"/>
              </p:ext>
            </p:extLst>
          </p:nvPr>
        </p:nvGraphicFramePr>
        <p:xfrm>
          <a:off x="3826016" y="432284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 bwMode="auto">
          <a:xfrm>
            <a:off x="3822695" y="4298669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739860"/>
              </p:ext>
            </p:extLst>
          </p:nvPr>
        </p:nvGraphicFramePr>
        <p:xfrm>
          <a:off x="6012212" y="2634634"/>
          <a:ext cx="468000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1" name="직사각형 80"/>
          <p:cNvSpPr/>
          <p:nvPr/>
        </p:nvSpPr>
        <p:spPr bwMode="auto">
          <a:xfrm>
            <a:off x="6015741" y="2610462"/>
            <a:ext cx="462800" cy="2743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792783"/>
              </p:ext>
            </p:extLst>
          </p:nvPr>
        </p:nvGraphicFramePr>
        <p:xfrm>
          <a:off x="4366076" y="432573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3" name="직사각형 82"/>
          <p:cNvSpPr/>
          <p:nvPr/>
        </p:nvSpPr>
        <p:spPr bwMode="auto">
          <a:xfrm>
            <a:off x="4362755" y="4301563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991" y="24252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651" y="40725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56" y="40438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644" y="40542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854" y="42241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" y="2710800"/>
            <a:ext cx="4239951" cy="112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71"/>
          <p:cNvSpPr/>
          <p:nvPr/>
        </p:nvSpPr>
        <p:spPr bwMode="auto">
          <a:xfrm>
            <a:off x="1191349" y="3501008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888393"/>
              </p:ext>
            </p:extLst>
          </p:nvPr>
        </p:nvGraphicFramePr>
        <p:xfrm>
          <a:off x="3459197" y="35010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2" name="직사각형 91"/>
          <p:cNvSpPr/>
          <p:nvPr/>
        </p:nvSpPr>
        <p:spPr bwMode="auto">
          <a:xfrm>
            <a:off x="3455876" y="3476908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217" y="34891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961" y="34583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219693"/>
              </p:ext>
            </p:extLst>
          </p:nvPr>
        </p:nvGraphicFramePr>
        <p:xfrm>
          <a:off x="1180447" y="35370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70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5298236" y="1294047"/>
            <a:ext cx="1719900" cy="313547"/>
            <a:chOff x="1180727" y="5445224"/>
            <a:chExt cx="1719900" cy="313547"/>
          </a:xfrm>
        </p:grpSpPr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72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앞의 두 방법을 비교해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모서리가 둥근 직사각형 84"/>
          <p:cNvSpPr/>
          <p:nvPr/>
        </p:nvSpPr>
        <p:spPr>
          <a:xfrm>
            <a:off x="457387" y="2168860"/>
            <a:ext cx="1005278" cy="373422"/>
          </a:xfrm>
          <a:prstGeom prst="roundRect">
            <a:avLst/>
          </a:prstGeom>
          <a:solidFill>
            <a:srgbClr val="60BBB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39200" y="2645132"/>
            <a:ext cx="628686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    를 뺄 수 없기 때문에 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</a:t>
            </a:r>
            <a:r>
              <a:rPr lang="ko-KR" altLang="en-US" sz="1800" b="1" dirty="0" err="1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받아내림한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뒤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자연수 부분과 분수 부분으로 나누어 계산했습니다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268" y="2496528"/>
            <a:ext cx="360000" cy="355000"/>
          </a:xfrm>
          <a:prstGeom prst="rect">
            <a:avLst/>
          </a:prstGeom>
        </p:spPr>
      </p:pic>
      <p:sp>
        <p:nvSpPr>
          <p:cNvPr id="89" name="모서리가 둥근 직사각형 88"/>
          <p:cNvSpPr/>
          <p:nvPr/>
        </p:nvSpPr>
        <p:spPr>
          <a:xfrm>
            <a:off x="449595" y="3825044"/>
            <a:ext cx="1005278" cy="373422"/>
          </a:xfrm>
          <a:prstGeom prst="roundRect">
            <a:avLst/>
          </a:prstGeom>
          <a:solidFill>
            <a:srgbClr val="F8AEB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41362" y="4311850"/>
            <a:ext cx="62847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가분수로 바꾸어 분자 부분만 빼서 계산했습니다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7675" y="4085451"/>
            <a:ext cx="360000" cy="355000"/>
          </a:xfrm>
          <a:prstGeom prst="rect">
            <a:avLst/>
          </a:prstGeom>
        </p:spPr>
      </p:pic>
      <p:sp>
        <p:nvSpPr>
          <p:cNvPr id="30" name="타원 29"/>
          <p:cNvSpPr/>
          <p:nvPr/>
        </p:nvSpPr>
        <p:spPr>
          <a:xfrm>
            <a:off x="5591649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464255"/>
              </p:ext>
            </p:extLst>
          </p:nvPr>
        </p:nvGraphicFramePr>
        <p:xfrm>
          <a:off x="539552" y="264513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06738"/>
              </p:ext>
            </p:extLst>
          </p:nvPr>
        </p:nvGraphicFramePr>
        <p:xfrm>
          <a:off x="1511660" y="264537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72108" y="97077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여러 가지 방법으로 계산해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223542"/>
              </p:ext>
            </p:extLst>
          </p:nvPr>
        </p:nvGraphicFramePr>
        <p:xfrm>
          <a:off x="614349" y="8727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366545"/>
              </p:ext>
            </p:extLst>
          </p:nvPr>
        </p:nvGraphicFramePr>
        <p:xfrm>
          <a:off x="1259632" y="8727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83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혼자서도 척척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\app\resource\contents\lesson01\ops\include\math\images\act\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act_quiz_icon.svg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563372" y="4981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47764" y="2551671"/>
            <a:ext cx="20882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 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51955"/>
              </p:ext>
            </p:extLst>
          </p:nvPr>
        </p:nvGraphicFramePr>
        <p:xfrm>
          <a:off x="2690004" y="245361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8137"/>
              </p:ext>
            </p:extLst>
          </p:nvPr>
        </p:nvGraphicFramePr>
        <p:xfrm>
          <a:off x="3335287" y="245361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2447764" y="3949106"/>
            <a:ext cx="24482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  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860446"/>
              </p:ext>
            </p:extLst>
          </p:nvPr>
        </p:nvGraphicFramePr>
        <p:xfrm>
          <a:off x="2690004" y="385104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183101"/>
              </p:ext>
            </p:extLst>
          </p:nvPr>
        </p:nvGraphicFramePr>
        <p:xfrm>
          <a:off x="3335287" y="385104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 bwMode="auto">
          <a:xfrm>
            <a:off x="3947357" y="2446140"/>
            <a:ext cx="588639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601178"/>
              </p:ext>
            </p:extLst>
          </p:nvPr>
        </p:nvGraphicFramePr>
        <p:xfrm>
          <a:off x="4175956" y="245536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3942998" y="3841829"/>
            <a:ext cx="588639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521175"/>
              </p:ext>
            </p:extLst>
          </p:nvPr>
        </p:nvGraphicFramePr>
        <p:xfrm>
          <a:off x="4103948" y="385104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156" y="2240868"/>
            <a:ext cx="360000" cy="3550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6585" y="3664329"/>
            <a:ext cx="360000" cy="355000"/>
          </a:xfrm>
          <a:prstGeom prst="rect">
            <a:avLst/>
          </a:prstGeom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/>
          <p:cNvSpPr/>
          <p:nvPr/>
        </p:nvSpPr>
        <p:spPr>
          <a:xfrm>
            <a:off x="5549708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755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690423"/>
              </p:ext>
            </p:extLst>
          </p:nvPr>
        </p:nvGraphicFramePr>
        <p:xfrm>
          <a:off x="179388" y="654012"/>
          <a:ext cx="8774172" cy="44803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편종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더 필요한 구리의 무게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더 필요한 구리의 무게를 그림으로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1/3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2/3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여러 가지 방법으로 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662922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2447764" y="2551671"/>
            <a:ext cx="20882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 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527534"/>
              </p:ext>
            </p:extLst>
          </p:nvPr>
        </p:nvGraphicFramePr>
        <p:xfrm>
          <a:off x="2690004" y="245361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482967"/>
              </p:ext>
            </p:extLst>
          </p:nvPr>
        </p:nvGraphicFramePr>
        <p:xfrm>
          <a:off x="3335287" y="245361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2447764" y="3949106"/>
            <a:ext cx="24482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  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025266"/>
              </p:ext>
            </p:extLst>
          </p:nvPr>
        </p:nvGraphicFramePr>
        <p:xfrm>
          <a:off x="2690004" y="385104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035288"/>
              </p:ext>
            </p:extLst>
          </p:nvPr>
        </p:nvGraphicFramePr>
        <p:xfrm>
          <a:off x="3335287" y="385104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 bwMode="auto">
          <a:xfrm>
            <a:off x="3947357" y="2446140"/>
            <a:ext cx="588639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108584"/>
              </p:ext>
            </p:extLst>
          </p:nvPr>
        </p:nvGraphicFramePr>
        <p:xfrm>
          <a:off x="4175956" y="245536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3942998" y="3841829"/>
            <a:ext cx="588639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98943"/>
              </p:ext>
            </p:extLst>
          </p:nvPr>
        </p:nvGraphicFramePr>
        <p:xfrm>
          <a:off x="4103948" y="385104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192745" y="2960948"/>
            <a:ext cx="6667165" cy="2312342"/>
            <a:chOff x="192745" y="2960948"/>
            <a:chExt cx="6667165" cy="2312342"/>
          </a:xfrm>
        </p:grpSpPr>
        <p:sp>
          <p:nvSpPr>
            <p:cNvPr id="27" name="직사각형 26"/>
            <p:cNvSpPr/>
            <p:nvPr/>
          </p:nvSpPr>
          <p:spPr>
            <a:xfrm>
              <a:off x="192745" y="3122966"/>
              <a:ext cx="6667165" cy="19622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338478" y="296094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직각 삼각형 2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2" name="모서리가 둥근 직사각형 31"/>
          <p:cNvSpPr/>
          <p:nvPr/>
        </p:nvSpPr>
        <p:spPr>
          <a:xfrm>
            <a:off x="613709" y="3325751"/>
            <a:ext cx="814438" cy="373423"/>
          </a:xfrm>
          <a:prstGeom prst="roundRect">
            <a:avLst/>
          </a:prstGeom>
          <a:solidFill>
            <a:srgbClr val="60BBB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19035" y="3766434"/>
            <a:ext cx="814438" cy="373422"/>
          </a:xfrm>
          <a:prstGeom prst="roundRect">
            <a:avLst/>
          </a:prstGeom>
          <a:solidFill>
            <a:srgbClr val="F8AEB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07" y="345923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571131" y="3343185"/>
            <a:ext cx="5161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71130" y="3783868"/>
            <a:ext cx="5161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13709" y="4198314"/>
            <a:ext cx="814438" cy="373423"/>
          </a:xfrm>
          <a:prstGeom prst="roundRect">
            <a:avLst/>
          </a:prstGeom>
          <a:solidFill>
            <a:srgbClr val="60BBB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19035" y="4638997"/>
            <a:ext cx="814438" cy="373422"/>
          </a:xfrm>
          <a:prstGeom prst="roundRect">
            <a:avLst/>
          </a:prstGeom>
          <a:solidFill>
            <a:srgbClr val="F8AEB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07" y="4331797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1571129" y="4215721"/>
            <a:ext cx="5161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71129" y="4656431"/>
            <a:ext cx="2496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－   ＝  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910528"/>
              </p:ext>
            </p:extLst>
          </p:nvPr>
        </p:nvGraphicFramePr>
        <p:xfrm>
          <a:off x="1773213" y="32844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370100"/>
              </p:ext>
            </p:extLst>
          </p:nvPr>
        </p:nvGraphicFramePr>
        <p:xfrm>
          <a:off x="2303748" y="32844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826749"/>
              </p:ext>
            </p:extLst>
          </p:nvPr>
        </p:nvGraphicFramePr>
        <p:xfrm>
          <a:off x="2853333" y="32844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650397"/>
              </p:ext>
            </p:extLst>
          </p:nvPr>
        </p:nvGraphicFramePr>
        <p:xfrm>
          <a:off x="3393393" y="32844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20562"/>
              </p:ext>
            </p:extLst>
          </p:nvPr>
        </p:nvGraphicFramePr>
        <p:xfrm>
          <a:off x="3887924" y="32844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437235"/>
              </p:ext>
            </p:extLst>
          </p:nvPr>
        </p:nvGraphicFramePr>
        <p:xfrm>
          <a:off x="1776388" y="4153843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098411"/>
              </p:ext>
            </p:extLst>
          </p:nvPr>
        </p:nvGraphicFramePr>
        <p:xfrm>
          <a:off x="2306923" y="4153843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015880"/>
              </p:ext>
            </p:extLst>
          </p:nvPr>
        </p:nvGraphicFramePr>
        <p:xfrm>
          <a:off x="2843808" y="4153843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381949"/>
              </p:ext>
            </p:extLst>
          </p:nvPr>
        </p:nvGraphicFramePr>
        <p:xfrm>
          <a:off x="3383868" y="4153843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26328"/>
              </p:ext>
            </p:extLst>
          </p:nvPr>
        </p:nvGraphicFramePr>
        <p:xfrm>
          <a:off x="3789437" y="4153843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210973"/>
              </p:ext>
            </p:extLst>
          </p:nvPr>
        </p:nvGraphicFramePr>
        <p:xfrm>
          <a:off x="1774800" y="37236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966777"/>
              </p:ext>
            </p:extLst>
          </p:nvPr>
        </p:nvGraphicFramePr>
        <p:xfrm>
          <a:off x="2303748" y="37236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102157"/>
              </p:ext>
            </p:extLst>
          </p:nvPr>
        </p:nvGraphicFramePr>
        <p:xfrm>
          <a:off x="2728654" y="37236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605969"/>
              </p:ext>
            </p:extLst>
          </p:nvPr>
        </p:nvGraphicFramePr>
        <p:xfrm>
          <a:off x="3141365" y="37236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386717"/>
              </p:ext>
            </p:extLst>
          </p:nvPr>
        </p:nvGraphicFramePr>
        <p:xfrm>
          <a:off x="3566270" y="37236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160199"/>
              </p:ext>
            </p:extLst>
          </p:nvPr>
        </p:nvGraphicFramePr>
        <p:xfrm>
          <a:off x="4103948" y="37236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673755"/>
              </p:ext>
            </p:extLst>
          </p:nvPr>
        </p:nvGraphicFramePr>
        <p:xfrm>
          <a:off x="1777977" y="459750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439442"/>
              </p:ext>
            </p:extLst>
          </p:nvPr>
        </p:nvGraphicFramePr>
        <p:xfrm>
          <a:off x="2306925" y="459750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941301"/>
              </p:ext>
            </p:extLst>
          </p:nvPr>
        </p:nvGraphicFramePr>
        <p:xfrm>
          <a:off x="2731831" y="459750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887517"/>
              </p:ext>
            </p:extLst>
          </p:nvPr>
        </p:nvGraphicFramePr>
        <p:xfrm>
          <a:off x="3144542" y="459750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077975"/>
              </p:ext>
            </p:extLst>
          </p:nvPr>
        </p:nvGraphicFramePr>
        <p:xfrm>
          <a:off x="3569447" y="459750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56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분수의 뺄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셈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해 볼까요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6238" y="2157843"/>
            <a:ext cx="60635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계산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6" y="23074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55700"/>
              </p:ext>
            </p:extLst>
          </p:nvPr>
        </p:nvGraphicFramePr>
        <p:xfrm>
          <a:off x="827596" y="2044647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89354"/>
              </p:ext>
            </p:extLst>
          </p:nvPr>
        </p:nvGraphicFramePr>
        <p:xfrm>
          <a:off x="1511660" y="2059591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674244"/>
              </p:ext>
            </p:extLst>
          </p:nvPr>
        </p:nvGraphicFramePr>
        <p:xfrm>
          <a:off x="2627784" y="291087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1655675" y="2998724"/>
            <a:ext cx="5014073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 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126030"/>
              </p:ext>
            </p:extLst>
          </p:nvPr>
        </p:nvGraphicFramePr>
        <p:xfrm>
          <a:off x="4175956" y="288901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0" name="직사각형 89"/>
          <p:cNvSpPr/>
          <p:nvPr/>
        </p:nvSpPr>
        <p:spPr bwMode="auto">
          <a:xfrm>
            <a:off x="3167844" y="305299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664784" y="3032320"/>
            <a:ext cx="1005278" cy="373422"/>
          </a:xfrm>
          <a:prstGeom prst="roundRect">
            <a:avLst/>
          </a:prstGeom>
          <a:solidFill>
            <a:srgbClr val="60BBB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840356"/>
              </p:ext>
            </p:extLst>
          </p:nvPr>
        </p:nvGraphicFramePr>
        <p:xfrm>
          <a:off x="3491880" y="291845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3" name="직사각형 92"/>
          <p:cNvSpPr/>
          <p:nvPr/>
        </p:nvSpPr>
        <p:spPr bwMode="auto">
          <a:xfrm>
            <a:off x="3497037" y="290345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3498512" y="3236280"/>
            <a:ext cx="271302" cy="2743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934016"/>
              </p:ext>
            </p:extLst>
          </p:nvPr>
        </p:nvGraphicFramePr>
        <p:xfrm>
          <a:off x="3843453" y="34921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828417"/>
              </p:ext>
            </p:extLst>
          </p:nvPr>
        </p:nvGraphicFramePr>
        <p:xfrm>
          <a:off x="4391980" y="350271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07439"/>
              </p:ext>
            </p:extLst>
          </p:nvPr>
        </p:nvGraphicFramePr>
        <p:xfrm>
          <a:off x="3215961" y="406824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81707"/>
              </p:ext>
            </p:extLst>
          </p:nvPr>
        </p:nvGraphicFramePr>
        <p:xfrm>
          <a:off x="2986762" y="465320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0" name="그룹 99"/>
          <p:cNvGrpSpPr/>
          <p:nvPr/>
        </p:nvGrpSpPr>
        <p:grpSpPr>
          <a:xfrm>
            <a:off x="2726830" y="5296673"/>
            <a:ext cx="1595920" cy="256563"/>
            <a:chOff x="319554" y="1245924"/>
            <a:chExt cx="2636592" cy="423864"/>
          </a:xfrm>
        </p:grpSpPr>
        <p:pic>
          <p:nvPicPr>
            <p:cNvPr id="101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6" name="타원 105"/>
          <p:cNvSpPr/>
          <p:nvPr/>
        </p:nvSpPr>
        <p:spPr>
          <a:xfrm>
            <a:off x="2430292" y="5261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781041"/>
              </p:ext>
            </p:extLst>
          </p:nvPr>
        </p:nvGraphicFramePr>
        <p:xfrm>
          <a:off x="1907704" y="288894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9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213" y="264573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567" y="28350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분수의 뺄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셈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해 볼까요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6238" y="2157843"/>
            <a:ext cx="60635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계산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6" y="23074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235671"/>
              </p:ext>
            </p:extLst>
          </p:nvPr>
        </p:nvGraphicFramePr>
        <p:xfrm>
          <a:off x="827596" y="2044647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05738"/>
              </p:ext>
            </p:extLst>
          </p:nvPr>
        </p:nvGraphicFramePr>
        <p:xfrm>
          <a:off x="1511660" y="2059591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325253"/>
              </p:ext>
            </p:extLst>
          </p:nvPr>
        </p:nvGraphicFramePr>
        <p:xfrm>
          <a:off x="2627784" y="291087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1655675" y="2998724"/>
            <a:ext cx="50140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972191"/>
              </p:ext>
            </p:extLst>
          </p:nvPr>
        </p:nvGraphicFramePr>
        <p:xfrm>
          <a:off x="1907704" y="288894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4" name="모서리가 둥근 직사각형 33"/>
          <p:cNvSpPr/>
          <p:nvPr/>
        </p:nvSpPr>
        <p:spPr>
          <a:xfrm>
            <a:off x="664784" y="3031200"/>
            <a:ext cx="1005278" cy="373422"/>
          </a:xfrm>
          <a:prstGeom prst="roundRect">
            <a:avLst/>
          </a:prstGeom>
          <a:solidFill>
            <a:srgbClr val="F8AEB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636427"/>
              </p:ext>
            </p:extLst>
          </p:nvPr>
        </p:nvGraphicFramePr>
        <p:xfrm>
          <a:off x="3167900" y="2893911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532320"/>
              </p:ext>
            </p:extLst>
          </p:nvPr>
        </p:nvGraphicFramePr>
        <p:xfrm>
          <a:off x="3923928" y="287694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 bwMode="auto">
          <a:xfrm>
            <a:off x="3183694" y="2875001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3937731" y="286156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033042"/>
              </p:ext>
            </p:extLst>
          </p:nvPr>
        </p:nvGraphicFramePr>
        <p:xfrm>
          <a:off x="4499992" y="287500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991063"/>
              </p:ext>
            </p:extLst>
          </p:nvPr>
        </p:nvGraphicFramePr>
        <p:xfrm>
          <a:off x="5220072" y="28670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1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63" y="26172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811" y="26038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2728800" y="5296673"/>
            <a:ext cx="1595920" cy="256563"/>
            <a:chOff x="5778748" y="2095482"/>
            <a:chExt cx="1595920" cy="256563"/>
          </a:xfrm>
        </p:grpSpPr>
        <p:grpSp>
          <p:nvGrpSpPr>
            <p:cNvPr id="44" name="그룹 43"/>
            <p:cNvGrpSpPr/>
            <p:nvPr/>
          </p:nvGrpSpPr>
          <p:grpSpPr>
            <a:xfrm>
              <a:off x="5778748" y="2095482"/>
              <a:ext cx="1595920" cy="256563"/>
              <a:chOff x="319554" y="1245924"/>
              <a:chExt cx="2636592" cy="423864"/>
            </a:xfrm>
          </p:grpSpPr>
          <p:pic>
            <p:nvPicPr>
              <p:cNvPr id="47" name="Picture 1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554" y="1245924"/>
                <a:ext cx="40957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8" name="Picture 1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6193" y="1312601"/>
                <a:ext cx="8001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9" name="Picture 1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7046" y="1260213"/>
                <a:ext cx="419100" cy="409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5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7200" y="2134800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00" y="2138400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2120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46041" y="3008275"/>
            <a:ext cx="24457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수학의 힘을 키워요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785" y="3633734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3222378" y="3640556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)4-2_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_1_07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253372" y="49273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4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9659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98.JPG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위에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\app\resource\data\01\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871" y="2546325"/>
            <a:ext cx="3045961" cy="1857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2374917" y="2066032"/>
            <a:ext cx="6533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953835"/>
              </p:ext>
            </p:extLst>
          </p:nvPr>
        </p:nvGraphicFramePr>
        <p:xfrm>
          <a:off x="2596263" y="195283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3004758" y="3298891"/>
            <a:ext cx="8714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     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741574"/>
              </p:ext>
            </p:extLst>
          </p:nvPr>
        </p:nvGraphicFramePr>
        <p:xfrm>
          <a:off x="3466340" y="318569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 bwMode="auto">
          <a:xfrm>
            <a:off x="4139953" y="4514648"/>
            <a:ext cx="653394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325968"/>
              </p:ext>
            </p:extLst>
          </p:nvPr>
        </p:nvGraphicFramePr>
        <p:xfrm>
          <a:off x="4409016" y="45238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4139952" y="4645712"/>
            <a:ext cx="6533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745" y="44041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/>
          <p:cNvSpPr/>
          <p:nvPr/>
        </p:nvSpPr>
        <p:spPr>
          <a:xfrm>
            <a:off x="6290528" y="49273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4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871" y="2546325"/>
            <a:ext cx="3045961" cy="1857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2374917" y="2066032"/>
            <a:ext cx="6533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824657"/>
              </p:ext>
            </p:extLst>
          </p:nvPr>
        </p:nvGraphicFramePr>
        <p:xfrm>
          <a:off x="2596263" y="195283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3004758" y="3298891"/>
            <a:ext cx="8714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     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76746"/>
              </p:ext>
            </p:extLst>
          </p:nvPr>
        </p:nvGraphicFramePr>
        <p:xfrm>
          <a:off x="3466340" y="318569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 bwMode="auto">
          <a:xfrm>
            <a:off x="4139953" y="4514648"/>
            <a:ext cx="653394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683262"/>
              </p:ext>
            </p:extLst>
          </p:nvPr>
        </p:nvGraphicFramePr>
        <p:xfrm>
          <a:off x="4409016" y="45238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4139952" y="4645712"/>
            <a:ext cx="6533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/>
          <p:cNvGrpSpPr/>
          <p:nvPr/>
        </p:nvGrpSpPr>
        <p:grpSpPr>
          <a:xfrm>
            <a:off x="179512" y="4005142"/>
            <a:ext cx="6667165" cy="1232222"/>
            <a:chOff x="224269" y="4005142"/>
            <a:chExt cx="6667165" cy="123222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224269" y="4145609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70002" y="400514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93409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407836" y="4482351"/>
            <a:ext cx="634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(5-4)+(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580548"/>
              </p:ext>
            </p:extLst>
          </p:nvPr>
        </p:nvGraphicFramePr>
        <p:xfrm>
          <a:off x="609918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662574"/>
              </p:ext>
            </p:extLst>
          </p:nvPr>
        </p:nvGraphicFramePr>
        <p:xfrm>
          <a:off x="1140453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090248"/>
              </p:ext>
            </p:extLst>
          </p:nvPr>
        </p:nvGraphicFramePr>
        <p:xfrm>
          <a:off x="1655676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23777"/>
              </p:ext>
            </p:extLst>
          </p:nvPr>
        </p:nvGraphicFramePr>
        <p:xfrm>
          <a:off x="2195736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561419"/>
              </p:ext>
            </p:extLst>
          </p:nvPr>
        </p:nvGraphicFramePr>
        <p:xfrm>
          <a:off x="3249377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310129"/>
              </p:ext>
            </p:extLst>
          </p:nvPr>
        </p:nvGraphicFramePr>
        <p:xfrm>
          <a:off x="3681425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501394"/>
              </p:ext>
            </p:extLst>
          </p:nvPr>
        </p:nvGraphicFramePr>
        <p:xfrm>
          <a:off x="4463988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132885"/>
              </p:ext>
            </p:extLst>
          </p:nvPr>
        </p:nvGraphicFramePr>
        <p:xfrm>
          <a:off x="5004048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71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더 작은 것의 기호를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10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타원 112"/>
          <p:cNvSpPr/>
          <p:nvPr/>
        </p:nvSpPr>
        <p:spPr>
          <a:xfrm>
            <a:off x="525337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460532" y="2564904"/>
            <a:ext cx="4157361" cy="828092"/>
          </a:xfrm>
          <a:prstGeom prst="round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443" y="2813350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476" y="281154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943707" y="2797820"/>
            <a:ext cx="16201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13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     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161047"/>
              </p:ext>
            </p:extLst>
          </p:nvPr>
        </p:nvGraphicFramePr>
        <p:xfrm>
          <a:off x="2302909" y="27252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929359"/>
              </p:ext>
            </p:extLst>
          </p:nvPr>
        </p:nvGraphicFramePr>
        <p:xfrm>
          <a:off x="3078902" y="272493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4067943" y="2795418"/>
            <a:ext cx="16201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226719"/>
              </p:ext>
            </p:extLst>
          </p:nvPr>
        </p:nvGraphicFramePr>
        <p:xfrm>
          <a:off x="4319134" y="272279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66466"/>
              </p:ext>
            </p:extLst>
          </p:nvPr>
        </p:nvGraphicFramePr>
        <p:xfrm>
          <a:off x="4968044" y="272253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53" name="그룹 52"/>
          <p:cNvGrpSpPr/>
          <p:nvPr/>
        </p:nvGrpSpPr>
        <p:grpSpPr>
          <a:xfrm>
            <a:off x="3076308" y="4149080"/>
            <a:ext cx="840546" cy="537565"/>
            <a:chOff x="6012160" y="1660849"/>
            <a:chExt cx="840546" cy="537565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5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895" y="4338480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5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더 작은 것의 기호를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10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460532" y="2564904"/>
            <a:ext cx="4157361" cy="828092"/>
          </a:xfrm>
          <a:prstGeom prst="round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443" y="2813350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476" y="281154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943707" y="2797820"/>
            <a:ext cx="16201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13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     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472381"/>
              </p:ext>
            </p:extLst>
          </p:nvPr>
        </p:nvGraphicFramePr>
        <p:xfrm>
          <a:off x="2302909" y="27252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376047"/>
              </p:ext>
            </p:extLst>
          </p:nvPr>
        </p:nvGraphicFramePr>
        <p:xfrm>
          <a:off x="3078902" y="272493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4067943" y="2795418"/>
            <a:ext cx="16201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925431"/>
              </p:ext>
            </p:extLst>
          </p:nvPr>
        </p:nvGraphicFramePr>
        <p:xfrm>
          <a:off x="4319134" y="272279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309874"/>
              </p:ext>
            </p:extLst>
          </p:nvPr>
        </p:nvGraphicFramePr>
        <p:xfrm>
          <a:off x="4968044" y="272253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4" name="직사각형 53"/>
          <p:cNvSpPr/>
          <p:nvPr/>
        </p:nvSpPr>
        <p:spPr bwMode="auto">
          <a:xfrm>
            <a:off x="3076308" y="432151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895" y="4338480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그룹 60"/>
          <p:cNvGrpSpPr/>
          <p:nvPr/>
        </p:nvGrpSpPr>
        <p:grpSpPr>
          <a:xfrm>
            <a:off x="179512" y="3140968"/>
            <a:ext cx="6667165" cy="2096396"/>
            <a:chOff x="224269" y="3140968"/>
            <a:chExt cx="6667165" cy="2096396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224269" y="3302986"/>
              <a:ext cx="6667165" cy="17462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70002" y="314096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93409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83971" y="3595782"/>
            <a:ext cx="63642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872031"/>
              </p:ext>
            </p:extLst>
          </p:nvPr>
        </p:nvGraphicFramePr>
        <p:xfrm>
          <a:off x="921982" y="3537012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241727"/>
              </p:ext>
            </p:extLst>
          </p:nvPr>
        </p:nvGraphicFramePr>
        <p:xfrm>
          <a:off x="1570054" y="3537012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952646"/>
              </p:ext>
            </p:extLst>
          </p:nvPr>
        </p:nvGraphicFramePr>
        <p:xfrm>
          <a:off x="2208601" y="3537012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962782"/>
              </p:ext>
            </p:extLst>
          </p:nvPr>
        </p:nvGraphicFramePr>
        <p:xfrm>
          <a:off x="2830194" y="3537012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08762"/>
              </p:ext>
            </p:extLst>
          </p:nvPr>
        </p:nvGraphicFramePr>
        <p:xfrm>
          <a:off x="4306358" y="3537012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220213"/>
              </p:ext>
            </p:extLst>
          </p:nvPr>
        </p:nvGraphicFramePr>
        <p:xfrm>
          <a:off x="4702402" y="3537012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735607"/>
              </p:ext>
            </p:extLst>
          </p:nvPr>
        </p:nvGraphicFramePr>
        <p:xfrm>
          <a:off x="813970" y="403210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300070"/>
              </p:ext>
            </p:extLst>
          </p:nvPr>
        </p:nvGraphicFramePr>
        <p:xfrm>
          <a:off x="1344505" y="403414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319648"/>
              </p:ext>
            </p:extLst>
          </p:nvPr>
        </p:nvGraphicFramePr>
        <p:xfrm>
          <a:off x="5196933" y="3537012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238461"/>
              </p:ext>
            </p:extLst>
          </p:nvPr>
        </p:nvGraphicFramePr>
        <p:xfrm>
          <a:off x="1858086" y="4032601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043509"/>
              </p:ext>
            </p:extLst>
          </p:nvPr>
        </p:nvGraphicFramePr>
        <p:xfrm>
          <a:off x="2388621" y="4033097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759299"/>
              </p:ext>
            </p:extLst>
          </p:nvPr>
        </p:nvGraphicFramePr>
        <p:xfrm>
          <a:off x="3631807" y="4032601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95378"/>
              </p:ext>
            </p:extLst>
          </p:nvPr>
        </p:nvGraphicFramePr>
        <p:xfrm>
          <a:off x="4018326" y="4033097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316123"/>
              </p:ext>
            </p:extLst>
          </p:nvPr>
        </p:nvGraphicFramePr>
        <p:xfrm>
          <a:off x="4522382" y="403046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1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00" y="371307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00" y="422264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4573965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295939" y="4580331"/>
            <a:ext cx="6364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계산 결과가 더 작은 것은      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086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2" name="타원 51"/>
          <p:cNvSpPr/>
          <p:nvPr/>
        </p:nvSpPr>
        <p:spPr>
          <a:xfrm>
            <a:off x="4314986" y="51330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395" y="4672512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318" y="4653480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직사각형 49"/>
          <p:cNvSpPr/>
          <p:nvPr/>
        </p:nvSpPr>
        <p:spPr bwMode="auto">
          <a:xfrm>
            <a:off x="1607198" y="4546345"/>
            <a:ext cx="211862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117294"/>
              </p:ext>
            </p:extLst>
          </p:nvPr>
        </p:nvGraphicFramePr>
        <p:xfrm>
          <a:off x="1991098" y="455556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1566435" y="4630827"/>
            <a:ext cx="20790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=1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899772"/>
              </p:ext>
            </p:extLst>
          </p:nvPr>
        </p:nvGraphicFramePr>
        <p:xfrm>
          <a:off x="2703365" y="455511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4598883" y="4543462"/>
            <a:ext cx="621190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403134"/>
              </p:ext>
            </p:extLst>
          </p:nvPr>
        </p:nvGraphicFramePr>
        <p:xfrm>
          <a:off x="4831841" y="455268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4572000" y="4627944"/>
            <a:ext cx="12961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562" y="437022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570" y="45246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연경이는 저울에 추를 올려놓았습니다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저울의 양쪽이        수평이 되려면       쪽에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추를 더 올려놓아야 하는지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607" y="1929554"/>
            <a:ext cx="360185" cy="31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60108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99.JPG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위에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\app\resource\data\01\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490" y="3068960"/>
            <a:ext cx="1860983" cy="1250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091" y="3149409"/>
            <a:ext cx="360185" cy="31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285" y="3248980"/>
            <a:ext cx="332478" cy="332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2591780" y="2626708"/>
            <a:ext cx="9532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g</a:t>
            </a: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079695"/>
              </p:ext>
            </p:extLst>
          </p:nvPr>
        </p:nvGraphicFramePr>
        <p:xfrm>
          <a:off x="2813127" y="251351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645431" y="2783056"/>
            <a:ext cx="11041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       g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29038"/>
              </p:ext>
            </p:extLst>
          </p:nvPr>
        </p:nvGraphicFramePr>
        <p:xfrm>
          <a:off x="4007673" y="266986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127715"/>
              </p:ext>
            </p:extLst>
          </p:nvPr>
        </p:nvGraphicFramePr>
        <p:xfrm>
          <a:off x="3319950" y="455268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34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852099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1_6_1_ani.mp4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6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app\resource\contents\lesson01\ops\1\media\mp4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편종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단어 설명하는 미니 팝업 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참고 링크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D:\초등 수학\3_002_2015개정\수학 4-2 지도서\app\resource\contents\lesson01\ops\1\media\mp4\1_6_1_an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5" y="864520"/>
            <a:ext cx="6924993" cy="476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59275" y="861919"/>
            <a:ext cx="6924993" cy="4763325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962102" y="2388490"/>
            <a:ext cx="3167569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u="sng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편종</a:t>
            </a:r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  <a:endParaRPr lang="ko-KR" altLang="en-US" sz="3600" b="1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393351" y="34506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5400000">
            <a:off x="3503290" y="35586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003192" y="4748951"/>
            <a:ext cx="21643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hlinkClick r:id="rId4"/>
              </a:rPr>
              <a:t>https://</a:t>
            </a:r>
            <a:r>
              <a:rPr lang="ko-KR" altLang="en-US" sz="900" dirty="0" smtClean="0">
                <a:hlinkClick r:id="rId4"/>
              </a:rPr>
              <a:t>cdata2.tsherpa.co.kr/tsherpa/multimedia/Flash/2022/curri/index.html?flashxmlnum=yrhj07&amp;classno=E-curri04-math-P_2022/41/suh_p_0401_06_0007/suh_p_0401_06_0007_101_1.html&amp;id=1465831&amp;classa=1</a:t>
            </a:r>
            <a:endParaRPr lang="en-US" altLang="ko-KR" sz="900" dirty="0" smtClean="0"/>
          </a:p>
          <a:p>
            <a:endParaRPr lang="ko-KR" altLang="en-US" sz="9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123728" y="3266918"/>
            <a:ext cx="4510004" cy="1710254"/>
            <a:chOff x="179512" y="4649428"/>
            <a:chExt cx="4510004" cy="1710254"/>
          </a:xfrm>
        </p:grpSpPr>
        <p:grpSp>
          <p:nvGrpSpPr>
            <p:cNvPr id="19" name="그룹 18"/>
            <p:cNvGrpSpPr/>
            <p:nvPr/>
          </p:nvGrpSpPr>
          <p:grpSpPr>
            <a:xfrm>
              <a:off x="179512" y="4649428"/>
              <a:ext cx="4510004" cy="1710254"/>
              <a:chOff x="4544012" y="4725404"/>
              <a:chExt cx="4510004" cy="1710254"/>
            </a:xfrm>
          </p:grpSpPr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4012" y="4725404"/>
                <a:ext cx="4510004" cy="1710254"/>
              </a:xfrm>
              <a:prstGeom prst="rect">
                <a:avLst/>
              </a:prstGeom>
            </p:spPr>
          </p:pic>
          <p:sp>
            <p:nvSpPr>
              <p:cNvPr id="24" name="직사각형 23"/>
              <p:cNvSpPr/>
              <p:nvPr/>
            </p:nvSpPr>
            <p:spPr>
              <a:xfrm>
                <a:off x="4979787" y="4825016"/>
                <a:ext cx="672333" cy="319691"/>
              </a:xfrm>
              <a:prstGeom prst="rect">
                <a:avLst/>
              </a:prstGeom>
              <a:solidFill>
                <a:srgbClr val="FF8636"/>
              </a:solidFill>
              <a:ln>
                <a:solidFill>
                  <a:srgbClr val="FF86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860032" y="5422585"/>
                <a:ext cx="3923952" cy="8417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모서리가 둥근 직사각형 19"/>
            <p:cNvSpPr/>
            <p:nvPr/>
          </p:nvSpPr>
          <p:spPr>
            <a:xfrm>
              <a:off x="550122" y="4780699"/>
              <a:ext cx="1757174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편종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695568" y="5637244"/>
              <a:ext cx="2184244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우리나라 타악기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8044" y="3861246"/>
            <a:ext cx="1057828" cy="1047406"/>
          </a:xfrm>
          <a:prstGeom prst="rect">
            <a:avLst/>
          </a:prstGeom>
        </p:spPr>
      </p:pic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004382"/>
              </p:ext>
            </p:extLst>
          </p:nvPr>
        </p:nvGraphicFramePr>
        <p:xfrm>
          <a:off x="115384" y="6494423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편종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png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7" name="타원 26"/>
          <p:cNvSpPr/>
          <p:nvPr/>
        </p:nvSpPr>
        <p:spPr>
          <a:xfrm>
            <a:off x="2123728" y="25524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672512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11" y="4653480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직사각형 49"/>
          <p:cNvSpPr/>
          <p:nvPr/>
        </p:nvSpPr>
        <p:spPr bwMode="auto">
          <a:xfrm>
            <a:off x="2020474" y="4546345"/>
            <a:ext cx="1491361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689160"/>
              </p:ext>
            </p:extLst>
          </p:nvPr>
        </p:nvGraphicFramePr>
        <p:xfrm>
          <a:off x="2404375" y="455556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1979712" y="4630827"/>
            <a:ext cx="153118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635002"/>
              </p:ext>
            </p:extLst>
          </p:nvPr>
        </p:nvGraphicFramePr>
        <p:xfrm>
          <a:off x="3116642" y="455511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4256076" y="4543462"/>
            <a:ext cx="621190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538168"/>
              </p:ext>
            </p:extLst>
          </p:nvPr>
        </p:nvGraphicFramePr>
        <p:xfrm>
          <a:off x="4489034" y="455268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4229193" y="4627944"/>
            <a:ext cx="12961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연경이는 저울에 추를 올려놓았습니다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저울의 양쪽이        수평이 되려면       쪽에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추를 더 올려놓아야 하는지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607" y="1929554"/>
            <a:ext cx="360185" cy="31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490" y="3068960"/>
            <a:ext cx="1860983" cy="1250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091" y="3149409"/>
            <a:ext cx="360185" cy="31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285" y="3248980"/>
            <a:ext cx="332478" cy="332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179512" y="4005142"/>
            <a:ext cx="6667165" cy="1232222"/>
            <a:chOff x="224269" y="4005142"/>
            <a:chExt cx="6667165" cy="123222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224269" y="4145609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70002" y="400514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3" name="직각 삼각형 72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93409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07836" y="4482351"/>
            <a:ext cx="634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(9-8)+(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423560"/>
              </p:ext>
            </p:extLst>
          </p:nvPr>
        </p:nvGraphicFramePr>
        <p:xfrm>
          <a:off x="763459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23132"/>
              </p:ext>
            </p:extLst>
          </p:nvPr>
        </p:nvGraphicFramePr>
        <p:xfrm>
          <a:off x="1293994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975749"/>
              </p:ext>
            </p:extLst>
          </p:nvPr>
        </p:nvGraphicFramePr>
        <p:xfrm>
          <a:off x="1809217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163561"/>
              </p:ext>
            </p:extLst>
          </p:nvPr>
        </p:nvGraphicFramePr>
        <p:xfrm>
          <a:off x="2349277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620937"/>
              </p:ext>
            </p:extLst>
          </p:nvPr>
        </p:nvGraphicFramePr>
        <p:xfrm>
          <a:off x="3402918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473619"/>
              </p:ext>
            </p:extLst>
          </p:nvPr>
        </p:nvGraphicFramePr>
        <p:xfrm>
          <a:off x="3779912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127871"/>
              </p:ext>
            </p:extLst>
          </p:nvPr>
        </p:nvGraphicFramePr>
        <p:xfrm>
          <a:off x="4608004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840323"/>
              </p:ext>
            </p:extLst>
          </p:nvPr>
        </p:nvGraphicFramePr>
        <p:xfrm>
          <a:off x="5157589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91780" y="2626708"/>
            <a:ext cx="9532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g</a:t>
            </a: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510931"/>
              </p:ext>
            </p:extLst>
          </p:nvPr>
        </p:nvGraphicFramePr>
        <p:xfrm>
          <a:off x="2813127" y="251351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3645431" y="2783056"/>
            <a:ext cx="11041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       g</a:t>
            </a: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018758"/>
              </p:ext>
            </p:extLst>
          </p:nvPr>
        </p:nvGraphicFramePr>
        <p:xfrm>
          <a:off x="4007673" y="266986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37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크기를 비교하여        안에 ＞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＜를 알맞게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832406" y="2079919"/>
            <a:ext cx="488932" cy="41297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5004048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656" y="164012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513854"/>
              </p:ext>
            </p:extLst>
          </p:nvPr>
        </p:nvGraphicFramePr>
        <p:xfrm>
          <a:off x="2571543" y="322639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2333817" y="3315355"/>
            <a:ext cx="6693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766798"/>
              </p:ext>
            </p:extLst>
          </p:nvPr>
        </p:nvGraphicFramePr>
        <p:xfrm>
          <a:off x="3780761" y="323154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3543035" y="3320507"/>
            <a:ext cx="13833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186599"/>
              </p:ext>
            </p:extLst>
          </p:nvPr>
        </p:nvGraphicFramePr>
        <p:xfrm>
          <a:off x="4500417" y="322944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9" name="타원 68"/>
          <p:cNvSpPr/>
          <p:nvPr/>
        </p:nvSpPr>
        <p:spPr>
          <a:xfrm>
            <a:off x="2989809" y="3265601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4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051720" y="2924944"/>
            <a:ext cx="3017875" cy="1224136"/>
          </a:xfrm>
          <a:prstGeom prst="round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956" y="30651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95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크기를 비교하여        안에 ＞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＜를 알맞게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832406" y="2079919"/>
            <a:ext cx="488932" cy="41297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656" y="164012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100422"/>
              </p:ext>
            </p:extLst>
          </p:nvPr>
        </p:nvGraphicFramePr>
        <p:xfrm>
          <a:off x="2571543" y="322639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2333817" y="3315355"/>
            <a:ext cx="6693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49496"/>
              </p:ext>
            </p:extLst>
          </p:nvPr>
        </p:nvGraphicFramePr>
        <p:xfrm>
          <a:off x="3780761" y="323154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3543035" y="3320507"/>
            <a:ext cx="13833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480582"/>
              </p:ext>
            </p:extLst>
          </p:nvPr>
        </p:nvGraphicFramePr>
        <p:xfrm>
          <a:off x="4500417" y="322944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9" name="타원 68"/>
          <p:cNvSpPr/>
          <p:nvPr/>
        </p:nvSpPr>
        <p:spPr>
          <a:xfrm>
            <a:off x="2989809" y="3265601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4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051720" y="2924944"/>
            <a:ext cx="3017875" cy="1224136"/>
          </a:xfrm>
          <a:prstGeom prst="round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179512" y="3645024"/>
            <a:ext cx="6667165" cy="1592340"/>
            <a:chOff x="224269" y="3645024"/>
            <a:chExt cx="6667165" cy="159234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224269" y="3807042"/>
              <a:ext cx="6667165" cy="12422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70002" y="364502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93409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91087" y="4087132"/>
            <a:ext cx="522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lain" startAt="8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     </a:t>
            </a:r>
          </a:p>
          <a:p>
            <a:pPr marL="342900" indent="-342900" algn="just">
              <a:buAutoNum type="arabicPlain" startAt="8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6           6  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076491"/>
              </p:ext>
            </p:extLst>
          </p:nvPr>
        </p:nvGraphicFramePr>
        <p:xfrm>
          <a:off x="609918" y="4028362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830415"/>
              </p:ext>
            </p:extLst>
          </p:nvPr>
        </p:nvGraphicFramePr>
        <p:xfrm>
          <a:off x="1140453" y="4028362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479206"/>
              </p:ext>
            </p:extLst>
          </p:nvPr>
        </p:nvGraphicFramePr>
        <p:xfrm>
          <a:off x="1691680" y="4028362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862601"/>
              </p:ext>
            </p:extLst>
          </p:nvPr>
        </p:nvGraphicFramePr>
        <p:xfrm>
          <a:off x="2195736" y="4028362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741635"/>
              </p:ext>
            </p:extLst>
          </p:nvPr>
        </p:nvGraphicFramePr>
        <p:xfrm>
          <a:off x="3455876" y="4028362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733831"/>
              </p:ext>
            </p:extLst>
          </p:nvPr>
        </p:nvGraphicFramePr>
        <p:xfrm>
          <a:off x="3851920" y="4028362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947133"/>
              </p:ext>
            </p:extLst>
          </p:nvPr>
        </p:nvGraphicFramePr>
        <p:xfrm>
          <a:off x="1299261" y="452345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3" name="타원 72"/>
          <p:cNvSpPr/>
          <p:nvPr/>
        </p:nvSpPr>
        <p:spPr>
          <a:xfrm>
            <a:off x="1603768" y="4598159"/>
            <a:ext cx="351585" cy="32259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207562"/>
              </p:ext>
            </p:extLst>
          </p:nvPr>
        </p:nvGraphicFramePr>
        <p:xfrm>
          <a:off x="2204411" y="452549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28623"/>
              </p:ext>
            </p:extLst>
          </p:nvPr>
        </p:nvGraphicFramePr>
        <p:xfrm>
          <a:off x="4644008" y="4021998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101915"/>
              </p:ext>
            </p:extLst>
          </p:nvPr>
        </p:nvGraphicFramePr>
        <p:xfrm>
          <a:off x="5184068" y="401563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7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1" name="타원 60"/>
          <p:cNvSpPr/>
          <p:nvPr/>
        </p:nvSpPr>
        <p:spPr>
          <a:xfrm>
            <a:off x="491693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3770791" y="3178193"/>
            <a:ext cx="621190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050963"/>
              </p:ext>
            </p:extLst>
          </p:nvPr>
        </p:nvGraphicFramePr>
        <p:xfrm>
          <a:off x="4003749" y="318741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3743908" y="3262675"/>
            <a:ext cx="12961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572" y="30049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318793" y="3239732"/>
            <a:ext cx="16201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866742"/>
              </p:ext>
            </p:extLst>
          </p:nvPr>
        </p:nvGraphicFramePr>
        <p:xfrm>
          <a:off x="2569984" y="316711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830599"/>
              </p:ext>
            </p:extLst>
          </p:nvPr>
        </p:nvGraphicFramePr>
        <p:xfrm>
          <a:off x="3218894" y="316684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2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2" name="직사각형 61"/>
          <p:cNvSpPr/>
          <p:nvPr/>
        </p:nvSpPr>
        <p:spPr bwMode="auto">
          <a:xfrm>
            <a:off x="3770791" y="3178193"/>
            <a:ext cx="621190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452792"/>
              </p:ext>
            </p:extLst>
          </p:nvPr>
        </p:nvGraphicFramePr>
        <p:xfrm>
          <a:off x="4003749" y="318741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3743908" y="3262675"/>
            <a:ext cx="12961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18793" y="3239732"/>
            <a:ext cx="16201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508336"/>
              </p:ext>
            </p:extLst>
          </p:nvPr>
        </p:nvGraphicFramePr>
        <p:xfrm>
          <a:off x="2569984" y="316711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161897"/>
              </p:ext>
            </p:extLst>
          </p:nvPr>
        </p:nvGraphicFramePr>
        <p:xfrm>
          <a:off x="3218894" y="316684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9" name="그룹 38"/>
          <p:cNvGrpSpPr/>
          <p:nvPr/>
        </p:nvGrpSpPr>
        <p:grpSpPr>
          <a:xfrm>
            <a:off x="179512" y="4005142"/>
            <a:ext cx="6667165" cy="1232222"/>
            <a:chOff x="224269" y="4005142"/>
            <a:chExt cx="6667165" cy="123222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224269" y="4145609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70002" y="400514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93409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07836" y="4482351"/>
            <a:ext cx="634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(5-4)+(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945610"/>
              </p:ext>
            </p:extLst>
          </p:nvPr>
        </p:nvGraphicFramePr>
        <p:xfrm>
          <a:off x="609918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717722"/>
              </p:ext>
            </p:extLst>
          </p:nvPr>
        </p:nvGraphicFramePr>
        <p:xfrm>
          <a:off x="1140453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038136"/>
              </p:ext>
            </p:extLst>
          </p:nvPr>
        </p:nvGraphicFramePr>
        <p:xfrm>
          <a:off x="1655676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040271"/>
              </p:ext>
            </p:extLst>
          </p:nvPr>
        </p:nvGraphicFramePr>
        <p:xfrm>
          <a:off x="2195736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62509"/>
              </p:ext>
            </p:extLst>
          </p:nvPr>
        </p:nvGraphicFramePr>
        <p:xfrm>
          <a:off x="3249377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021499"/>
              </p:ext>
            </p:extLst>
          </p:nvPr>
        </p:nvGraphicFramePr>
        <p:xfrm>
          <a:off x="3681425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179611"/>
              </p:ext>
            </p:extLst>
          </p:nvPr>
        </p:nvGraphicFramePr>
        <p:xfrm>
          <a:off x="4463988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600358"/>
              </p:ext>
            </p:extLst>
          </p:nvPr>
        </p:nvGraphicFramePr>
        <p:xfrm>
          <a:off x="5004048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083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수직선을 이용하여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얼마인지 알아보시오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0" name="타원 49"/>
          <p:cNvSpPr/>
          <p:nvPr/>
        </p:nvSpPr>
        <p:spPr>
          <a:xfrm>
            <a:off x="4916931" y="4973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458653"/>
              </p:ext>
            </p:extLst>
          </p:nvPr>
        </p:nvGraphicFramePr>
        <p:xfrm>
          <a:off x="2807804" y="152833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134057"/>
              </p:ext>
            </p:extLst>
          </p:nvPr>
        </p:nvGraphicFramePr>
        <p:xfrm>
          <a:off x="3455876" y="152925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9" y="2957892"/>
            <a:ext cx="5911292" cy="1188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361689"/>
              </p:ext>
            </p:extLst>
          </p:nvPr>
        </p:nvGraphicFramePr>
        <p:xfrm>
          <a:off x="3312284" y="25978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074558" y="2686814"/>
            <a:ext cx="6693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86138"/>
              </p:ext>
            </p:extLst>
          </p:nvPr>
        </p:nvGraphicFramePr>
        <p:xfrm>
          <a:off x="4752444" y="39300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514718" y="4018962"/>
            <a:ext cx="6693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190788"/>
              </p:ext>
            </p:extLst>
          </p:nvPr>
        </p:nvGraphicFramePr>
        <p:xfrm>
          <a:off x="1791633" y="385646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9299" y="3545279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88434" y="3545279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83561" y="3545279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78688" y="3545279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1799692" y="3835693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1475656" y="401896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514705"/>
              </p:ext>
            </p:extLst>
          </p:nvPr>
        </p:nvGraphicFramePr>
        <p:xfrm>
          <a:off x="115384" y="6129300"/>
          <a:ext cx="6688864" cy="7620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기존 </a:t>
                      </a:r>
                      <a:r>
                        <a:rPr kumimoji="0"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개발물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이미지 사용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hlinkClick r:id="rId6"/>
                        </a:rPr>
                        <a:t>https://cdata2.tsherpa.co.kr/tsherpa/MultiMedia/Flash/2020/curri/index.html?flashxmlnum=ost1208&amp;classa=A8-C1-42-MM-MM-04-02-07-0-0-0-0&amp;classno=MM_42_04/suh_0402_01_0007/suh_0402_01_0007_401_1.html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(1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문제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933" y="41644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434" y="38356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69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수직선을 이용하여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얼마인지 알아보시오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487066"/>
              </p:ext>
            </p:extLst>
          </p:nvPr>
        </p:nvGraphicFramePr>
        <p:xfrm>
          <a:off x="2807804" y="152833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183301"/>
              </p:ext>
            </p:extLst>
          </p:nvPr>
        </p:nvGraphicFramePr>
        <p:xfrm>
          <a:off x="3455876" y="152925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9" y="2957892"/>
            <a:ext cx="5911292" cy="1188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299918"/>
              </p:ext>
            </p:extLst>
          </p:nvPr>
        </p:nvGraphicFramePr>
        <p:xfrm>
          <a:off x="3312284" y="25978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074558" y="2686814"/>
            <a:ext cx="6693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103253"/>
              </p:ext>
            </p:extLst>
          </p:nvPr>
        </p:nvGraphicFramePr>
        <p:xfrm>
          <a:off x="4752444" y="39300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514718" y="4018962"/>
            <a:ext cx="6693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930018"/>
              </p:ext>
            </p:extLst>
          </p:nvPr>
        </p:nvGraphicFramePr>
        <p:xfrm>
          <a:off x="1791633" y="385646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9299" y="3545279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88434" y="3545279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83561" y="3545279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78688" y="3545279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1799692" y="3835693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1475656" y="401896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179512" y="4005142"/>
            <a:ext cx="6667165" cy="1232222"/>
            <a:chOff x="224269" y="4005142"/>
            <a:chExt cx="6667165" cy="123222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224269" y="4145609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70002" y="400514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93409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407836" y="4482351"/>
            <a:ext cx="634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(2-1)+(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720493"/>
              </p:ext>
            </p:extLst>
          </p:nvPr>
        </p:nvGraphicFramePr>
        <p:xfrm>
          <a:off x="609918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304430"/>
              </p:ext>
            </p:extLst>
          </p:nvPr>
        </p:nvGraphicFramePr>
        <p:xfrm>
          <a:off x="1140453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613704"/>
              </p:ext>
            </p:extLst>
          </p:nvPr>
        </p:nvGraphicFramePr>
        <p:xfrm>
          <a:off x="1655676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507843"/>
              </p:ext>
            </p:extLst>
          </p:nvPr>
        </p:nvGraphicFramePr>
        <p:xfrm>
          <a:off x="2195736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457640"/>
              </p:ext>
            </p:extLst>
          </p:nvPr>
        </p:nvGraphicFramePr>
        <p:xfrm>
          <a:off x="3249377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812537"/>
              </p:ext>
            </p:extLst>
          </p:nvPr>
        </p:nvGraphicFramePr>
        <p:xfrm>
          <a:off x="3681425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396507"/>
              </p:ext>
            </p:extLst>
          </p:nvPr>
        </p:nvGraphicFramePr>
        <p:xfrm>
          <a:off x="4463988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096902"/>
              </p:ext>
            </p:extLst>
          </p:nvPr>
        </p:nvGraphicFramePr>
        <p:xfrm>
          <a:off x="5004048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02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O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500293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/>
          <p:cNvSpPr txBox="1"/>
          <p:nvPr/>
        </p:nvSpPr>
        <p:spPr>
          <a:xfrm>
            <a:off x="644499" y="1604119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사이인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뺄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셈식에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64012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165753"/>
              </p:ext>
            </p:extLst>
          </p:nvPr>
        </p:nvGraphicFramePr>
        <p:xfrm>
          <a:off x="1808883" y="2528900"/>
          <a:ext cx="3805456" cy="1800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27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27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000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 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0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 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 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641688"/>
              </p:ext>
            </p:extLst>
          </p:nvPr>
        </p:nvGraphicFramePr>
        <p:xfrm>
          <a:off x="2065977" y="26715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444641"/>
              </p:ext>
            </p:extLst>
          </p:nvPr>
        </p:nvGraphicFramePr>
        <p:xfrm>
          <a:off x="2798317" y="26715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596371"/>
              </p:ext>
            </p:extLst>
          </p:nvPr>
        </p:nvGraphicFramePr>
        <p:xfrm>
          <a:off x="2058671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83522"/>
              </p:ext>
            </p:extLst>
          </p:nvPr>
        </p:nvGraphicFramePr>
        <p:xfrm>
          <a:off x="2771800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131546"/>
              </p:ext>
            </p:extLst>
          </p:nvPr>
        </p:nvGraphicFramePr>
        <p:xfrm>
          <a:off x="3959932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10916"/>
              </p:ext>
            </p:extLst>
          </p:nvPr>
        </p:nvGraphicFramePr>
        <p:xfrm>
          <a:off x="4680012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1" name="모서리가 둥근 직사각형 60"/>
          <p:cNvSpPr/>
          <p:nvPr/>
        </p:nvSpPr>
        <p:spPr>
          <a:xfrm>
            <a:off x="1257855" y="2240868"/>
            <a:ext cx="4502277" cy="2412268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 bwMode="auto">
          <a:xfrm>
            <a:off x="4102171" y="2715209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63" name="타원 62"/>
          <p:cNvSpPr/>
          <p:nvPr/>
        </p:nvSpPr>
        <p:spPr bwMode="auto">
          <a:xfrm>
            <a:off x="4103948" y="3642939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64" name="그룹 63"/>
          <p:cNvGrpSpPr/>
          <p:nvPr/>
        </p:nvGrpSpPr>
        <p:grpSpPr>
          <a:xfrm>
            <a:off x="2265967" y="2751274"/>
            <a:ext cx="422014" cy="422016"/>
            <a:chOff x="5302260" y="5072084"/>
            <a:chExt cx="401643" cy="401644"/>
          </a:xfrm>
        </p:grpSpPr>
        <p:cxnSp>
          <p:nvCxnSpPr>
            <p:cNvPr id="65" name="직선 연결선 64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직선 연결선 66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8" name="그룹 67"/>
          <p:cNvGrpSpPr/>
          <p:nvPr/>
        </p:nvGrpSpPr>
        <p:grpSpPr>
          <a:xfrm>
            <a:off x="2277778" y="3642939"/>
            <a:ext cx="422014" cy="422016"/>
            <a:chOff x="5302260" y="5072084"/>
            <a:chExt cx="401643" cy="401644"/>
          </a:xfrm>
        </p:grpSpPr>
        <p:cxnSp>
          <p:nvCxnSpPr>
            <p:cNvPr id="69" name="직선 연결선 68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직선 연결선 69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1" name="타원 70"/>
          <p:cNvSpPr/>
          <p:nvPr/>
        </p:nvSpPr>
        <p:spPr>
          <a:xfrm>
            <a:off x="1886855" y="24025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417721"/>
              </p:ext>
            </p:extLst>
          </p:nvPr>
        </p:nvGraphicFramePr>
        <p:xfrm>
          <a:off x="3947552" y="267291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28834"/>
              </p:ext>
            </p:extLst>
          </p:nvPr>
        </p:nvGraphicFramePr>
        <p:xfrm>
          <a:off x="4657678" y="268226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703991" y="2776862"/>
            <a:ext cx="13217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2" name="순서도: 대체 처리 11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01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3"/>
          <p:cNvSpPr txBox="1"/>
          <p:nvPr/>
        </p:nvSpPr>
        <p:spPr>
          <a:xfrm>
            <a:off x="644499" y="1604119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사이인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뺄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셈식에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64012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030021"/>
              </p:ext>
            </p:extLst>
          </p:nvPr>
        </p:nvGraphicFramePr>
        <p:xfrm>
          <a:off x="1808883" y="2528900"/>
          <a:ext cx="3805456" cy="1800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27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27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000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 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0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 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775184"/>
              </p:ext>
            </p:extLst>
          </p:nvPr>
        </p:nvGraphicFramePr>
        <p:xfrm>
          <a:off x="2065977" y="26715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016034"/>
              </p:ext>
            </p:extLst>
          </p:nvPr>
        </p:nvGraphicFramePr>
        <p:xfrm>
          <a:off x="2798317" y="26715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575559"/>
              </p:ext>
            </p:extLst>
          </p:nvPr>
        </p:nvGraphicFramePr>
        <p:xfrm>
          <a:off x="2058671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089036"/>
              </p:ext>
            </p:extLst>
          </p:nvPr>
        </p:nvGraphicFramePr>
        <p:xfrm>
          <a:off x="2662011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377804"/>
              </p:ext>
            </p:extLst>
          </p:nvPr>
        </p:nvGraphicFramePr>
        <p:xfrm>
          <a:off x="3850143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077388"/>
              </p:ext>
            </p:extLst>
          </p:nvPr>
        </p:nvGraphicFramePr>
        <p:xfrm>
          <a:off x="4570223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1" name="모서리가 둥근 직사각형 60"/>
          <p:cNvSpPr/>
          <p:nvPr/>
        </p:nvSpPr>
        <p:spPr>
          <a:xfrm>
            <a:off x="1257855" y="2240868"/>
            <a:ext cx="4502277" cy="2412268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 bwMode="auto">
          <a:xfrm>
            <a:off x="4102171" y="2715209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63" name="타원 62"/>
          <p:cNvSpPr/>
          <p:nvPr/>
        </p:nvSpPr>
        <p:spPr bwMode="auto">
          <a:xfrm>
            <a:off x="2241200" y="3642939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64" name="그룹 63"/>
          <p:cNvGrpSpPr/>
          <p:nvPr/>
        </p:nvGrpSpPr>
        <p:grpSpPr>
          <a:xfrm>
            <a:off x="2265967" y="2751274"/>
            <a:ext cx="422014" cy="422016"/>
            <a:chOff x="5302260" y="5072084"/>
            <a:chExt cx="401643" cy="401644"/>
          </a:xfrm>
        </p:grpSpPr>
        <p:cxnSp>
          <p:nvCxnSpPr>
            <p:cNvPr id="65" name="직선 연결선 64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직선 연결선 66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8" name="그룹 67"/>
          <p:cNvGrpSpPr/>
          <p:nvPr/>
        </p:nvGrpSpPr>
        <p:grpSpPr>
          <a:xfrm>
            <a:off x="4202090" y="3642939"/>
            <a:ext cx="422014" cy="422016"/>
            <a:chOff x="5302260" y="5072084"/>
            <a:chExt cx="401643" cy="401644"/>
          </a:xfrm>
        </p:grpSpPr>
        <p:cxnSp>
          <p:nvCxnSpPr>
            <p:cNvPr id="69" name="직선 연결선 68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직선 연결선 69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661468"/>
              </p:ext>
            </p:extLst>
          </p:nvPr>
        </p:nvGraphicFramePr>
        <p:xfrm>
          <a:off x="3947552" y="267291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419483"/>
              </p:ext>
            </p:extLst>
          </p:nvPr>
        </p:nvGraphicFramePr>
        <p:xfrm>
          <a:off x="4657678" y="268226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703991" y="2776862"/>
            <a:ext cx="13217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2" name="순서도: 대체 처리 11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81934" y="2672916"/>
            <a:ext cx="6667165" cy="2564448"/>
            <a:chOff x="192745" y="2708842"/>
            <a:chExt cx="6667165" cy="256444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2870860"/>
              <a:ext cx="6667165" cy="22143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270884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7" name="직각 삼각형 76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92559" y="3104966"/>
            <a:ext cx="6256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108576"/>
              </p:ext>
            </p:extLst>
          </p:nvPr>
        </p:nvGraphicFramePr>
        <p:xfrm>
          <a:off x="804444" y="30348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28564"/>
              </p:ext>
            </p:extLst>
          </p:nvPr>
        </p:nvGraphicFramePr>
        <p:xfrm>
          <a:off x="1344528" y="30348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00" y="322101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00" y="373058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00" y="418663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00" y="466948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592490" y="4041070"/>
            <a:ext cx="6256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－   ＝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18375"/>
              </p:ext>
            </p:extLst>
          </p:nvPr>
        </p:nvGraphicFramePr>
        <p:xfrm>
          <a:off x="804375" y="396906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462939"/>
              </p:ext>
            </p:extLst>
          </p:nvPr>
        </p:nvGraphicFramePr>
        <p:xfrm>
          <a:off x="1331664" y="396906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592490" y="4509122"/>
            <a:ext cx="6256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＝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243626"/>
              </p:ext>
            </p:extLst>
          </p:nvPr>
        </p:nvGraphicFramePr>
        <p:xfrm>
          <a:off x="827608" y="4437112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283534"/>
              </p:ext>
            </p:extLst>
          </p:nvPr>
        </p:nvGraphicFramePr>
        <p:xfrm>
          <a:off x="1331664" y="4437112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8" name="TextBox 97"/>
          <p:cNvSpPr txBox="1"/>
          <p:nvPr/>
        </p:nvSpPr>
        <p:spPr>
          <a:xfrm>
            <a:off x="592490" y="3583063"/>
            <a:ext cx="6256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637802"/>
              </p:ext>
            </p:extLst>
          </p:nvPr>
        </p:nvGraphicFramePr>
        <p:xfrm>
          <a:off x="804375" y="3511053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982241"/>
              </p:ext>
            </p:extLst>
          </p:nvPr>
        </p:nvGraphicFramePr>
        <p:xfrm>
          <a:off x="1344459" y="3511053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42932"/>
              </p:ext>
            </p:extLst>
          </p:nvPr>
        </p:nvGraphicFramePr>
        <p:xfrm>
          <a:off x="1871700" y="30348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505701"/>
              </p:ext>
            </p:extLst>
          </p:nvPr>
        </p:nvGraphicFramePr>
        <p:xfrm>
          <a:off x="2411760" y="30348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71676"/>
              </p:ext>
            </p:extLst>
          </p:nvPr>
        </p:nvGraphicFramePr>
        <p:xfrm>
          <a:off x="3635920" y="30348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838510"/>
              </p:ext>
            </p:extLst>
          </p:nvPr>
        </p:nvGraphicFramePr>
        <p:xfrm>
          <a:off x="4031940" y="30348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499616"/>
              </p:ext>
            </p:extLst>
          </p:nvPr>
        </p:nvGraphicFramePr>
        <p:xfrm>
          <a:off x="4824028" y="30348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724472"/>
              </p:ext>
            </p:extLst>
          </p:nvPr>
        </p:nvGraphicFramePr>
        <p:xfrm>
          <a:off x="5400092" y="30348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05663"/>
              </p:ext>
            </p:extLst>
          </p:nvPr>
        </p:nvGraphicFramePr>
        <p:xfrm>
          <a:off x="1871724" y="3509475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660469"/>
              </p:ext>
            </p:extLst>
          </p:nvPr>
        </p:nvGraphicFramePr>
        <p:xfrm>
          <a:off x="2411760" y="3507897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98583"/>
              </p:ext>
            </p:extLst>
          </p:nvPr>
        </p:nvGraphicFramePr>
        <p:xfrm>
          <a:off x="3635920" y="3506319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2" name="표 12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1933"/>
              </p:ext>
            </p:extLst>
          </p:nvPr>
        </p:nvGraphicFramePr>
        <p:xfrm>
          <a:off x="4031964" y="3504741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417458"/>
              </p:ext>
            </p:extLst>
          </p:nvPr>
        </p:nvGraphicFramePr>
        <p:xfrm>
          <a:off x="4824028" y="3503163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4" name="표 12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214012"/>
              </p:ext>
            </p:extLst>
          </p:nvPr>
        </p:nvGraphicFramePr>
        <p:xfrm>
          <a:off x="5400116" y="3501585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81252"/>
              </p:ext>
            </p:extLst>
          </p:nvPr>
        </p:nvGraphicFramePr>
        <p:xfrm>
          <a:off x="1763688" y="396906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583045"/>
              </p:ext>
            </p:extLst>
          </p:nvPr>
        </p:nvGraphicFramePr>
        <p:xfrm>
          <a:off x="2159732" y="396906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153156"/>
              </p:ext>
            </p:extLst>
          </p:nvPr>
        </p:nvGraphicFramePr>
        <p:xfrm>
          <a:off x="2591780" y="396906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8" name="표 12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531820"/>
              </p:ext>
            </p:extLst>
          </p:nvPr>
        </p:nvGraphicFramePr>
        <p:xfrm>
          <a:off x="3095812" y="396906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9" name="표 12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1442"/>
              </p:ext>
            </p:extLst>
          </p:nvPr>
        </p:nvGraphicFramePr>
        <p:xfrm>
          <a:off x="1763736" y="4437112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955168"/>
              </p:ext>
            </p:extLst>
          </p:nvPr>
        </p:nvGraphicFramePr>
        <p:xfrm>
          <a:off x="2123752" y="4437112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154233"/>
              </p:ext>
            </p:extLst>
          </p:nvPr>
        </p:nvGraphicFramePr>
        <p:xfrm>
          <a:off x="2555824" y="4437112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931035"/>
              </p:ext>
            </p:extLst>
          </p:nvPr>
        </p:nvGraphicFramePr>
        <p:xfrm>
          <a:off x="3095860" y="4437112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3" name="TextBox 132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34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078867"/>
              </p:ext>
            </p:extLst>
          </p:nvPr>
        </p:nvGraphicFramePr>
        <p:xfrm>
          <a:off x="2600267" y="246665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326182"/>
              </p:ext>
            </p:extLst>
          </p:nvPr>
        </p:nvGraphicFramePr>
        <p:xfrm>
          <a:off x="3310393" y="247599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2339752" y="2570599"/>
            <a:ext cx="24046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997679"/>
              </p:ext>
            </p:extLst>
          </p:nvPr>
        </p:nvGraphicFramePr>
        <p:xfrm>
          <a:off x="4164622" y="245304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3887259" y="2558692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3886457" y="2462754"/>
            <a:ext cx="694810" cy="5880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872" y="23128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544458"/>
              </p:ext>
            </p:extLst>
          </p:nvPr>
        </p:nvGraphicFramePr>
        <p:xfrm>
          <a:off x="2636271" y="390681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704367"/>
              </p:ext>
            </p:extLst>
          </p:nvPr>
        </p:nvGraphicFramePr>
        <p:xfrm>
          <a:off x="3340293" y="391615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2375756" y="4010759"/>
            <a:ext cx="24046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24378"/>
              </p:ext>
            </p:extLst>
          </p:nvPr>
        </p:nvGraphicFramePr>
        <p:xfrm>
          <a:off x="4164622" y="389320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3887259" y="3998852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3886457" y="3902914"/>
            <a:ext cx="694810" cy="5880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872" y="37530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26186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78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98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15164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)4-2-1(7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및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위 마우스 오버 시 회색 테두리 효과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700808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266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094332"/>
            <a:ext cx="2974460" cy="9386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편종을 만들기 위해 더 필요한 구리의 무게를 알아보고 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5736" y="1780589"/>
            <a:ext cx="1237332" cy="60429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49" y="29249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35953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9" name="그룹 68"/>
          <p:cNvGrpSpPr/>
          <p:nvPr/>
        </p:nvGrpSpPr>
        <p:grpSpPr>
          <a:xfrm>
            <a:off x="4139952" y="1279249"/>
            <a:ext cx="2828127" cy="313547"/>
            <a:chOff x="2983052" y="4581128"/>
            <a:chExt cx="2828127" cy="313547"/>
          </a:xfrm>
        </p:grpSpPr>
        <p:grpSp>
          <p:nvGrpSpPr>
            <p:cNvPr id="70" name="그룹 69"/>
            <p:cNvGrpSpPr/>
            <p:nvPr/>
          </p:nvGrpSpPr>
          <p:grpSpPr>
            <a:xfrm>
              <a:off x="2983052" y="4581128"/>
              <a:ext cx="620721" cy="313547"/>
              <a:chOff x="2349675" y="4210757"/>
              <a:chExt cx="620721" cy="313547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4" name="TextBox 8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3540646" y="4581128"/>
              <a:ext cx="620721" cy="313547"/>
              <a:chOff x="2349675" y="4210757"/>
              <a:chExt cx="620721" cy="313547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4090559" y="4581128"/>
              <a:ext cx="620721" cy="313547"/>
              <a:chOff x="2349675" y="4210757"/>
              <a:chExt cx="620721" cy="313547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639825" y="4581128"/>
              <a:ext cx="620721" cy="313547"/>
              <a:chOff x="2349675" y="4210757"/>
              <a:chExt cx="620721" cy="313547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190458" y="4581128"/>
              <a:ext cx="620721" cy="313547"/>
              <a:chOff x="2349675" y="4210757"/>
              <a:chExt cx="620721" cy="313547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39" name="타원 38"/>
          <p:cNvSpPr/>
          <p:nvPr/>
        </p:nvSpPr>
        <p:spPr>
          <a:xfrm>
            <a:off x="3887759" y="1337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592795"/>
            <a:ext cx="3727756" cy="3198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812" y="4329140"/>
            <a:ext cx="360000" cy="360000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3410287" y="4689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16570" y="1779091"/>
            <a:ext cx="2975067" cy="8604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412312" y="1819514"/>
            <a:ext cx="2735309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편종이 아름다운 소리를 내려면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구리가 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       kg </a:t>
            </a: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필요해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이등변 삼각형 53"/>
          <p:cNvSpPr/>
          <p:nvPr/>
        </p:nvSpPr>
        <p:spPr>
          <a:xfrm flipV="1">
            <a:off x="671218" y="2654848"/>
            <a:ext cx="90011" cy="204227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748056"/>
              </p:ext>
            </p:extLst>
          </p:nvPr>
        </p:nvGraphicFramePr>
        <p:xfrm>
          <a:off x="1563446" y="2119503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6" name="타원 55"/>
          <p:cNvSpPr/>
          <p:nvPr/>
        </p:nvSpPr>
        <p:spPr>
          <a:xfrm>
            <a:off x="62994" y="16182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28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986795"/>
              </p:ext>
            </p:extLst>
          </p:nvPr>
        </p:nvGraphicFramePr>
        <p:xfrm>
          <a:off x="2600267" y="246665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245457"/>
              </p:ext>
            </p:extLst>
          </p:nvPr>
        </p:nvGraphicFramePr>
        <p:xfrm>
          <a:off x="3310393" y="247599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2339752" y="2570599"/>
            <a:ext cx="24046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951762"/>
              </p:ext>
            </p:extLst>
          </p:nvPr>
        </p:nvGraphicFramePr>
        <p:xfrm>
          <a:off x="4164622" y="245304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3887259" y="2558692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3886457" y="2462754"/>
            <a:ext cx="694810" cy="5880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315721"/>
              </p:ext>
            </p:extLst>
          </p:nvPr>
        </p:nvGraphicFramePr>
        <p:xfrm>
          <a:off x="2715850" y="390681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659646"/>
              </p:ext>
            </p:extLst>
          </p:nvPr>
        </p:nvGraphicFramePr>
        <p:xfrm>
          <a:off x="3283427" y="391615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2455335" y="4010759"/>
            <a:ext cx="24046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031176"/>
              </p:ext>
            </p:extLst>
          </p:nvPr>
        </p:nvGraphicFramePr>
        <p:xfrm>
          <a:off x="4164622" y="389320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3887259" y="3998852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3886457" y="3902914"/>
            <a:ext cx="694810" cy="5880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/>
          <p:cNvGrpSpPr/>
          <p:nvPr/>
        </p:nvGrpSpPr>
        <p:grpSpPr>
          <a:xfrm>
            <a:off x="179512" y="3645024"/>
            <a:ext cx="6667165" cy="1592340"/>
            <a:chOff x="224269" y="3645024"/>
            <a:chExt cx="6667165" cy="159234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224269" y="3807042"/>
              <a:ext cx="6667165" cy="12422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70002" y="364502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93409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00" y="418663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00" y="466948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492708" y="4063015"/>
            <a:ext cx="634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(2-1)+(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202833"/>
              </p:ext>
            </p:extLst>
          </p:nvPr>
        </p:nvGraphicFramePr>
        <p:xfrm>
          <a:off x="694790" y="400506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602873"/>
              </p:ext>
            </p:extLst>
          </p:nvPr>
        </p:nvGraphicFramePr>
        <p:xfrm>
          <a:off x="1225325" y="400506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872919"/>
              </p:ext>
            </p:extLst>
          </p:nvPr>
        </p:nvGraphicFramePr>
        <p:xfrm>
          <a:off x="1740548" y="400506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425626"/>
              </p:ext>
            </p:extLst>
          </p:nvPr>
        </p:nvGraphicFramePr>
        <p:xfrm>
          <a:off x="2280608" y="400506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792021"/>
              </p:ext>
            </p:extLst>
          </p:nvPr>
        </p:nvGraphicFramePr>
        <p:xfrm>
          <a:off x="3357389" y="400506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578296"/>
              </p:ext>
            </p:extLst>
          </p:nvPr>
        </p:nvGraphicFramePr>
        <p:xfrm>
          <a:off x="3766297" y="400506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68766"/>
              </p:ext>
            </p:extLst>
          </p:nvPr>
        </p:nvGraphicFramePr>
        <p:xfrm>
          <a:off x="4548860" y="400506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476180"/>
              </p:ext>
            </p:extLst>
          </p:nvPr>
        </p:nvGraphicFramePr>
        <p:xfrm>
          <a:off x="5088920" y="400506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511704" y="4561502"/>
            <a:ext cx="6256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－   ＝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055484"/>
              </p:ext>
            </p:extLst>
          </p:nvPr>
        </p:nvGraphicFramePr>
        <p:xfrm>
          <a:off x="723589" y="4489492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616360"/>
              </p:ext>
            </p:extLst>
          </p:nvPr>
        </p:nvGraphicFramePr>
        <p:xfrm>
          <a:off x="1259656" y="4489492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947048"/>
              </p:ext>
            </p:extLst>
          </p:nvPr>
        </p:nvGraphicFramePr>
        <p:xfrm>
          <a:off x="1691728" y="4489492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802060"/>
              </p:ext>
            </p:extLst>
          </p:nvPr>
        </p:nvGraphicFramePr>
        <p:xfrm>
          <a:off x="2087772" y="4489492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550336"/>
              </p:ext>
            </p:extLst>
          </p:nvPr>
        </p:nvGraphicFramePr>
        <p:xfrm>
          <a:off x="2519820" y="4489492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12931"/>
              </p:ext>
            </p:extLst>
          </p:nvPr>
        </p:nvGraphicFramePr>
        <p:xfrm>
          <a:off x="3023852" y="4489492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734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604119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하준이는 사과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개로 사과파이를 만들고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민주는 사과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1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개로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사과주스를 만들었습니다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하준이는 민주보다 몇 개 더 사용했는지 알아보시오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3" name="타원 42"/>
          <p:cNvSpPr/>
          <p:nvPr/>
        </p:nvSpPr>
        <p:spPr>
          <a:xfrm>
            <a:off x="492535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212525"/>
              </p:ext>
            </p:extLst>
          </p:nvPr>
        </p:nvGraphicFramePr>
        <p:xfrm>
          <a:off x="2483768" y="158974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492080"/>
              </p:ext>
            </p:extLst>
          </p:nvPr>
        </p:nvGraphicFramePr>
        <p:xfrm>
          <a:off x="3410005" y="389320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3131840" y="3998852"/>
            <a:ext cx="12551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54" name="직사각형 53"/>
          <p:cNvSpPr/>
          <p:nvPr/>
        </p:nvSpPr>
        <p:spPr bwMode="auto">
          <a:xfrm>
            <a:off x="3131840" y="3902914"/>
            <a:ext cx="694810" cy="5880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255" y="37530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519320"/>
              </p:ext>
            </p:extLst>
          </p:nvPr>
        </p:nvGraphicFramePr>
        <p:xfrm>
          <a:off x="899592" y="205779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4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604119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하준이는 사과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개로 사과파이를 만들고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민주는 사과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1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개로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사과주스를 만들었습니다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하준이는 민주보다 몇 개 더 사용했는지 알아보시오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051098"/>
              </p:ext>
            </p:extLst>
          </p:nvPr>
        </p:nvGraphicFramePr>
        <p:xfrm>
          <a:off x="2483768" y="158974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715250"/>
              </p:ext>
            </p:extLst>
          </p:nvPr>
        </p:nvGraphicFramePr>
        <p:xfrm>
          <a:off x="3410005" y="389320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3131840" y="3998852"/>
            <a:ext cx="12551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54" name="직사각형 53"/>
          <p:cNvSpPr/>
          <p:nvPr/>
        </p:nvSpPr>
        <p:spPr bwMode="auto">
          <a:xfrm>
            <a:off x="3131840" y="3902914"/>
            <a:ext cx="694810" cy="5880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827677"/>
              </p:ext>
            </p:extLst>
          </p:nvPr>
        </p:nvGraphicFramePr>
        <p:xfrm>
          <a:off x="899592" y="205779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8" name="그룹 37"/>
          <p:cNvGrpSpPr/>
          <p:nvPr/>
        </p:nvGrpSpPr>
        <p:grpSpPr>
          <a:xfrm>
            <a:off x="179512" y="4005142"/>
            <a:ext cx="6667165" cy="1232222"/>
            <a:chOff x="224269" y="4005142"/>
            <a:chExt cx="6667165" cy="123222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224269" y="4145609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70002" y="400514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93409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95536" y="4489494"/>
            <a:ext cx="6256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－   ＝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153745"/>
              </p:ext>
            </p:extLst>
          </p:nvPr>
        </p:nvGraphicFramePr>
        <p:xfrm>
          <a:off x="607421" y="4417484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206041"/>
              </p:ext>
            </p:extLst>
          </p:nvPr>
        </p:nvGraphicFramePr>
        <p:xfrm>
          <a:off x="1151644" y="4417484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88572"/>
              </p:ext>
            </p:extLst>
          </p:nvPr>
        </p:nvGraphicFramePr>
        <p:xfrm>
          <a:off x="1547664" y="4417484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03986"/>
              </p:ext>
            </p:extLst>
          </p:nvPr>
        </p:nvGraphicFramePr>
        <p:xfrm>
          <a:off x="1943708" y="4417484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210059"/>
              </p:ext>
            </p:extLst>
          </p:nvPr>
        </p:nvGraphicFramePr>
        <p:xfrm>
          <a:off x="2375756" y="4417484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054834"/>
              </p:ext>
            </p:extLst>
          </p:nvPr>
        </p:nvGraphicFramePr>
        <p:xfrm>
          <a:off x="2915816" y="4417484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43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599127"/>
            <a:ext cx="601573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수를 골라         안에 써넣어 계산 결과가 가장 작은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만들고 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492535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674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모서리가 둥근 직사각형 38"/>
          <p:cNvSpPr/>
          <p:nvPr/>
        </p:nvSpPr>
        <p:spPr>
          <a:xfrm>
            <a:off x="2983705" y="2620724"/>
            <a:ext cx="1042130" cy="516415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166448"/>
              </p:ext>
            </p:extLst>
          </p:nvPr>
        </p:nvGraphicFramePr>
        <p:xfrm>
          <a:off x="2775228" y="387053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 bwMode="auto">
          <a:xfrm>
            <a:off x="2771800" y="386104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484066"/>
              </p:ext>
            </p:extLst>
          </p:nvPr>
        </p:nvGraphicFramePr>
        <p:xfrm>
          <a:off x="3518209" y="387107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 bwMode="auto">
          <a:xfrm>
            <a:off x="3508534" y="386057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7" descr="C:\Users\DB400SDA\Desktop\그림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73" y="4043336"/>
            <a:ext cx="312048" cy="27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TextBox 102"/>
          <p:cNvSpPr txBox="1"/>
          <p:nvPr/>
        </p:nvSpPr>
        <p:spPr>
          <a:xfrm>
            <a:off x="2519772" y="3978982"/>
            <a:ext cx="201987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959825"/>
              </p:ext>
            </p:extLst>
          </p:nvPr>
        </p:nvGraphicFramePr>
        <p:xfrm>
          <a:off x="4067944" y="386958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5" name="직사각형 104"/>
          <p:cNvSpPr/>
          <p:nvPr/>
        </p:nvSpPr>
        <p:spPr bwMode="auto">
          <a:xfrm>
            <a:off x="4058269" y="385908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379" y="36013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562" y="36013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354" y="36013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2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599127"/>
            <a:ext cx="601573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수를 골라         안에 써넣어 계산 결과가 가장 작은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만들고 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674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모서리가 둥근 직사각형 38"/>
          <p:cNvSpPr/>
          <p:nvPr/>
        </p:nvSpPr>
        <p:spPr>
          <a:xfrm>
            <a:off x="2983705" y="2620724"/>
            <a:ext cx="1042130" cy="516415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450924"/>
              </p:ext>
            </p:extLst>
          </p:nvPr>
        </p:nvGraphicFramePr>
        <p:xfrm>
          <a:off x="2775228" y="387053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 bwMode="auto">
          <a:xfrm>
            <a:off x="2771800" y="386104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598578"/>
              </p:ext>
            </p:extLst>
          </p:nvPr>
        </p:nvGraphicFramePr>
        <p:xfrm>
          <a:off x="3518209" y="387107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 bwMode="auto">
          <a:xfrm>
            <a:off x="3508534" y="386057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7" descr="C:\Users\DB400SDA\Desktop\그림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73" y="4043336"/>
            <a:ext cx="312048" cy="27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TextBox 102"/>
          <p:cNvSpPr txBox="1"/>
          <p:nvPr/>
        </p:nvSpPr>
        <p:spPr>
          <a:xfrm>
            <a:off x="2519772" y="3978982"/>
            <a:ext cx="201987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796255"/>
              </p:ext>
            </p:extLst>
          </p:nvPr>
        </p:nvGraphicFramePr>
        <p:xfrm>
          <a:off x="4067944" y="386958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5" name="직사각형 104"/>
          <p:cNvSpPr/>
          <p:nvPr/>
        </p:nvSpPr>
        <p:spPr bwMode="auto">
          <a:xfrm>
            <a:off x="4058269" y="385908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79512" y="4005142"/>
            <a:ext cx="6667165" cy="1232222"/>
            <a:chOff x="224269" y="4005142"/>
            <a:chExt cx="6667165" cy="123222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224269" y="4145609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70002" y="400514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93409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407836" y="4482351"/>
            <a:ext cx="634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(3-3)+(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662321"/>
              </p:ext>
            </p:extLst>
          </p:nvPr>
        </p:nvGraphicFramePr>
        <p:xfrm>
          <a:off x="609918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96951"/>
              </p:ext>
            </p:extLst>
          </p:nvPr>
        </p:nvGraphicFramePr>
        <p:xfrm>
          <a:off x="1140453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109656"/>
              </p:ext>
            </p:extLst>
          </p:nvPr>
        </p:nvGraphicFramePr>
        <p:xfrm>
          <a:off x="1655676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038557"/>
              </p:ext>
            </p:extLst>
          </p:nvPr>
        </p:nvGraphicFramePr>
        <p:xfrm>
          <a:off x="2195736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70382"/>
              </p:ext>
            </p:extLst>
          </p:nvPr>
        </p:nvGraphicFramePr>
        <p:xfrm>
          <a:off x="3249377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632449"/>
              </p:ext>
            </p:extLst>
          </p:nvPr>
        </p:nvGraphicFramePr>
        <p:xfrm>
          <a:off x="3681425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14788"/>
              </p:ext>
            </p:extLst>
          </p:nvPr>
        </p:nvGraphicFramePr>
        <p:xfrm>
          <a:off x="4139952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94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599127"/>
            <a:ext cx="601573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수를 골라         안에 써넣어 계산 결과가 가장 작은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만들고 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674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모서리가 둥근 직사각형 38"/>
          <p:cNvSpPr/>
          <p:nvPr/>
        </p:nvSpPr>
        <p:spPr>
          <a:xfrm>
            <a:off x="2983705" y="2620724"/>
            <a:ext cx="1042130" cy="516415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103540"/>
              </p:ext>
            </p:extLst>
          </p:nvPr>
        </p:nvGraphicFramePr>
        <p:xfrm>
          <a:off x="2775228" y="387053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 bwMode="auto">
          <a:xfrm>
            <a:off x="2771800" y="386104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808708"/>
              </p:ext>
            </p:extLst>
          </p:nvPr>
        </p:nvGraphicFramePr>
        <p:xfrm>
          <a:off x="3518209" y="387107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 bwMode="auto">
          <a:xfrm>
            <a:off x="3508534" y="386057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7" descr="C:\Users\DB400SDA\Desktop\그림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73" y="4043336"/>
            <a:ext cx="312048" cy="27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TextBox 102"/>
          <p:cNvSpPr txBox="1"/>
          <p:nvPr/>
        </p:nvSpPr>
        <p:spPr>
          <a:xfrm>
            <a:off x="2519772" y="3978982"/>
            <a:ext cx="201987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3953"/>
              </p:ext>
            </p:extLst>
          </p:nvPr>
        </p:nvGraphicFramePr>
        <p:xfrm>
          <a:off x="4067944" y="386958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5" name="직사각형 104"/>
          <p:cNvSpPr/>
          <p:nvPr/>
        </p:nvSpPr>
        <p:spPr bwMode="auto">
          <a:xfrm>
            <a:off x="4058269" y="385908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79512" y="4005142"/>
            <a:ext cx="6667165" cy="1232222"/>
            <a:chOff x="224269" y="4005142"/>
            <a:chExt cx="6667165" cy="123222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224269" y="4145609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70002" y="400514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93409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407836" y="4482351"/>
            <a:ext cx="634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(3-3)+(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05803"/>
              </p:ext>
            </p:extLst>
          </p:nvPr>
        </p:nvGraphicFramePr>
        <p:xfrm>
          <a:off x="609918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248281"/>
              </p:ext>
            </p:extLst>
          </p:nvPr>
        </p:nvGraphicFramePr>
        <p:xfrm>
          <a:off x="1140453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221861"/>
              </p:ext>
            </p:extLst>
          </p:nvPr>
        </p:nvGraphicFramePr>
        <p:xfrm>
          <a:off x="1655676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62115"/>
              </p:ext>
            </p:extLst>
          </p:nvPr>
        </p:nvGraphicFramePr>
        <p:xfrm>
          <a:off x="2195736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751075"/>
              </p:ext>
            </p:extLst>
          </p:nvPr>
        </p:nvGraphicFramePr>
        <p:xfrm>
          <a:off x="3249377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054527"/>
              </p:ext>
            </p:extLst>
          </p:nvPr>
        </p:nvGraphicFramePr>
        <p:xfrm>
          <a:off x="3681425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477143"/>
              </p:ext>
            </p:extLst>
          </p:nvPr>
        </p:nvGraphicFramePr>
        <p:xfrm>
          <a:off x="4139952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랜덤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62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9932" y="1052736"/>
            <a:ext cx="1980220" cy="9436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5" y="706796"/>
            <a:ext cx="6912261" cy="510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모서리가 둥근 직사각형 15"/>
          <p:cNvSpPr/>
          <p:nvPr/>
        </p:nvSpPr>
        <p:spPr>
          <a:xfrm>
            <a:off x="935596" y="1208549"/>
            <a:ext cx="3407115" cy="10498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1031338" y="1320980"/>
            <a:ext cx="3311373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편종이 아름다운 소리를 내려면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구리가 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       kg 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필요해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이등변 삼각형 18"/>
          <p:cNvSpPr/>
          <p:nvPr/>
        </p:nvSpPr>
        <p:spPr>
          <a:xfrm flipV="1">
            <a:off x="1246367" y="2288669"/>
            <a:ext cx="90011" cy="204227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00417"/>
              </p:ext>
            </p:extLst>
          </p:nvPr>
        </p:nvGraphicFramePr>
        <p:xfrm>
          <a:off x="2434499" y="1620969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2" name="타원 21"/>
          <p:cNvSpPr/>
          <p:nvPr/>
        </p:nvSpPr>
        <p:spPr>
          <a:xfrm>
            <a:off x="734800" y="10624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98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700808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아름다운 소리를 내는 편종을 만들기 위해 필요한 구리의 무게는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266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5736" y="1780589"/>
            <a:ext cx="1237332" cy="60429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5953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9" name="그룹 68"/>
          <p:cNvGrpSpPr/>
          <p:nvPr/>
        </p:nvGrpSpPr>
        <p:grpSpPr>
          <a:xfrm>
            <a:off x="4139952" y="1279249"/>
            <a:ext cx="2828127" cy="313547"/>
            <a:chOff x="2983052" y="4581128"/>
            <a:chExt cx="2828127" cy="313547"/>
          </a:xfrm>
        </p:grpSpPr>
        <p:grpSp>
          <p:nvGrpSpPr>
            <p:cNvPr id="70" name="그룹 69"/>
            <p:cNvGrpSpPr/>
            <p:nvPr/>
          </p:nvGrpSpPr>
          <p:grpSpPr>
            <a:xfrm>
              <a:off x="2983052" y="4581128"/>
              <a:ext cx="620721" cy="313547"/>
              <a:chOff x="2349675" y="4210757"/>
              <a:chExt cx="620721" cy="313547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4" name="TextBox 8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3540646" y="4581128"/>
              <a:ext cx="620721" cy="313547"/>
              <a:chOff x="2349675" y="4210757"/>
              <a:chExt cx="620721" cy="313547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4090559" y="4581128"/>
              <a:ext cx="620721" cy="313547"/>
              <a:chOff x="2349675" y="4210757"/>
              <a:chExt cx="620721" cy="313547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639825" y="4581128"/>
              <a:ext cx="620721" cy="313547"/>
              <a:chOff x="2349675" y="4210757"/>
              <a:chExt cx="620721" cy="313547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190458" y="4581128"/>
              <a:ext cx="620721" cy="313547"/>
              <a:chOff x="2349675" y="4210757"/>
              <a:chExt cx="620721" cy="313547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592795"/>
            <a:ext cx="3727756" cy="3198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812" y="4329140"/>
            <a:ext cx="360000" cy="360000"/>
          </a:xfrm>
          <a:prstGeom prst="rect">
            <a:avLst/>
          </a:prstGeom>
        </p:spPr>
      </p:pic>
      <p:sp>
        <p:nvSpPr>
          <p:cNvPr id="51" name="모서리가 둥근 직사각형 50"/>
          <p:cNvSpPr/>
          <p:nvPr/>
        </p:nvSpPr>
        <p:spPr>
          <a:xfrm>
            <a:off x="316570" y="1779091"/>
            <a:ext cx="2975067" cy="8604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412312" y="1819514"/>
            <a:ext cx="2735309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편종이 아름다운 소리를 내려면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구리가 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       kg </a:t>
            </a: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필요해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이등변 삼각형 53"/>
          <p:cNvSpPr/>
          <p:nvPr/>
        </p:nvSpPr>
        <p:spPr>
          <a:xfrm flipV="1">
            <a:off x="671218" y="2654848"/>
            <a:ext cx="90011" cy="204227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433148"/>
              </p:ext>
            </p:extLst>
          </p:nvPr>
        </p:nvGraphicFramePr>
        <p:xfrm>
          <a:off x="1563446" y="2119503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 bwMode="auto">
          <a:xfrm>
            <a:off x="4469894" y="2759468"/>
            <a:ext cx="1809688" cy="6410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1" lang="en-US" altLang="ko-KR" sz="1900" b="1" i="0" u="none" strike="noStrike" cap="none" spc="-150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    kg</a:t>
            </a:r>
            <a:r>
              <a:rPr kumimoji="1" lang="ko-KR" altLang="en-US" sz="1900" b="1" i="0" u="none" strike="noStrike" cap="none" spc="-150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spc="-150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477" y="26369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54787"/>
              </p:ext>
            </p:extLst>
          </p:nvPr>
        </p:nvGraphicFramePr>
        <p:xfrm>
          <a:off x="4729735" y="277001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73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98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700808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현재 가지고 있는 구리의 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266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953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9" name="그룹 68"/>
          <p:cNvGrpSpPr/>
          <p:nvPr/>
        </p:nvGrpSpPr>
        <p:grpSpPr>
          <a:xfrm>
            <a:off x="4139952" y="1279249"/>
            <a:ext cx="2828127" cy="313547"/>
            <a:chOff x="2983052" y="4581128"/>
            <a:chExt cx="2828127" cy="313547"/>
          </a:xfrm>
        </p:grpSpPr>
        <p:grpSp>
          <p:nvGrpSpPr>
            <p:cNvPr id="70" name="그룹 69"/>
            <p:cNvGrpSpPr/>
            <p:nvPr/>
          </p:nvGrpSpPr>
          <p:grpSpPr>
            <a:xfrm>
              <a:off x="2983052" y="4581128"/>
              <a:ext cx="620721" cy="313547"/>
              <a:chOff x="2349675" y="4210757"/>
              <a:chExt cx="620721" cy="313547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4" name="TextBox 8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3540646" y="4581128"/>
              <a:ext cx="620721" cy="313547"/>
              <a:chOff x="2349675" y="4210757"/>
              <a:chExt cx="620721" cy="313547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4090559" y="4581128"/>
              <a:ext cx="620721" cy="313547"/>
              <a:chOff x="2349675" y="4210757"/>
              <a:chExt cx="620721" cy="313547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639825" y="4581128"/>
              <a:ext cx="620721" cy="313547"/>
              <a:chOff x="2349675" y="4210757"/>
              <a:chExt cx="620721" cy="313547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190458" y="4581128"/>
              <a:ext cx="620721" cy="313547"/>
              <a:chOff x="2349675" y="4210757"/>
              <a:chExt cx="620721" cy="313547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0" y="1592796"/>
            <a:ext cx="3714372" cy="275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90" y="3987684"/>
            <a:ext cx="360000" cy="360000"/>
          </a:xfrm>
          <a:prstGeom prst="rect">
            <a:avLst/>
          </a:prstGeom>
        </p:spPr>
      </p:pic>
      <p:sp>
        <p:nvSpPr>
          <p:cNvPr id="59" name="모서리가 둥근 직사각형 58"/>
          <p:cNvSpPr/>
          <p:nvPr/>
        </p:nvSpPr>
        <p:spPr>
          <a:xfrm>
            <a:off x="129194" y="1745799"/>
            <a:ext cx="1914247" cy="7110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-288540" y="1727160"/>
            <a:ext cx="2735309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편종이 아름다운 소리를 내려면</a:t>
            </a:r>
            <a:endParaRPr lang="en-US" altLang="ko-KR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구리가 </a:t>
            </a:r>
            <a:r>
              <a:rPr lang="en-US" altLang="ko-KR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         kg </a:t>
            </a:r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필요해</a:t>
            </a:r>
            <a:r>
              <a:rPr lang="en-US" altLang="ko-KR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780633"/>
              </p:ext>
            </p:extLst>
          </p:nvPr>
        </p:nvGraphicFramePr>
        <p:xfrm>
          <a:off x="911862" y="2027149"/>
          <a:ext cx="180000" cy="36576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2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2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2" name="이등변 삼각형 61"/>
          <p:cNvSpPr/>
          <p:nvPr/>
        </p:nvSpPr>
        <p:spPr>
          <a:xfrm flipV="1">
            <a:off x="440395" y="2476509"/>
            <a:ext cx="90011" cy="204227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2082307" y="1627299"/>
            <a:ext cx="1672204" cy="9819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1563389" y="1759287"/>
            <a:ext cx="2735309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구리가 </a:t>
            </a:r>
            <a:r>
              <a:rPr lang="en-US" altLang="ko-KR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        kg </a:t>
            </a:r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있으니까</a:t>
            </a:r>
            <a:endParaRPr lang="en-US" altLang="ko-KR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 필요한 구리의 무게는</a:t>
            </a:r>
            <a:endParaRPr lang="en-US" altLang="ko-KR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몇 </a:t>
            </a:r>
            <a:r>
              <a:rPr lang="en-US" altLang="ko-KR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인지 어림해 볼까</a:t>
            </a:r>
            <a:r>
              <a:rPr lang="en-US" altLang="ko-KR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8" name="이등변 삼각형 67"/>
          <p:cNvSpPr/>
          <p:nvPr/>
        </p:nvSpPr>
        <p:spPr>
          <a:xfrm flipV="1">
            <a:off x="2889804" y="2622837"/>
            <a:ext cx="90011" cy="204227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35260"/>
              </p:ext>
            </p:extLst>
          </p:nvPr>
        </p:nvGraphicFramePr>
        <p:xfrm>
          <a:off x="2709804" y="1645009"/>
          <a:ext cx="180000" cy="36576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2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2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 bwMode="auto">
          <a:xfrm>
            <a:off x="4469894" y="2482417"/>
            <a:ext cx="1809688" cy="6410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  </a:t>
            </a:r>
            <a:r>
              <a:rPr kumimoji="1" lang="en-US" altLang="ko-KR" sz="1900" b="1" i="0" u="none" strike="noStrike" cap="none" spc="-150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    kg</a:t>
            </a:r>
            <a:r>
              <a:rPr kumimoji="1" lang="ko-KR" altLang="en-US" sz="1900" b="1" i="0" u="none" strike="noStrike" cap="none" spc="-150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spc="-150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477" y="23598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421243"/>
              </p:ext>
            </p:extLst>
          </p:nvPr>
        </p:nvGraphicFramePr>
        <p:xfrm>
          <a:off x="4729735" y="24929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8" name="타원 47"/>
          <p:cNvSpPr/>
          <p:nvPr/>
        </p:nvSpPr>
        <p:spPr>
          <a:xfrm>
            <a:off x="3372591" y="43360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86736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)4-2-1(7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07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6" y="700933"/>
            <a:ext cx="6889350" cy="5109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3959932" y="1052736"/>
            <a:ext cx="1980220" cy="9436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모서리가 둥근 직사각형 27"/>
          <p:cNvSpPr/>
          <p:nvPr/>
        </p:nvSpPr>
        <p:spPr>
          <a:xfrm>
            <a:off x="4222997" y="1040557"/>
            <a:ext cx="2735309" cy="145661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4222997" y="1400597"/>
            <a:ext cx="2735309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구리가 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        kg 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있으니까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 필요한 구리의 무게는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몇 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인지 어림해 볼까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0" name="이등변 삼각형 29"/>
          <p:cNvSpPr/>
          <p:nvPr/>
        </p:nvSpPr>
        <p:spPr>
          <a:xfrm flipV="1">
            <a:off x="5549412" y="2512509"/>
            <a:ext cx="90011" cy="204227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574543"/>
              </p:ext>
            </p:extLst>
          </p:nvPr>
        </p:nvGraphicFramePr>
        <p:xfrm>
          <a:off x="5231109" y="1073505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2" name="모서리가 둥근 직사각형 31"/>
          <p:cNvSpPr/>
          <p:nvPr/>
        </p:nvSpPr>
        <p:spPr>
          <a:xfrm>
            <a:off x="431540" y="1208549"/>
            <a:ext cx="3407115" cy="10498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527282" y="1320980"/>
            <a:ext cx="3311373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편종이 아름다운 소리를 내려면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구리가 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       kg 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필요해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이등변 삼각형 33"/>
          <p:cNvSpPr/>
          <p:nvPr/>
        </p:nvSpPr>
        <p:spPr>
          <a:xfrm flipV="1">
            <a:off x="742311" y="2288669"/>
            <a:ext cx="90011" cy="204227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664638"/>
              </p:ext>
            </p:extLst>
          </p:nvPr>
        </p:nvGraphicFramePr>
        <p:xfrm>
          <a:off x="1930443" y="1620969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03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98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700808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필요한 구리의 무게는 어떻게 구할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266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953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9" name="그룹 68"/>
          <p:cNvGrpSpPr/>
          <p:nvPr/>
        </p:nvGrpSpPr>
        <p:grpSpPr>
          <a:xfrm>
            <a:off x="4139952" y="1279249"/>
            <a:ext cx="2828127" cy="313547"/>
            <a:chOff x="2983052" y="4581128"/>
            <a:chExt cx="2828127" cy="313547"/>
          </a:xfrm>
        </p:grpSpPr>
        <p:grpSp>
          <p:nvGrpSpPr>
            <p:cNvPr id="70" name="그룹 69"/>
            <p:cNvGrpSpPr/>
            <p:nvPr/>
          </p:nvGrpSpPr>
          <p:grpSpPr>
            <a:xfrm>
              <a:off x="2983052" y="4581128"/>
              <a:ext cx="620721" cy="313547"/>
              <a:chOff x="2349675" y="4210757"/>
              <a:chExt cx="620721" cy="313547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4" name="TextBox 8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3540646" y="4581128"/>
              <a:ext cx="620721" cy="313547"/>
              <a:chOff x="2349675" y="4210757"/>
              <a:chExt cx="620721" cy="313547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4090559" y="4581128"/>
              <a:ext cx="620721" cy="313547"/>
              <a:chOff x="2349675" y="4210757"/>
              <a:chExt cx="620721" cy="313547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639825" y="4581128"/>
              <a:ext cx="620721" cy="313547"/>
              <a:chOff x="2349675" y="4210757"/>
              <a:chExt cx="620721" cy="313547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190458" y="4581128"/>
              <a:ext cx="620721" cy="313547"/>
              <a:chOff x="2349675" y="4210757"/>
              <a:chExt cx="620721" cy="313547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6" name="직사각형 45"/>
          <p:cNvSpPr/>
          <p:nvPr/>
        </p:nvSpPr>
        <p:spPr bwMode="auto">
          <a:xfrm>
            <a:off x="3916115" y="2556690"/>
            <a:ext cx="2974460" cy="9386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필요한 구리의 무게에서 가지고 있는 구리의 무게를 빼면 구할 수 있습니다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49" y="33873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0" y="1592796"/>
            <a:ext cx="3714372" cy="275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90" y="3987684"/>
            <a:ext cx="360000" cy="360000"/>
          </a:xfrm>
          <a:prstGeom prst="rect">
            <a:avLst/>
          </a:prstGeom>
        </p:spPr>
      </p:pic>
      <p:sp>
        <p:nvSpPr>
          <p:cNvPr id="59" name="모서리가 둥근 직사각형 58"/>
          <p:cNvSpPr/>
          <p:nvPr/>
        </p:nvSpPr>
        <p:spPr>
          <a:xfrm>
            <a:off x="129194" y="1745799"/>
            <a:ext cx="1914247" cy="7110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-288540" y="1727160"/>
            <a:ext cx="2735309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편종이 아름다운 소리를 내려면</a:t>
            </a:r>
            <a:endParaRPr lang="en-US" altLang="ko-KR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구리가 </a:t>
            </a:r>
            <a:r>
              <a:rPr lang="en-US" altLang="ko-KR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         kg </a:t>
            </a:r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필요해</a:t>
            </a:r>
            <a:r>
              <a:rPr lang="en-US" altLang="ko-KR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017641"/>
              </p:ext>
            </p:extLst>
          </p:nvPr>
        </p:nvGraphicFramePr>
        <p:xfrm>
          <a:off x="911862" y="2027149"/>
          <a:ext cx="180000" cy="36576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2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2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2" name="이등변 삼각형 61"/>
          <p:cNvSpPr/>
          <p:nvPr/>
        </p:nvSpPr>
        <p:spPr>
          <a:xfrm flipV="1">
            <a:off x="440395" y="2476509"/>
            <a:ext cx="90011" cy="204227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2082307" y="1627299"/>
            <a:ext cx="1672204" cy="9819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1563389" y="1759287"/>
            <a:ext cx="2735309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구리가 </a:t>
            </a:r>
            <a:r>
              <a:rPr lang="en-US" altLang="ko-KR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        kg </a:t>
            </a:r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있으니까</a:t>
            </a:r>
            <a:endParaRPr lang="en-US" altLang="ko-KR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 필요한 구리의 무게는</a:t>
            </a:r>
            <a:endParaRPr lang="en-US" altLang="ko-KR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몇 </a:t>
            </a:r>
            <a:r>
              <a:rPr lang="en-US" altLang="ko-KR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인지 어림해 볼까</a:t>
            </a:r>
            <a:r>
              <a:rPr lang="en-US" altLang="ko-KR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8" name="이등변 삼각형 67"/>
          <p:cNvSpPr/>
          <p:nvPr/>
        </p:nvSpPr>
        <p:spPr>
          <a:xfrm flipV="1">
            <a:off x="2889804" y="2622837"/>
            <a:ext cx="90011" cy="204227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212954"/>
              </p:ext>
            </p:extLst>
          </p:nvPr>
        </p:nvGraphicFramePr>
        <p:xfrm>
          <a:off x="2709804" y="1645009"/>
          <a:ext cx="180000" cy="36576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2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2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75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44628</TotalTime>
  <Words>4166</Words>
  <Application>Microsoft Office PowerPoint</Application>
  <PresentationFormat>화면 슬라이드 쇼(4:3)</PresentationFormat>
  <Paragraphs>1701</Paragraphs>
  <Slides>45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7882</cp:revision>
  <cp:lastPrinted>2021-12-20T01:30:02Z</cp:lastPrinted>
  <dcterms:created xsi:type="dcterms:W3CDTF">2008-07-15T12:19:11Z</dcterms:created>
  <dcterms:modified xsi:type="dcterms:W3CDTF">2022-05-24T07:08:59Z</dcterms:modified>
</cp:coreProperties>
</file>