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353" r:id="rId5"/>
    <p:sldId id="1356" r:id="rId6"/>
    <p:sldId id="1421" r:id="rId7"/>
    <p:sldId id="1097" r:id="rId8"/>
    <p:sldId id="1289" r:id="rId9"/>
    <p:sldId id="1422" r:id="rId10"/>
    <p:sldId id="1423" r:id="rId11"/>
    <p:sldId id="1389" r:id="rId12"/>
    <p:sldId id="1424" r:id="rId13"/>
    <p:sldId id="1313" r:id="rId14"/>
    <p:sldId id="1428" r:id="rId15"/>
    <p:sldId id="1429" r:id="rId16"/>
    <p:sldId id="1430" r:id="rId17"/>
    <p:sldId id="1399" r:id="rId18"/>
    <p:sldId id="1433" r:id="rId19"/>
    <p:sldId id="1400" r:id="rId20"/>
    <p:sldId id="1315" r:id="rId21"/>
    <p:sldId id="1316" r:id="rId22"/>
    <p:sldId id="1322" r:id="rId23"/>
    <p:sldId id="1375" r:id="rId24"/>
    <p:sldId id="1431" r:id="rId25"/>
    <p:sldId id="1323" r:id="rId26"/>
    <p:sldId id="1432" r:id="rId27"/>
    <p:sldId id="1434" r:id="rId28"/>
    <p:sldId id="1435" r:id="rId29"/>
    <p:sldId id="1405" r:id="rId30"/>
    <p:sldId id="1436" r:id="rId31"/>
    <p:sldId id="1406" r:id="rId32"/>
    <p:sldId id="1437" r:id="rId33"/>
    <p:sldId id="1407" r:id="rId34"/>
    <p:sldId id="1438" r:id="rId35"/>
    <p:sldId id="1408" r:id="rId36"/>
    <p:sldId id="1439" r:id="rId37"/>
    <p:sldId id="1426" r:id="rId3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0070C0"/>
    <a:srgbClr val="F4E8BD"/>
    <a:srgbClr val="009EFE"/>
    <a:srgbClr val="4AB961"/>
    <a:srgbClr val="DD5758"/>
    <a:srgbClr val="599DD1"/>
    <a:srgbClr val="F496C0"/>
    <a:srgbClr val="FCD5B5"/>
    <a:srgbClr val="E4E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7138" autoAdjust="0"/>
  </p:normalViewPr>
  <p:slideViewPr>
    <p:cSldViewPr>
      <p:cViewPr>
        <p:scale>
          <a:sx n="100" d="100"/>
          <a:sy n="100" d="100"/>
        </p:scale>
        <p:origin x="-2160" y="-3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1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7.png"/><Relationship Id="rId17" Type="http://schemas.openxmlformats.org/officeDocument/2006/relationships/image" Target="../media/image28.png"/><Relationship Id="rId2" Type="http://schemas.openxmlformats.org/officeDocument/2006/relationships/image" Target="../media/image2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image" Target="../media/image25.png"/><Relationship Id="rId19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7.png"/><Relationship Id="rId17" Type="http://schemas.openxmlformats.org/officeDocument/2006/relationships/image" Target="../media/image10.png"/><Relationship Id="rId2" Type="http://schemas.openxmlformats.org/officeDocument/2006/relationships/image" Target="../media/image2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5-0-0-0-0&amp;classno=MM_31_04/suh_0301_06_0005/suh_0301_06_0005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12" Type="http://schemas.openxmlformats.org/officeDocument/2006/relationships/image" Target="../media/image14.png"/><Relationship Id="rId2" Type="http://schemas.openxmlformats.org/officeDocument/2006/relationships/hyperlink" Target="http://cdata2.tsherpa.co.kr/tsherpa/MultiMedia/Flash/2020/curri/index_jr.html?flashxmlnum=tb&amp;classa=A8-C1-31-MM-MM-04-07-05-0-0-0-0&amp;classno=MM_31_04/suhi_0301_06/suhi_0301_06_0005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1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5" Type="http://schemas.openxmlformats.org/officeDocument/2006/relationships/image" Target="../media/image31.png"/><Relationship Id="rId10" Type="http://schemas.openxmlformats.org/officeDocument/2006/relationships/image" Target="../media/image17.png"/><Relationship Id="rId4" Type="http://schemas.openxmlformats.org/officeDocument/2006/relationships/image" Target="../media/image37.png"/><Relationship Id="rId9" Type="http://schemas.openxmlformats.org/officeDocument/2006/relationships/image" Target="../media/image10.png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37.png"/><Relationship Id="rId9" Type="http://schemas.openxmlformats.org/officeDocument/2006/relationships/image" Target="../media/image10.png"/><Relationship Id="rId1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37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37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31-MM-MM-04-07-05-0-0-0-0&amp;classno=MM_31_04/suh_0301_06_0005/suh_0301_06_0005_401_1.html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31-MM-MM-04-07-05-0-0-0-0&amp;classno=MM_31_04/suh_0301_06_0005/suh_0301_06_0005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31-MM-MM-04-07-05-0-0-0-0&amp;classno=MM_31_04/suh_0301_06_0005/suh_0301_06_0005_401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7.png"/><Relationship Id="rId3" Type="http://schemas.openxmlformats.org/officeDocument/2006/relationships/hyperlink" Target="https://cdata2.tsherpa.co.kr/tsherpa/MultiMedia/Flash/2020/curri/index.html?flashxmlnum=yuni4856&amp;classa=A8-C1-31-MM-MM-04-07-05-0-0-0-0&amp;classno=MM_31_04/suh_0301_06_0005/suh_0301_06_0005_401_1.html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49.png"/><Relationship Id="rId10" Type="http://schemas.openxmlformats.org/officeDocument/2006/relationships/image" Target="../media/image14.png"/><Relationship Id="rId4" Type="http://schemas.openxmlformats.org/officeDocument/2006/relationships/image" Target="../media/image48.png"/><Relationship Id="rId9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8.png"/><Relationship Id="rId7" Type="http://schemas.openxmlformats.org/officeDocument/2006/relationships/image" Target="../media/image31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49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7-05-0-0-0-0&amp;classno=MM_31_04/suh_0301_06_0005/suh_0301_06_0005_401_1.html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4279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643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969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분모가 같은 분수의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분수의 크기를 비교해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의 답 화면을 그대로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클릭 이벤트 없음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1~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에서 소발문 시작 위치 흔들리지 않는지 확인해주세요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분수 있는 경우 소발문 위치가 조금 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4283968" y="2245969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968044" y="1376772"/>
            <a:ext cx="1962889" cy="258870"/>
            <a:chOff x="4316416" y="1253287"/>
            <a:chExt cx="1962889" cy="258870"/>
          </a:xfrm>
        </p:grpSpPr>
        <p:sp>
          <p:nvSpPr>
            <p:cNvPr id="51" name="직사각형 50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7" name="타원 36"/>
          <p:cNvSpPr/>
          <p:nvPr/>
        </p:nvSpPr>
        <p:spPr>
          <a:xfrm>
            <a:off x="4746657" y="1337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43"/>
              <p:cNvSpPr txBox="1"/>
              <p:nvPr/>
            </p:nvSpPr>
            <p:spPr>
              <a:xfrm>
                <a:off x="440351" y="1689457"/>
                <a:ext cx="6519789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ko-KR" altLang="en-US" sz="1900" i="1" spc="-150" dirty="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두</m:t>
                    </m:r>
                  </m:oMath>
                </a14:m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분수의 크기를 비교하여         안에    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,     ,    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를 알맞게 써넣으세요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8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1" y="1689457"/>
                <a:ext cx="6519789" cy="677108"/>
              </a:xfrm>
              <a:prstGeom prst="rect">
                <a:avLst/>
              </a:prstGeom>
              <a:blipFill rotWithShape="0">
                <a:blip r:embed="rId4"/>
                <a:stretch>
                  <a:fillRect l="-841" t="-4505" r="-841" b="-14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00" y="17500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173538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61" y="183498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6" y="1722278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4283968" y="2245969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172" y="2313878"/>
            <a:ext cx="5676323" cy="1835202"/>
          </a:xfrm>
          <a:prstGeom prst="rect">
            <a:avLst/>
          </a:prstGeom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" y="2411560"/>
            <a:ext cx="353631" cy="2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73" y="2380537"/>
            <a:ext cx="353631" cy="2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863600" y="2915616"/>
            <a:ext cx="254984" cy="612068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995936" y="2926265"/>
            <a:ext cx="254984" cy="612068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52946"/>
              </p:ext>
            </p:extLst>
          </p:nvPr>
        </p:nvGraphicFramePr>
        <p:xfrm>
          <a:off x="864755" y="29156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13975"/>
              </p:ext>
            </p:extLst>
          </p:nvPr>
        </p:nvGraphicFramePr>
        <p:xfrm>
          <a:off x="3995936" y="29156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3131840" y="2304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94117"/>
              </p:ext>
            </p:extLst>
          </p:nvPr>
        </p:nvGraphicFramePr>
        <p:xfrm>
          <a:off x="3059832" y="44609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45165"/>
              </p:ext>
            </p:extLst>
          </p:nvPr>
        </p:nvGraphicFramePr>
        <p:xfrm>
          <a:off x="3923928" y="44609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35" y="458112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85" y="4329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0203" y="463846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698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타원 67"/>
          <p:cNvSpPr/>
          <p:nvPr/>
        </p:nvSpPr>
        <p:spPr>
          <a:xfrm>
            <a:off x="189814" y="2009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2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그림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그림과 함께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버튼을 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\app\resource\contents\lesson06\ops\lesson06\mm_31_6_04_04_01.html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분모가 같은 분수의 크기를 비교하는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652120" y="1369453"/>
            <a:ext cx="1296144" cy="259347"/>
            <a:chOff x="5652120" y="1369453"/>
            <a:chExt cx="1296144" cy="259347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9" name="타원 48"/>
          <p:cNvSpPr/>
          <p:nvPr/>
        </p:nvSpPr>
        <p:spPr>
          <a:xfrm>
            <a:off x="5431843" y="1299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2" y="18911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/>
          <p:cNvSpPr txBox="1"/>
          <p:nvPr/>
        </p:nvSpPr>
        <p:spPr>
          <a:xfrm>
            <a:off x="431540" y="177281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와      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그림으로 나타내 크기를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42" y="2820792"/>
            <a:ext cx="4486266" cy="17269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55576" y="2888940"/>
            <a:ext cx="288032" cy="576064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55576" y="3854240"/>
            <a:ext cx="288032" cy="576064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9" y="2908829"/>
            <a:ext cx="353631" cy="2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0" y="3858207"/>
            <a:ext cx="353631" cy="2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638" y="32161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103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98485" y="2731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810231" y="5159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73304"/>
              </p:ext>
            </p:extLst>
          </p:nvPr>
        </p:nvGraphicFramePr>
        <p:xfrm>
          <a:off x="467544" y="16648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21319"/>
              </p:ext>
            </p:extLst>
          </p:nvPr>
        </p:nvGraphicFramePr>
        <p:xfrm>
          <a:off x="1115616" y="165315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58355"/>
              </p:ext>
            </p:extLst>
          </p:nvPr>
        </p:nvGraphicFramePr>
        <p:xfrm>
          <a:off x="719584" y="28446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89944"/>
              </p:ext>
            </p:extLst>
          </p:nvPr>
        </p:nvGraphicFramePr>
        <p:xfrm>
          <a:off x="742769" y="38182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92876"/>
              </p:ext>
            </p:extLst>
          </p:nvPr>
        </p:nvGraphicFramePr>
        <p:xfrm>
          <a:off x="5372224" y="33322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05893"/>
              </p:ext>
            </p:extLst>
          </p:nvPr>
        </p:nvGraphicFramePr>
        <p:xfrm>
          <a:off x="6156176" y="332048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7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01" y="3450331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269" y="350766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1115616" y="3356992"/>
            <a:ext cx="310115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1115616" y="4329100"/>
            <a:ext cx="310115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4450893" y="4329100"/>
            <a:ext cx="310115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4450892" y="3356992"/>
            <a:ext cx="310115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707176" y="29395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06590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2614932" y="392411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576" y="40504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3245543"/>
            <a:ext cx="2466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314" y="3752703"/>
            <a:ext cx="2466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분모가 같은 분수의 크기를 비교하는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652120" y="1369453"/>
            <a:ext cx="1296144" cy="259347"/>
            <a:chOff x="5652120" y="1369453"/>
            <a:chExt cx="1296144" cy="259347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5431843" y="1299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2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43"/>
              <p:cNvSpPr txBox="1"/>
              <p:nvPr/>
            </p:nvSpPr>
            <p:spPr>
              <a:xfrm>
                <a:off x="359532" y="1689457"/>
                <a:ext cx="6519789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ko-KR" altLang="en-US" sz="19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분</m:t>
                    </m:r>
                  </m:oMath>
                </a14:m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모가 같은 분수의 크기를 비교하는 방법을 이야기해 보세요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8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689457"/>
                <a:ext cx="6519789" cy="384721"/>
              </a:xfrm>
              <a:prstGeom prst="rect">
                <a:avLst/>
              </a:prstGeom>
              <a:blipFill rotWithShape="0">
                <a:blip r:embed="rId4"/>
                <a:stretch>
                  <a:fillRect l="-281" t="-7937" b="-269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810231" y="5159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0213" y="2228793"/>
            <a:ext cx="64291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분모가 같은 분수는 분자가 클수록 큰 분수입니다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77" y="22845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50214" y="2868497"/>
            <a:ext cx="642910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이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개인지를 비교하면 되므로 분모가 같은 분수는 분자의 크기를 비교하면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61" y="34737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9" y="22512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9" y="299518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899592" y="2818673"/>
            <a:ext cx="468052" cy="646331"/>
            <a:chOff x="1389230" y="3499201"/>
            <a:chExt cx="468052" cy="64633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723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0971"/>
          <a:stretch/>
        </p:blipFill>
        <p:spPr>
          <a:xfrm>
            <a:off x="846499" y="1981489"/>
            <a:ext cx="4036575" cy="182251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이너탭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 위로 말풍선이 나타나고 내레이션이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 rot="18343026">
            <a:off x="2170742" y="1498139"/>
            <a:ext cx="982522" cy="11162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16200000">
            <a:off x="2165336" y="1745473"/>
            <a:ext cx="193143" cy="613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55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8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3" y="105596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39" y="104133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65" y="114093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67" y="3541010"/>
            <a:ext cx="1208425" cy="12084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타원 91"/>
          <p:cNvSpPr/>
          <p:nvPr/>
        </p:nvSpPr>
        <p:spPr>
          <a:xfrm>
            <a:off x="5241750" y="3325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245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041335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2680264" y="5281077"/>
            <a:ext cx="1637116" cy="263186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49" y="39138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" name="그룹 102"/>
          <p:cNvGrpSpPr/>
          <p:nvPr/>
        </p:nvGrpSpPr>
        <p:grpSpPr>
          <a:xfrm>
            <a:off x="1907704" y="4103104"/>
            <a:ext cx="468052" cy="646331"/>
            <a:chOff x="1389230" y="3499201"/>
            <a:chExt cx="468052" cy="64633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18" y="3897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3275856" y="4114817"/>
            <a:ext cx="468052" cy="646331"/>
            <a:chOff x="1389230" y="3499201"/>
            <a:chExt cx="468052" cy="64633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0" name="Picture 3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85" y="422627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35" y="39742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20" y="436858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타원 112"/>
          <p:cNvSpPr/>
          <p:nvPr/>
        </p:nvSpPr>
        <p:spPr>
          <a:xfrm>
            <a:off x="2480016" y="5131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76" y="319230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0971"/>
          <a:stretch/>
        </p:blipFill>
        <p:spPr>
          <a:xfrm>
            <a:off x="846499" y="1981489"/>
            <a:ext cx="4036575" cy="182251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 rot="18343026">
            <a:off x="2170742" y="1498139"/>
            <a:ext cx="982522" cy="11162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16200000">
            <a:off x="2165336" y="1745473"/>
            <a:ext cx="193143" cy="613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55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8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3" y="105596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39" y="104133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65" y="114093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67" y="3541010"/>
            <a:ext cx="1208425" cy="12084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041335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2680264" y="5281077"/>
            <a:ext cx="1637116" cy="263186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49" y="39138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18" y="3897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3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85" y="422627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35" y="39742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20" y="436858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 위로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_203_1_1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색칠한 부분을 분수로 나타내 보자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862308" y="2310591"/>
            <a:ext cx="1869932" cy="1298429"/>
            <a:chOff x="2267744" y="4329100"/>
            <a:chExt cx="3314694" cy="98744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267744" y="4329100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색칠한 </a:t>
              </a:r>
              <a:r>
                <a:rPr lang="ko-KR" altLang="en-US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부분을 </a:t>
              </a:r>
              <a:endParaRPr lang="en-US" altLang="ko-KR" sz="16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분수로 나타내 </a:t>
              </a:r>
              <a:endParaRPr lang="en-US" altLang="ko-KR" sz="16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보자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5" name="직각 삼각형 44"/>
            <p:cNvSpPr/>
            <p:nvPr/>
          </p:nvSpPr>
          <p:spPr>
            <a:xfrm rot="5400000">
              <a:off x="4676637" y="5083755"/>
              <a:ext cx="195359" cy="270226"/>
            </a:xfrm>
            <a:prstGeom prst="rtTriangle">
              <a:avLst/>
            </a:prstGeom>
            <a:solidFill>
              <a:srgbClr val="599DD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907704" y="4103104"/>
            <a:ext cx="468052" cy="646331"/>
            <a:chOff x="1389230" y="3499201"/>
            <a:chExt cx="468052" cy="6463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>
            <a:off x="3275856" y="4114817"/>
            <a:ext cx="468052" cy="646331"/>
            <a:chOff x="1389230" y="3499201"/>
            <a:chExt cx="468052" cy="6463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107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0971" t="-818" b="818"/>
          <a:stretch/>
        </p:blipFill>
        <p:spPr>
          <a:xfrm>
            <a:off x="827584" y="1981489"/>
            <a:ext cx="4036575" cy="182251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버튼을 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 위로 말풍선이 나타나고 내레이션이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클릭할때나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 rot="19426545">
            <a:off x="723554" y="1386704"/>
            <a:ext cx="1200775" cy="11162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15180283">
            <a:off x="672044" y="2621083"/>
            <a:ext cx="496271" cy="613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55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8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3" y="105596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39" y="104133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65" y="114093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타원 91"/>
          <p:cNvSpPr/>
          <p:nvPr/>
        </p:nvSpPr>
        <p:spPr>
          <a:xfrm>
            <a:off x="5368897" y="31883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16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041335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2680264" y="5281077"/>
            <a:ext cx="1637116" cy="263186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40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89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0" name="Picture 3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41850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35" y="39742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1727200" y="285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 rot="16047372">
            <a:off x="817524" y="3360686"/>
            <a:ext cx="496271" cy="613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6047372">
            <a:off x="2842112" y="3377592"/>
            <a:ext cx="410141" cy="4610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53" y="299606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71" y="300009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90515"/>
              </p:ext>
            </p:extLst>
          </p:nvPr>
        </p:nvGraphicFramePr>
        <p:xfrm>
          <a:off x="2127665" y="4090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1765"/>
              </p:ext>
            </p:extLst>
          </p:nvPr>
        </p:nvGraphicFramePr>
        <p:xfrm>
          <a:off x="3455876" y="40770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71" y="42424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타원 50"/>
          <p:cNvSpPr/>
          <p:nvPr/>
        </p:nvSpPr>
        <p:spPr>
          <a:xfrm>
            <a:off x="3699398" y="2781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09" y="3429558"/>
            <a:ext cx="1147452" cy="11474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76" y="319230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4" y="202716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696" y="203466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836303" y="1893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53" y="1488559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467139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6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0971" t="-818" b="818"/>
          <a:stretch/>
        </p:blipFill>
        <p:spPr>
          <a:xfrm>
            <a:off x="827584" y="1981489"/>
            <a:ext cx="4036575" cy="182251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 rot="19426545">
            <a:off x="723554" y="1386704"/>
            <a:ext cx="1200775" cy="11162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15180283">
            <a:off x="672044" y="2621083"/>
            <a:ext cx="496271" cy="613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55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8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3" y="105596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39" y="104133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65" y="114093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041335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2680264" y="5281077"/>
            <a:ext cx="1637116" cy="263186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40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89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0" name="Picture 3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41850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35" y="39742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 rot="16047372">
            <a:off x="817524" y="3360686"/>
            <a:ext cx="496271" cy="613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6047372">
            <a:off x="2842112" y="3377592"/>
            <a:ext cx="410141" cy="4610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53" y="299606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71" y="300009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71" y="42424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09" y="3429558"/>
            <a:ext cx="1147452" cy="11474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4" y="202716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696" y="203466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043195" y="2224105"/>
            <a:ext cx="1768201" cy="1181872"/>
            <a:chOff x="2401978" y="4597402"/>
            <a:chExt cx="2564265" cy="118187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2401978" y="4597402"/>
              <a:ext cx="2564265" cy="9720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주어진 분수만큼 </a:t>
              </a:r>
              <a:endPara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색칠해 보자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직각 삼각형 58"/>
            <p:cNvSpPr/>
            <p:nvPr/>
          </p:nvSpPr>
          <p:spPr>
            <a:xfrm rot="5400000" flipV="1">
              <a:off x="2925872" y="5525385"/>
              <a:ext cx="195359" cy="312420"/>
            </a:xfrm>
            <a:prstGeom prst="rtTriangle">
              <a:avLst/>
            </a:prstGeom>
            <a:solidFill>
              <a:srgbClr val="F496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7049752" y="2914978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_203_1_2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주어진 분수만큼 색칠해 보자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 위로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1529"/>
              </p:ext>
            </p:extLst>
          </p:nvPr>
        </p:nvGraphicFramePr>
        <p:xfrm>
          <a:off x="2127665" y="4090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47332"/>
              </p:ext>
            </p:extLst>
          </p:nvPr>
        </p:nvGraphicFramePr>
        <p:xfrm>
          <a:off x="3455876" y="40770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95536" y="1007440"/>
            <a:ext cx="67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 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3" y="105596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39" y="104133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65" y="114093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01673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35">
            <a:extLst>
              <a:ext uri="{FF2B5EF4-FFF2-40B4-BE49-F238E27FC236}">
                <a16:creationId xmlns="" xmlns:a16="http://schemas.microsoft.com/office/drawing/2014/main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9" y="32849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97" y="33423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5">
            <a:extLst>
              <a:ext uri="{FF2B5EF4-FFF2-40B4-BE49-F238E27FC236}">
                <a16:creationId xmlns="" xmlns:a16="http://schemas.microsoft.com/office/drawing/2014/main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325844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98A5EAF3-3223-4C39-8EA1-D0407A4E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7" y="3006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8415" y="33157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5">
            <a:extLst>
              <a:ext uri="{FF2B5EF4-FFF2-40B4-BE49-F238E27FC236}">
                <a16:creationId xmlns="" xmlns:a16="http://schemas.microsoft.com/office/drawing/2014/main" id="{1E03A7D0-EECB-49E6-88BE-B29FB9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06" y="329735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3BB14F67-681B-4E6A-9807-C7B3E142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56" y="3045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DC5FC16-DB82-48FF-AC3D-CB741382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3874" y="33546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F8BA474F-4CCC-4732-8EF8-6ADBB99E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5788"/>
              </p:ext>
            </p:extLst>
          </p:nvPr>
        </p:nvGraphicFramePr>
        <p:xfrm>
          <a:off x="755576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3026B03-97BC-49BA-976C-673F99F7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6312"/>
              </p:ext>
            </p:extLst>
          </p:nvPr>
        </p:nvGraphicFramePr>
        <p:xfrm>
          <a:off x="1511660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C1F7AD6-32D9-44F4-BB4D-5507AC2C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20945"/>
              </p:ext>
            </p:extLst>
          </p:nvPr>
        </p:nvGraphicFramePr>
        <p:xfrm>
          <a:off x="2987824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E70E512C-C3DD-4F2A-B5FA-D968F762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30829"/>
              </p:ext>
            </p:extLst>
          </p:nvPr>
        </p:nvGraphicFramePr>
        <p:xfrm>
          <a:off x="374390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8DD52DCD-23BF-4EE5-85F7-72A75EE4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63955"/>
              </p:ext>
            </p:extLst>
          </p:nvPr>
        </p:nvGraphicFramePr>
        <p:xfrm>
          <a:off x="5220072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07B1B15C-E759-435A-A1F7-76AEF7AA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29452"/>
              </p:ext>
            </p:extLst>
          </p:nvPr>
        </p:nvGraphicFramePr>
        <p:xfrm>
          <a:off x="5976156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525179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5321545" y="4991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95536" y="1007440"/>
            <a:ext cx="67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 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3" y="105596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39" y="104133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65" y="114093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01673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35">
            <a:extLst>
              <a:ext uri="{FF2B5EF4-FFF2-40B4-BE49-F238E27FC236}">
                <a16:creationId xmlns="" xmlns:a16="http://schemas.microsoft.com/office/drawing/2014/main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9" y="32849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97" y="33423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5">
            <a:extLst>
              <a:ext uri="{FF2B5EF4-FFF2-40B4-BE49-F238E27FC236}">
                <a16:creationId xmlns="" xmlns:a16="http://schemas.microsoft.com/office/drawing/2014/main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325844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98A5EAF3-3223-4C39-8EA1-D0407A4E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7" y="3006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8415" y="33157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5">
            <a:extLst>
              <a:ext uri="{FF2B5EF4-FFF2-40B4-BE49-F238E27FC236}">
                <a16:creationId xmlns="" xmlns:a16="http://schemas.microsoft.com/office/drawing/2014/main" id="{1E03A7D0-EECB-49E6-88BE-B29FB9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06" y="329735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3BB14F67-681B-4E6A-9807-C7B3E142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56" y="3045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DC5FC16-DB82-48FF-AC3D-CB741382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3874" y="33546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F8BA474F-4CCC-4732-8EF8-6ADBB99E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82798"/>
              </p:ext>
            </p:extLst>
          </p:nvPr>
        </p:nvGraphicFramePr>
        <p:xfrm>
          <a:off x="755576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3026B03-97BC-49BA-976C-673F99F7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32017"/>
              </p:ext>
            </p:extLst>
          </p:nvPr>
        </p:nvGraphicFramePr>
        <p:xfrm>
          <a:off x="1511660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C1F7AD6-32D9-44F4-BB4D-5507AC2C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40427"/>
              </p:ext>
            </p:extLst>
          </p:nvPr>
        </p:nvGraphicFramePr>
        <p:xfrm>
          <a:off x="2987824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E70E512C-C3DD-4F2A-B5FA-D968F762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4325"/>
              </p:ext>
            </p:extLst>
          </p:nvPr>
        </p:nvGraphicFramePr>
        <p:xfrm>
          <a:off x="374390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8DD52DCD-23BF-4EE5-85F7-72A75EE4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53763"/>
              </p:ext>
            </p:extLst>
          </p:nvPr>
        </p:nvGraphicFramePr>
        <p:xfrm>
          <a:off x="5220072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07B1B15C-E759-435A-A1F7-76AEF7AA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75048"/>
              </p:ext>
            </p:extLst>
          </p:nvPr>
        </p:nvGraphicFramePr>
        <p:xfrm>
          <a:off x="5976156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525179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83885" y="3037094"/>
            <a:ext cx="6667165" cy="2107382"/>
            <a:chOff x="192745" y="3700412"/>
            <a:chExt cx="6667165" cy="1268674"/>
          </a:xfrm>
        </p:grpSpPr>
        <p:sp>
          <p:nvSpPr>
            <p:cNvPr id="40" name="직사각형 3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38478" y="3700412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4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75" y="43781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6048" y="437010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847" y="43781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9182" y="3927637"/>
            <a:ext cx="704948" cy="29531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2477" y="3907781"/>
            <a:ext cx="704948" cy="29531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6883" y="3907781"/>
            <a:ext cx="704948" cy="29531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051720" y="3576485"/>
            <a:ext cx="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5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00" y="363188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229982" y="3578489"/>
            <a:ext cx="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5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3562" y="363388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4430785" y="3553869"/>
            <a:ext cx="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7    4</a:t>
            </a:r>
          </a:p>
        </p:txBody>
      </p:sp>
      <p:pic>
        <p:nvPicPr>
          <p:cNvPr id="7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31" y="360226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25061"/>
              </p:ext>
            </p:extLst>
          </p:nvPr>
        </p:nvGraphicFramePr>
        <p:xfrm>
          <a:off x="1943708" y="4219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66BBB2F5-FF3D-48D7-9095-A6D352BB0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25003"/>
              </p:ext>
            </p:extLst>
          </p:nvPr>
        </p:nvGraphicFramePr>
        <p:xfrm>
          <a:off x="2519772" y="4219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2D8909CC-A8A5-4D5D-B2FB-321153B6A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13957"/>
              </p:ext>
            </p:extLst>
          </p:nvPr>
        </p:nvGraphicFramePr>
        <p:xfrm>
          <a:off x="3203848" y="42185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69151815-141C-4A32-856A-81005A75C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35525"/>
              </p:ext>
            </p:extLst>
          </p:nvPr>
        </p:nvGraphicFramePr>
        <p:xfrm>
          <a:off x="3707904" y="42185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64A97301-2279-4352-A740-25B60F0C3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05803"/>
              </p:ext>
            </p:extLst>
          </p:nvPr>
        </p:nvGraphicFramePr>
        <p:xfrm>
          <a:off x="4391980" y="42173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83E3460D-940E-49E5-95DC-1F793C0D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99716"/>
              </p:ext>
            </p:extLst>
          </p:nvPr>
        </p:nvGraphicFramePr>
        <p:xfrm>
          <a:off x="4896036" y="42173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7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cdata2.tsherpa.co.kr/tsherpa/MultiMedia/Flash/2020/curri/index.html?flashxmlnum=yuni4856&amp;classa=A8-C1-31-MM-MM-04-07-05-0-0-0-0&amp;classno=MM_31_04/suh_0301_06_0005/suh_0301_06_0005_301_1.html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분모가 같은 분수의 크기를 비교하기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556" y="2288195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같은 분수는 분자의 크기가 큰 분수가 더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4082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26068" y="2288195"/>
            <a:ext cx="9227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82" y="22649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87" y="2775979"/>
            <a:ext cx="6319499" cy="2073945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5" y="4268737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367857" y="4122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0223" y="4017128"/>
            <a:ext cx="2083605" cy="7388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144676" y="4196407"/>
            <a:ext cx="2023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과     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27884" y="4017128"/>
            <a:ext cx="1224136" cy="6720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55876" y="4185084"/>
            <a:ext cx="1152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이므로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4022827"/>
            <a:ext cx="1092705" cy="7458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268864" y="4196407"/>
            <a:ext cx="1152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33904"/>
              </p:ext>
            </p:extLst>
          </p:nvPr>
        </p:nvGraphicFramePr>
        <p:xfrm>
          <a:off x="1007369" y="40758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72696"/>
              </p:ext>
            </p:extLst>
          </p:nvPr>
        </p:nvGraphicFramePr>
        <p:xfrm>
          <a:off x="1583668" y="407707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38444"/>
              </p:ext>
            </p:extLst>
          </p:nvPr>
        </p:nvGraphicFramePr>
        <p:xfrm>
          <a:off x="4463988" y="407707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47359"/>
              </p:ext>
            </p:extLst>
          </p:nvPr>
        </p:nvGraphicFramePr>
        <p:xfrm>
          <a:off x="5256076" y="407832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99752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타일을 꾸며보자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타일 조각의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 모델을 이용하여 분모가 같은 분수의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 모델을 이용하여 분모가 같은 분수의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이용하여 분모가 같은 분수의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분모가 같은 분수의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크기를 비교해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suh_p_0301_06_0005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12464" y="3008275"/>
            <a:ext cx="38676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122~123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238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링크 참고하여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답박스와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정오답 소스 함께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http://cdata2.tsherpa.co.kr/tsherpa/MultiMedia/Flash/2020/curri/index_jr.html?flashxmlnum=tb&amp;classa=A8-C1-31-MM-MM-04-07-05-0-0-0-0&amp;classno=MM_31_04/suhi_0301_06/suhi_0301_06_0005.html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1277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리본을 더 많이 사용한 친구는 누구인지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526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47961" y="5026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464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img_01_.svg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\app\resource\contents\lesson06\ops\lesson06\images\mm_31_6_04_07_02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325666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834911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24" y="2628214"/>
            <a:ext cx="856514" cy="85651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75" y="2628214"/>
            <a:ext cx="856514" cy="85651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506976" y="1808821"/>
            <a:ext cx="1652756" cy="900100"/>
          </a:xfrm>
          <a:prstGeom prst="wedgeRoundRectCallout">
            <a:avLst>
              <a:gd name="adj1" fmla="val 35954"/>
              <a:gd name="adj2" fmla="val 64029"/>
              <a:gd name="adj3" fmla="val 16667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333327" y="1916832"/>
            <a:ext cx="207843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리본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선물을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포장했어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3995936" y="1827064"/>
            <a:ext cx="2664296" cy="758450"/>
          </a:xfrm>
          <a:prstGeom prst="wedgeRoundRectCallout">
            <a:avLst>
              <a:gd name="adj1" fmla="val -24425"/>
              <a:gd name="adj2" fmla="val 65079"/>
              <a:gd name="adj3" fmla="val 16667"/>
            </a:avLst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959932" y="1772816"/>
            <a:ext cx="277230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케이크를 포장할 때 </a:t>
            </a:r>
            <a:endParaRPr lang="en-US" altLang="ko-KR" dirty="0"/>
          </a:p>
          <a:p>
            <a:r>
              <a:rPr lang="ko-KR" altLang="en-US"/>
              <a:t>리본이   </a:t>
            </a:r>
            <a:r>
              <a:rPr lang="ko-KR" altLang="en-US" smtClean="0"/>
              <a:t>   </a:t>
            </a:r>
            <a:r>
              <a:rPr lang="en-US" altLang="ko-KR"/>
              <a:t>m</a:t>
            </a:r>
            <a:r>
              <a:rPr lang="ko-KR" altLang="en-US" dirty="0"/>
              <a:t>나 필요하더라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11660" y="3278031"/>
            <a:ext cx="518914" cy="206697"/>
          </a:xfrm>
          <a:prstGeom prst="roundRect">
            <a:avLst/>
          </a:prstGeom>
          <a:solidFill>
            <a:srgbClr val="DD57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06938" y="3238930"/>
            <a:ext cx="518914" cy="206697"/>
          </a:xfrm>
          <a:prstGeom prst="roundRect">
            <a:avLst/>
          </a:prstGeom>
          <a:solidFill>
            <a:srgbClr val="4AB96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1459429" y="3092385"/>
            <a:ext cx="623375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4768016" y="3034788"/>
            <a:ext cx="623375" cy="4086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55576" y="3650109"/>
            <a:ext cx="5636346" cy="1512916"/>
          </a:xfrm>
          <a:prstGeom prst="round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/>
          <p:cNvSpPr txBox="1"/>
          <p:nvPr/>
        </p:nvSpPr>
        <p:spPr>
          <a:xfrm>
            <a:off x="865769" y="3757645"/>
            <a:ext cx="552615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는    이     개이고     는    이     개이므로 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80394" y="3743744"/>
            <a:ext cx="3033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39539" y="3757645"/>
            <a:ext cx="3033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82" y="473509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213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565" y="3481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/>
          <p:cNvSpPr txBox="1"/>
          <p:nvPr/>
        </p:nvSpPr>
        <p:spPr>
          <a:xfrm>
            <a:off x="918055" y="4707661"/>
            <a:ext cx="55261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,,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리본을 더 많이 사용했습니다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38" y="4684987"/>
            <a:ext cx="407218" cy="40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83763"/>
              </p:ext>
            </p:extLst>
          </p:nvPr>
        </p:nvGraphicFramePr>
        <p:xfrm>
          <a:off x="1237373" y="1879571"/>
          <a:ext cx="28803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6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38896"/>
              </p:ext>
            </p:extLst>
          </p:nvPr>
        </p:nvGraphicFramePr>
        <p:xfrm>
          <a:off x="4716016" y="2132856"/>
          <a:ext cx="28803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6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21506"/>
              </p:ext>
            </p:extLst>
          </p:nvPr>
        </p:nvGraphicFramePr>
        <p:xfrm>
          <a:off x="975565" y="3699178"/>
          <a:ext cx="28803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6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80311"/>
              </p:ext>
            </p:extLst>
          </p:nvPr>
        </p:nvGraphicFramePr>
        <p:xfrm>
          <a:off x="1583184" y="3684570"/>
          <a:ext cx="28803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6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88889"/>
              </p:ext>
            </p:extLst>
          </p:nvPr>
        </p:nvGraphicFramePr>
        <p:xfrm>
          <a:off x="3275856" y="3717032"/>
          <a:ext cx="28803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6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5696"/>
              </p:ext>
            </p:extLst>
          </p:nvPr>
        </p:nvGraphicFramePr>
        <p:xfrm>
          <a:off x="3851920" y="3731630"/>
          <a:ext cx="28803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6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15148"/>
              </p:ext>
            </p:extLst>
          </p:nvPr>
        </p:nvGraphicFramePr>
        <p:xfrm>
          <a:off x="833023" y="4246206"/>
          <a:ext cx="28803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6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1336"/>
              </p:ext>
            </p:extLst>
          </p:nvPr>
        </p:nvGraphicFramePr>
        <p:xfrm>
          <a:off x="1440642" y="4231598"/>
          <a:ext cx="28803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6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0" name="Picture 35">
            <a:extLst>
              <a:ext uri="{FF2B5EF4-FFF2-40B4-BE49-F238E27FC236}">
                <a16:creationId xmlns="" xmlns:a16="http://schemas.microsoft.com/office/drawing/2014/main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8" y="427764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98A5EAF3-3223-4C39-8EA1-D0407A4E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37" y="41130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5526" y="43349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버튼을 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1276" y="1454284"/>
            <a:ext cx="639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주어진 분수만큼 색칠하고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써넣으시오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0280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81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8778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02" y="2475276"/>
            <a:ext cx="6230868" cy="2163754"/>
          </a:xfrm>
          <a:prstGeom prst="rect">
            <a:avLst/>
          </a:prstGeom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2" y="2684054"/>
            <a:ext cx="359778" cy="28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89" y="2684054"/>
            <a:ext cx="359778" cy="28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355553" y="2495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8489" y="3212976"/>
            <a:ext cx="410761" cy="7920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903331" y="3232976"/>
            <a:ext cx="410761" cy="7920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732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\app\resource\contents\lesson06\ops\lesson06\images\mm_31_6_04_07_03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57" y="355564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1735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77498"/>
              </p:ext>
            </p:extLst>
          </p:nvPr>
        </p:nvGraphicFramePr>
        <p:xfrm>
          <a:off x="3013057" y="32927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86576"/>
              </p:ext>
            </p:extLst>
          </p:nvPr>
        </p:nvGraphicFramePr>
        <p:xfrm>
          <a:off x="3885583" y="32850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1710614" y="33029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85876" y="3265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01089" y="3265049"/>
            <a:ext cx="528012" cy="6750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13" y="339299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63" y="31409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81" y="34503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53" y="3537012"/>
            <a:ext cx="949832" cy="94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68" y="3537012"/>
            <a:ext cx="949832" cy="94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3736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459122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621276" y="1454284"/>
            <a:ext cx="639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주어진 분수만큼 색칠하고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써넣으시오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0280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81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8778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02" y="2475276"/>
            <a:ext cx="6230868" cy="2163754"/>
          </a:xfrm>
          <a:prstGeom prst="rect">
            <a:avLst/>
          </a:prstGeom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2" y="2684054"/>
            <a:ext cx="359778" cy="28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88489" y="3212976"/>
            <a:ext cx="410761" cy="7920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903331" y="3232976"/>
            <a:ext cx="410761" cy="7920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57" y="355564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1735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82762"/>
              </p:ext>
            </p:extLst>
          </p:nvPr>
        </p:nvGraphicFramePr>
        <p:xfrm>
          <a:off x="3013057" y="32927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12548"/>
              </p:ext>
            </p:extLst>
          </p:nvPr>
        </p:nvGraphicFramePr>
        <p:xfrm>
          <a:off x="3885583" y="32850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301089" y="3265049"/>
            <a:ext cx="528012" cy="6750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13" y="339299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63" y="31409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81" y="34503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3736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92745" y="2861705"/>
            <a:ext cx="6667165" cy="2107382"/>
            <a:chOff x="192745" y="3700412"/>
            <a:chExt cx="6667165" cy="1268674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700412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3037" y="3910584"/>
              <a:ext cx="5856851" cy="722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는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중에서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색칠하고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중에서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색칠합니다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     보다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작습니다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42743"/>
              </p:ext>
            </p:extLst>
          </p:nvPr>
        </p:nvGraphicFramePr>
        <p:xfrm>
          <a:off x="719572" y="32849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52402"/>
              </p:ext>
            </p:extLst>
          </p:nvPr>
        </p:nvGraphicFramePr>
        <p:xfrm>
          <a:off x="4319972" y="32849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830698"/>
              </p:ext>
            </p:extLst>
          </p:nvPr>
        </p:nvGraphicFramePr>
        <p:xfrm>
          <a:off x="3216923" y="38109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16200"/>
              </p:ext>
            </p:extLst>
          </p:nvPr>
        </p:nvGraphicFramePr>
        <p:xfrm>
          <a:off x="2495331" y="379760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055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21276" y="1454284"/>
            <a:ext cx="636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0280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81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8778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82" y="1502805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35">
            <a:extLst>
              <a:ext uri="{FF2B5EF4-FFF2-40B4-BE49-F238E27FC236}">
                <a16:creationId xmlns="" xmlns:a16="http://schemas.microsoft.com/office/drawing/2014/main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9" y="32849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97" y="33423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5">
            <a:extLst>
              <a:ext uri="{FF2B5EF4-FFF2-40B4-BE49-F238E27FC236}">
                <a16:creationId xmlns="" xmlns:a16="http://schemas.microsoft.com/office/drawing/2014/main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325844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98A5EAF3-3223-4C39-8EA1-D0407A4E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7" y="3006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8415" y="33157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5">
            <a:extLst>
              <a:ext uri="{FF2B5EF4-FFF2-40B4-BE49-F238E27FC236}">
                <a16:creationId xmlns="" xmlns:a16="http://schemas.microsoft.com/office/drawing/2014/main" id="{1E03A7D0-EECB-49E6-88BE-B29FB9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06" y="329735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3BB14F67-681B-4E6A-9807-C7B3E142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56" y="3045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DC5FC16-DB82-48FF-AC3D-CB741382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3874" y="33546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F8BA474F-4CCC-4732-8EF8-6ADBB99E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93976"/>
              </p:ext>
            </p:extLst>
          </p:nvPr>
        </p:nvGraphicFramePr>
        <p:xfrm>
          <a:off x="755576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3026B03-97BC-49BA-976C-673F99F7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33799"/>
              </p:ext>
            </p:extLst>
          </p:nvPr>
        </p:nvGraphicFramePr>
        <p:xfrm>
          <a:off x="1511660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C1F7AD6-32D9-44F4-BB4D-5507AC2C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61795"/>
              </p:ext>
            </p:extLst>
          </p:nvPr>
        </p:nvGraphicFramePr>
        <p:xfrm>
          <a:off x="2987824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E70E512C-C3DD-4F2A-B5FA-D968F762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3258"/>
              </p:ext>
            </p:extLst>
          </p:nvPr>
        </p:nvGraphicFramePr>
        <p:xfrm>
          <a:off x="374390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8DD52DCD-23BF-4EE5-85F7-72A75EE4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86864"/>
              </p:ext>
            </p:extLst>
          </p:nvPr>
        </p:nvGraphicFramePr>
        <p:xfrm>
          <a:off x="5220072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07B1B15C-E759-435A-A1F7-76AEF7AA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08667"/>
              </p:ext>
            </p:extLst>
          </p:nvPr>
        </p:nvGraphicFramePr>
        <p:xfrm>
          <a:off x="5976156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3736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07012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21276" y="1454284"/>
            <a:ext cx="636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0280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81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8778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82" y="1502805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35">
            <a:extLst>
              <a:ext uri="{FF2B5EF4-FFF2-40B4-BE49-F238E27FC236}">
                <a16:creationId xmlns="" xmlns:a16="http://schemas.microsoft.com/office/drawing/2014/main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9" y="32849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97" y="33423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5">
            <a:extLst>
              <a:ext uri="{FF2B5EF4-FFF2-40B4-BE49-F238E27FC236}">
                <a16:creationId xmlns="" xmlns:a16="http://schemas.microsoft.com/office/drawing/2014/main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325844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98A5EAF3-3223-4C39-8EA1-D0407A4E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7" y="3006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8415" y="33157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5">
            <a:extLst>
              <a:ext uri="{FF2B5EF4-FFF2-40B4-BE49-F238E27FC236}">
                <a16:creationId xmlns="" xmlns:a16="http://schemas.microsoft.com/office/drawing/2014/main" id="{1E03A7D0-EECB-49E6-88BE-B29FB9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06" y="329735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3BB14F67-681B-4E6A-9807-C7B3E142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56" y="3045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DC5FC16-DB82-48FF-AC3D-CB741382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3874" y="33546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F8BA474F-4CCC-4732-8EF8-6ADBB99E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10713"/>
              </p:ext>
            </p:extLst>
          </p:nvPr>
        </p:nvGraphicFramePr>
        <p:xfrm>
          <a:off x="755576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3026B03-97BC-49BA-976C-673F99F7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57387"/>
              </p:ext>
            </p:extLst>
          </p:nvPr>
        </p:nvGraphicFramePr>
        <p:xfrm>
          <a:off x="1511660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C1F7AD6-32D9-44F4-BB4D-5507AC2C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84378"/>
              </p:ext>
            </p:extLst>
          </p:nvPr>
        </p:nvGraphicFramePr>
        <p:xfrm>
          <a:off x="2987824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E70E512C-C3DD-4F2A-B5FA-D968F762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46198"/>
              </p:ext>
            </p:extLst>
          </p:nvPr>
        </p:nvGraphicFramePr>
        <p:xfrm>
          <a:off x="374390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8DD52DCD-23BF-4EE5-85F7-72A75EE4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46571"/>
              </p:ext>
            </p:extLst>
          </p:nvPr>
        </p:nvGraphicFramePr>
        <p:xfrm>
          <a:off x="5220072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07B1B15C-E759-435A-A1F7-76AEF7AA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1317"/>
              </p:ext>
            </p:extLst>
          </p:nvPr>
        </p:nvGraphicFramePr>
        <p:xfrm>
          <a:off x="5976156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3736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83885" y="3037094"/>
            <a:ext cx="6667165" cy="2107382"/>
            <a:chOff x="192745" y="3700412"/>
            <a:chExt cx="6667165" cy="1268674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3700412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75" y="43781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6048" y="437010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847" y="43781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9182" y="3927637"/>
            <a:ext cx="704948" cy="29531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6883" y="3907781"/>
            <a:ext cx="704948" cy="29531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051720" y="3576485"/>
            <a:ext cx="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00" y="363188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229982" y="3578489"/>
            <a:ext cx="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7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3562" y="363388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355976" y="3553869"/>
            <a:ext cx="78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11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9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31" y="360226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522"/>
              </p:ext>
            </p:extLst>
          </p:nvPr>
        </p:nvGraphicFramePr>
        <p:xfrm>
          <a:off x="1943708" y="4219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66BBB2F5-FF3D-48D7-9095-A6D352BB0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53862"/>
              </p:ext>
            </p:extLst>
          </p:nvPr>
        </p:nvGraphicFramePr>
        <p:xfrm>
          <a:off x="2519772" y="4219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2D8909CC-A8A5-4D5D-B2FB-321153B6A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58850"/>
              </p:ext>
            </p:extLst>
          </p:nvPr>
        </p:nvGraphicFramePr>
        <p:xfrm>
          <a:off x="3203848" y="42185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69151815-141C-4A32-856A-81005A75C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97323"/>
              </p:ext>
            </p:extLst>
          </p:nvPr>
        </p:nvGraphicFramePr>
        <p:xfrm>
          <a:off x="3707904" y="42185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64A97301-2279-4352-A740-25B60F0C3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8502"/>
              </p:ext>
            </p:extLst>
          </p:nvPr>
        </p:nvGraphicFramePr>
        <p:xfrm>
          <a:off x="4391980" y="42173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83E3460D-940E-49E5-95DC-1F793C0D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90860"/>
              </p:ext>
            </p:extLst>
          </p:nvPr>
        </p:nvGraphicFramePr>
        <p:xfrm>
          <a:off x="4896036" y="42173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" name="그림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2477" y="3907781"/>
            <a:ext cx="704948" cy="295316"/>
          </a:xfrm>
          <a:prstGeom prst="rect">
            <a:avLst/>
          </a:prstGeom>
        </p:spPr>
      </p:pic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363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692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00257" y="3097720"/>
            <a:ext cx="414282" cy="412736"/>
          </a:xfrm>
          <a:prstGeom prst="rect">
            <a:avLst/>
          </a:prstGeom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79" y="29789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62" y="3138112"/>
            <a:ext cx="435352" cy="41273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cdata2.tsherpa.co.kr/tsherpa/MultiMedia/Flash/2020/curri/index.html?flashxmlnum=yuni4856&amp;classa=A8-C1-31-MM-MM-04-07-05-0-0-0-0&amp;classno=MM_31_04/suh_0301_06_0005/suh_0301_06_0005_401_1.html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52759" y="4967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5556" y="1641145"/>
            <a:ext cx="614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   ,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6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6" y="167333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442" y="16587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68" y="175831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1715579" y="2995933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19" y="30208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04" y="167836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3736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07012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49103"/>
              </p:ext>
            </p:extLst>
          </p:nvPr>
        </p:nvGraphicFramePr>
        <p:xfrm>
          <a:off x="1561250" y="30198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07905"/>
              </p:ext>
            </p:extLst>
          </p:nvPr>
        </p:nvGraphicFramePr>
        <p:xfrm>
          <a:off x="2411760" y="30329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21215"/>
              </p:ext>
            </p:extLst>
          </p:nvPr>
        </p:nvGraphicFramePr>
        <p:xfrm>
          <a:off x="4186892" y="30066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97902"/>
              </p:ext>
            </p:extLst>
          </p:nvPr>
        </p:nvGraphicFramePr>
        <p:xfrm>
          <a:off x="5037402" y="30198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488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00257" y="3097720"/>
            <a:ext cx="414282" cy="412736"/>
          </a:xfrm>
          <a:prstGeom prst="rect">
            <a:avLst/>
          </a:prstGeom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79" y="29789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62" y="3138112"/>
            <a:ext cx="435352" cy="41273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5556" y="1641145"/>
            <a:ext cx="614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   ,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6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6" y="167333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442" y="16587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68" y="175831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1715579" y="2995933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19" y="30208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04" y="167836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3736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12971"/>
              </p:ext>
            </p:extLst>
          </p:nvPr>
        </p:nvGraphicFramePr>
        <p:xfrm>
          <a:off x="1561250" y="30198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80851"/>
              </p:ext>
            </p:extLst>
          </p:nvPr>
        </p:nvGraphicFramePr>
        <p:xfrm>
          <a:off x="2411760" y="30329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85524"/>
              </p:ext>
            </p:extLst>
          </p:nvPr>
        </p:nvGraphicFramePr>
        <p:xfrm>
          <a:off x="4186892" y="30066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3052"/>
              </p:ext>
            </p:extLst>
          </p:nvPr>
        </p:nvGraphicFramePr>
        <p:xfrm>
          <a:off x="5037402" y="30198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83885" y="3037094"/>
            <a:ext cx="6667165" cy="2107382"/>
            <a:chOff x="192745" y="3700412"/>
            <a:chExt cx="6667165" cy="1268674"/>
          </a:xfrm>
        </p:grpSpPr>
        <p:sp>
          <p:nvSpPr>
            <p:cNvPr id="45" name="직사각형 4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38478" y="3700412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4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60075" y="43781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5847" y="43781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9182" y="3927637"/>
            <a:ext cx="704948" cy="29531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6883" y="3907781"/>
            <a:ext cx="704948" cy="29531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051720" y="3576485"/>
            <a:ext cx="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5300" y="363188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430785" y="3553869"/>
            <a:ext cx="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6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3131" y="360226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006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7654"/>
              </p:ext>
            </p:extLst>
          </p:nvPr>
        </p:nvGraphicFramePr>
        <p:xfrm>
          <a:off x="1943708" y="4219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66BBB2F5-FF3D-48D7-9095-A6D352BB0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5082"/>
              </p:ext>
            </p:extLst>
          </p:nvPr>
        </p:nvGraphicFramePr>
        <p:xfrm>
          <a:off x="2519772" y="4219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64A97301-2279-4352-A740-25B60F0C3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34120"/>
              </p:ext>
            </p:extLst>
          </p:nvPr>
        </p:nvGraphicFramePr>
        <p:xfrm>
          <a:off x="4391980" y="42173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83E3460D-940E-49E5-95DC-1F793C0D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26048"/>
              </p:ext>
            </p:extLst>
          </p:nvPr>
        </p:nvGraphicFramePr>
        <p:xfrm>
          <a:off x="4896036" y="42173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794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43"/>
              <p:cNvSpPr txBox="1"/>
              <p:nvPr/>
            </p:nvSpPr>
            <p:spPr>
              <a:xfrm>
                <a:off x="644499" y="1635768"/>
                <a:ext cx="6110881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분모가 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8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인 분수 중에서     </a:t>
                </a:r>
                <a14:m>
                  <m:oMath xmlns:m="http://schemas.openxmlformats.org/officeDocument/2006/math">
                    <m:r>
                      <a:rPr lang="ko-KR" altLang="en-US" sz="1900" i="1" spc="-150">
                        <a:latin typeface="Cambria Math" panose="02040503050406030204" pitchFamily="18" charset="0"/>
                        <a:ea typeface="맑은 고딕" pitchFamily="50" charset="-127"/>
                      </a:rPr>
                      <m:t>보</m:t>
                    </m:r>
                  </m:oMath>
                </a14:m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다 </a:t>
                </a:r>
                <a:r>
                  <a:rPr lang="ko-KR" altLang="en-US" sz="1900" spc="-150" smtClean="0">
                    <a:latin typeface="맑은 고딕" pitchFamily="50" charset="-127"/>
                    <a:ea typeface="맑은 고딕" pitchFamily="50" charset="-127"/>
                  </a:rPr>
                  <a:t>크고     보다 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작은 분수를 모두 찾아 쓰시오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9" y="1635768"/>
                <a:ext cx="6110881" cy="677108"/>
              </a:xfrm>
              <a:prstGeom prst="rect">
                <a:avLst/>
              </a:prstGeom>
              <a:blipFill rotWithShape="1">
                <a:blip r:embed="rId2"/>
                <a:stretch>
                  <a:fillRect l="-998" t="-4505" r="-898" b="-14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https://cdata2.tsherpa.co.kr/tsherpa/MultiMedia/Flash/2020/curri/index.html?flashxmlnum=yuni4856&amp;classa=A8-C1-31-MM-MM-04-07-05-0-0-0-0&amp;classno=MM_31_04/suh_0301_06_0005/suh_0301_06_0005_401_1.html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00230" y="5074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27200" y="2348880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861707" y="2615076"/>
            <a:ext cx="3701154" cy="1029947"/>
          </a:xfrm>
          <a:prstGeom prst="roundRect">
            <a:avLst/>
          </a:prstGeom>
          <a:ln>
            <a:solidFill>
              <a:srgbClr val="F4E8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28760" y="3828735"/>
            <a:ext cx="1650070" cy="64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,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85" y="42980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55434"/>
              </p:ext>
            </p:extLst>
          </p:nvPr>
        </p:nvGraphicFramePr>
        <p:xfrm>
          <a:off x="3131840" y="152078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26336"/>
              </p:ext>
            </p:extLst>
          </p:nvPr>
        </p:nvGraphicFramePr>
        <p:xfrm>
          <a:off x="4438170" y="153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03165"/>
              </p:ext>
            </p:extLst>
          </p:nvPr>
        </p:nvGraphicFramePr>
        <p:xfrm>
          <a:off x="3059195" y="28053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21337"/>
              </p:ext>
            </p:extLst>
          </p:nvPr>
        </p:nvGraphicFramePr>
        <p:xfrm>
          <a:off x="2579732" y="2797706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54000"/>
              </p:ext>
            </p:extLst>
          </p:nvPr>
        </p:nvGraphicFramePr>
        <p:xfrm>
          <a:off x="3587844" y="28053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25105"/>
              </p:ext>
            </p:extLst>
          </p:nvPr>
        </p:nvGraphicFramePr>
        <p:xfrm>
          <a:off x="4116493" y="28053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1430"/>
              </p:ext>
            </p:extLst>
          </p:nvPr>
        </p:nvGraphicFramePr>
        <p:xfrm>
          <a:off x="4645142" y="28053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2888477" y="3841138"/>
            <a:ext cx="468052" cy="646331"/>
            <a:chOff x="1389230" y="3499201"/>
            <a:chExt cx="468052" cy="646331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그룹 38"/>
          <p:cNvGrpSpPr/>
          <p:nvPr/>
        </p:nvGrpSpPr>
        <p:grpSpPr>
          <a:xfrm>
            <a:off x="3390362" y="3842520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그룹 42"/>
          <p:cNvGrpSpPr/>
          <p:nvPr/>
        </p:nvGrpSpPr>
        <p:grpSpPr>
          <a:xfrm>
            <a:off x="3872876" y="3846720"/>
            <a:ext cx="468052" cy="646331"/>
            <a:chOff x="1389230" y="3499201"/>
            <a:chExt cx="468052" cy="646331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3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531743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" y="876734"/>
            <a:ext cx="6922553" cy="471250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92150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타일을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꾸며보자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4505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43"/>
              <p:cNvSpPr txBox="1"/>
              <p:nvPr/>
            </p:nvSpPr>
            <p:spPr>
              <a:xfrm>
                <a:off x="644499" y="1635768"/>
                <a:ext cx="6110881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분모가 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8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인 분수 중에서     </a:t>
                </a:r>
                <a14:m>
                  <m:oMath xmlns:m="http://schemas.openxmlformats.org/officeDocument/2006/math">
                    <m:r>
                      <a:rPr lang="ko-KR" altLang="en-US" sz="1900" i="1" spc="-150">
                        <a:latin typeface="Cambria Math" panose="02040503050406030204" pitchFamily="18" charset="0"/>
                        <a:ea typeface="맑은 고딕" pitchFamily="50" charset="-127"/>
                      </a:rPr>
                      <m:t>보</m:t>
                    </m:r>
                  </m:oMath>
                </a14:m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다 </a:t>
                </a:r>
                <a:r>
                  <a:rPr lang="ko-KR" altLang="en-US" sz="1900" spc="-150" smtClean="0">
                    <a:latin typeface="맑은 고딕" pitchFamily="50" charset="-127"/>
                    <a:ea typeface="맑은 고딕" pitchFamily="50" charset="-127"/>
                  </a:rPr>
                  <a:t>크고     보다 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작은 분수를 모두 찾아 쓰시오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9" y="1635768"/>
                <a:ext cx="6110881" cy="677108"/>
              </a:xfrm>
              <a:prstGeom prst="rect">
                <a:avLst/>
              </a:prstGeom>
              <a:blipFill rotWithShape="1">
                <a:blip r:embed="rId2"/>
                <a:stretch>
                  <a:fillRect l="-998" t="-4505" r="-898" b="-14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27200" y="2348880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861707" y="2615076"/>
            <a:ext cx="3701154" cy="1029947"/>
          </a:xfrm>
          <a:prstGeom prst="roundRect">
            <a:avLst/>
          </a:prstGeom>
          <a:ln>
            <a:solidFill>
              <a:srgbClr val="F4E8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28760" y="3828735"/>
            <a:ext cx="1650070" cy="64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,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85" y="42980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17553"/>
              </p:ext>
            </p:extLst>
          </p:nvPr>
        </p:nvGraphicFramePr>
        <p:xfrm>
          <a:off x="3131840" y="152078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49101"/>
              </p:ext>
            </p:extLst>
          </p:nvPr>
        </p:nvGraphicFramePr>
        <p:xfrm>
          <a:off x="4438170" y="153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20229"/>
              </p:ext>
            </p:extLst>
          </p:nvPr>
        </p:nvGraphicFramePr>
        <p:xfrm>
          <a:off x="3059195" y="28053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68851"/>
              </p:ext>
            </p:extLst>
          </p:nvPr>
        </p:nvGraphicFramePr>
        <p:xfrm>
          <a:off x="2579732" y="2797706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92788"/>
              </p:ext>
            </p:extLst>
          </p:nvPr>
        </p:nvGraphicFramePr>
        <p:xfrm>
          <a:off x="3587844" y="28053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69099"/>
              </p:ext>
            </p:extLst>
          </p:nvPr>
        </p:nvGraphicFramePr>
        <p:xfrm>
          <a:off x="4116493" y="28053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50126"/>
              </p:ext>
            </p:extLst>
          </p:nvPr>
        </p:nvGraphicFramePr>
        <p:xfrm>
          <a:off x="4645142" y="28053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2888477" y="3841138"/>
            <a:ext cx="468052" cy="646331"/>
            <a:chOff x="1389230" y="3499201"/>
            <a:chExt cx="468052" cy="646331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그룹 38"/>
          <p:cNvGrpSpPr/>
          <p:nvPr/>
        </p:nvGrpSpPr>
        <p:grpSpPr>
          <a:xfrm>
            <a:off x="3390362" y="3842520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그룹 42"/>
          <p:cNvGrpSpPr/>
          <p:nvPr/>
        </p:nvGrpSpPr>
        <p:grpSpPr>
          <a:xfrm>
            <a:off x="3872876" y="3846720"/>
            <a:ext cx="468052" cy="646331"/>
            <a:chOff x="1389230" y="3499201"/>
            <a:chExt cx="468052" cy="646331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3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28C02F-B7C0-4958-999D-290E0AF27EA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16E94B3F-4314-46D5-8A60-C45EE4CC1EA4}"/>
              </a:ext>
            </a:extLst>
          </p:cNvPr>
          <p:cNvGrpSpPr/>
          <p:nvPr/>
        </p:nvGrpSpPr>
        <p:grpSpPr>
          <a:xfrm>
            <a:off x="192745" y="2861705"/>
            <a:ext cx="6667165" cy="2107382"/>
            <a:chOff x="192745" y="3700412"/>
            <a:chExt cx="6667165" cy="1268674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CC105816-A0FB-4CD7-BA17-B723138B80E6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41">
              <a:extLst>
                <a:ext uri="{FF2B5EF4-FFF2-40B4-BE49-F238E27FC236}">
                  <a16:creationId xmlns="" xmlns:a16="http://schemas.microsoft.com/office/drawing/2014/main" id="{B4B56045-114B-4D16-98D1-C56350617377}"/>
                </a:ext>
              </a:extLst>
            </p:cNvPr>
            <p:cNvSpPr/>
            <p:nvPr/>
          </p:nvSpPr>
          <p:spPr>
            <a:xfrm>
              <a:off x="338478" y="3700412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FE78164D-633A-47E1-BDA1-D98845871965}"/>
                </a:ext>
              </a:extLst>
            </p:cNvPr>
            <p:cNvSpPr txBox="1"/>
            <p:nvPr/>
          </p:nvSpPr>
          <p:spPr>
            <a:xfrm>
              <a:off x="505889" y="3862525"/>
              <a:ext cx="5993999" cy="1056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분모가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 중에서     보다 크고     보다 작은 분수는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분자가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크고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작아야 하므로  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, 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B68759C1-88F2-4A37-BA7A-9C192390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99341"/>
              </p:ext>
            </p:extLst>
          </p:nvPr>
        </p:nvGraphicFramePr>
        <p:xfrm>
          <a:off x="3167844" y="3176972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8C171D3B-6537-449E-BF4B-DFCB5C5F4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29294"/>
              </p:ext>
            </p:extLst>
          </p:nvPr>
        </p:nvGraphicFramePr>
        <p:xfrm>
          <a:off x="4572000" y="3179145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3E85DB93-F275-49E2-995A-B1AE6B579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55335"/>
              </p:ext>
            </p:extLst>
          </p:nvPr>
        </p:nvGraphicFramePr>
        <p:xfrm>
          <a:off x="5040052" y="3719205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BA361AE8-C96E-4E4D-9A71-FE688F6E9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8090"/>
              </p:ext>
            </p:extLst>
          </p:nvPr>
        </p:nvGraphicFramePr>
        <p:xfrm>
          <a:off x="5400092" y="3719205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52469917-81B7-40D7-BDFD-BB11EA67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83086"/>
              </p:ext>
            </p:extLst>
          </p:nvPr>
        </p:nvGraphicFramePr>
        <p:xfrm>
          <a:off x="5760132" y="370977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4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9" y="2147379"/>
            <a:ext cx="5997010" cy="227278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3884146" y="2147379"/>
            <a:ext cx="751565" cy="6322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493564" y="3659810"/>
            <a:ext cx="751565" cy="6322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599" y="3588791"/>
            <a:ext cx="751565" cy="6322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https://cdata2.tsherpa.co.kr/tsherpa/MultiMedia/Flash/2020/curri/index.html?flashxmlnum=yuni4856&amp;classa=A8-C1-31-MM-MM-04-07-05-0-0-0-0&amp;classno=MM_31_04/suh_0301_06_0005/suh_0301_06_0005_401_1.html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593519" y="16122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학교와 서점 중에서 집과 더 멀리 있는 곳을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92243" y="510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27974" y="4570542"/>
            <a:ext cx="8094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서점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23" y="46263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43708" y="2888940"/>
            <a:ext cx="467803" cy="6998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61756" y="2941889"/>
            <a:ext cx="467803" cy="6998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29698" y="3765353"/>
            <a:ext cx="467803" cy="275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971331" y="2388524"/>
            <a:ext cx="276633" cy="275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608085" y="3772492"/>
            <a:ext cx="476083" cy="275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375507" y="3145915"/>
            <a:ext cx="432297" cy="275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375125" y="3145914"/>
            <a:ext cx="432297" cy="275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/>
          <p:cNvSpPr txBox="1"/>
          <p:nvPr/>
        </p:nvSpPr>
        <p:spPr>
          <a:xfrm>
            <a:off x="3932766" y="2310428"/>
            <a:ext cx="387206" cy="421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집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93564" y="3715110"/>
            <a:ext cx="69861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서점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503548" y="3715110"/>
            <a:ext cx="69861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2433224" y="3100889"/>
            <a:ext cx="6986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4233424" y="3118183"/>
            <a:ext cx="6986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23915"/>
              </p:ext>
            </p:extLst>
          </p:nvPr>
        </p:nvGraphicFramePr>
        <p:xfrm>
          <a:off x="2149934" y="2963416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37573"/>
              </p:ext>
            </p:extLst>
          </p:nvPr>
        </p:nvGraphicFramePr>
        <p:xfrm>
          <a:off x="3959932" y="2947240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3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531743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9" y="2147379"/>
            <a:ext cx="5997010" cy="227278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3884146" y="2147379"/>
            <a:ext cx="751565" cy="6322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493564" y="3659810"/>
            <a:ext cx="751565" cy="6322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599" y="3588791"/>
            <a:ext cx="751565" cy="6322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593519" y="16122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학교와 서점 중에서 집과 더 멀리 있는 곳을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927974" y="4570542"/>
            <a:ext cx="8094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서점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23" y="46263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43708" y="2888940"/>
            <a:ext cx="467803" cy="6998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61756" y="2941889"/>
            <a:ext cx="467803" cy="6998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29698" y="3765353"/>
            <a:ext cx="467803" cy="275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971331" y="2388524"/>
            <a:ext cx="276633" cy="275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608085" y="3772492"/>
            <a:ext cx="476083" cy="275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375507" y="3145915"/>
            <a:ext cx="432297" cy="275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375125" y="3145914"/>
            <a:ext cx="432297" cy="275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/>
          <p:cNvSpPr txBox="1"/>
          <p:nvPr/>
        </p:nvSpPr>
        <p:spPr>
          <a:xfrm>
            <a:off x="3932766" y="2310428"/>
            <a:ext cx="387206" cy="4219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집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93564" y="3715110"/>
            <a:ext cx="69861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서점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503548" y="3715110"/>
            <a:ext cx="69861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2433224" y="3100889"/>
            <a:ext cx="6986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4233424" y="3118183"/>
            <a:ext cx="6986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40191"/>
              </p:ext>
            </p:extLst>
          </p:nvPr>
        </p:nvGraphicFramePr>
        <p:xfrm>
          <a:off x="2149934" y="2963416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20657"/>
              </p:ext>
            </p:extLst>
          </p:nvPr>
        </p:nvGraphicFramePr>
        <p:xfrm>
          <a:off x="3959932" y="2947240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3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3C71135-60BD-4311-B04F-E21A2CE561C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92A0AABC-D504-4BFB-8673-DCCF0A909523}"/>
              </a:ext>
            </a:extLst>
          </p:cNvPr>
          <p:cNvGrpSpPr/>
          <p:nvPr/>
        </p:nvGrpSpPr>
        <p:grpSpPr>
          <a:xfrm>
            <a:off x="163237" y="3609020"/>
            <a:ext cx="6696673" cy="1360066"/>
            <a:chOff x="163237" y="3609020"/>
            <a:chExt cx="6696673" cy="1360066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4157F7A9-1C2E-4963-A0E7-9D9621E61562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108">
              <a:extLst>
                <a:ext uri="{FF2B5EF4-FFF2-40B4-BE49-F238E27FC236}">
                  <a16:creationId xmlns="" xmlns:a16="http://schemas.microsoft.com/office/drawing/2014/main" id="{E864514E-8D67-4A2F-B41D-5656B288B79E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1BBD6578-3D38-4BE0-8F38-9CD7B5256DC6}"/>
                </a:ext>
              </a:extLst>
            </p:cNvPr>
            <p:cNvSpPr txBox="1"/>
            <p:nvPr/>
          </p:nvSpPr>
          <p:spPr>
            <a:xfrm>
              <a:off x="163237" y="4077072"/>
              <a:ext cx="66671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 분모가 같은 분수는 분자가 클수록 큰 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수입니다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따라서 학교보다 서점이 집에서 더 멀리 있습니다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31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https://cdata2.tsherpa.co.kr/tsherpa/MultiMedia/Flash/2020/curri/index.html?flashxmlnum=yuni4856&amp;classa=A8-C1-31-MM-MM-04-07-05-0-0-0-0&amp;classno=MM_31_04/suh_0301_06_0005/suh_0301_06_0005_401_1.html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버튼 클릭하면 답 그림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5637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320" y="2515971"/>
            <a:ext cx="4905151" cy="17235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533" y="4228773"/>
            <a:ext cx="790685" cy="704948"/>
          </a:xfrm>
          <a:prstGeom prst="rect">
            <a:avLst/>
          </a:prstGeom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38" y="4110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25" y="333893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08" y="33323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057210" y="3085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355976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54832"/>
              </p:ext>
            </p:extLst>
          </p:nvPr>
        </p:nvGraphicFramePr>
        <p:xfrm>
          <a:off x="1727684" y="4219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64992"/>
              </p:ext>
            </p:extLst>
          </p:nvPr>
        </p:nvGraphicFramePr>
        <p:xfrm>
          <a:off x="4982506" y="42395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21276" y="1454284"/>
            <a:ext cx="639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주어진 분수만큼 색칠하고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써넣으시오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0280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81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8778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20" y="2515971"/>
            <a:ext cx="4905151" cy="17235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533" y="4228773"/>
            <a:ext cx="790685" cy="704948"/>
          </a:xfrm>
          <a:prstGeom prst="rect">
            <a:avLst/>
          </a:prstGeom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38" y="4110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25" y="333893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08" y="33323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2745" y="2861705"/>
            <a:ext cx="6667165" cy="2107382"/>
            <a:chOff x="192745" y="3700412"/>
            <a:chExt cx="6667165" cy="1268674"/>
          </a:xfrm>
        </p:grpSpPr>
        <p:sp>
          <p:nvSpPr>
            <p:cNvPr id="40" name="직사각형 3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38478" y="3700412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3037" y="3910584"/>
              <a:ext cx="5856851" cy="722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는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중에서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색칠하고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중에서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색칠합니다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더 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작습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니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75424"/>
              </p:ext>
            </p:extLst>
          </p:nvPr>
        </p:nvGraphicFramePr>
        <p:xfrm>
          <a:off x="719572" y="32849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40186"/>
              </p:ext>
            </p:extLst>
          </p:nvPr>
        </p:nvGraphicFramePr>
        <p:xfrm>
          <a:off x="4365403" y="32743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41856"/>
              </p:ext>
            </p:extLst>
          </p:nvPr>
        </p:nvGraphicFramePr>
        <p:xfrm>
          <a:off x="3216923" y="38109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741"/>
              </p:ext>
            </p:extLst>
          </p:nvPr>
        </p:nvGraphicFramePr>
        <p:xfrm>
          <a:off x="2495331" y="379760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21276" y="1454284"/>
            <a:ext cx="639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주어진 분수만큼 색칠하고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써넣으시오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0280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81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8778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716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https://cdata2.tsherpa.co.kr/tsherpa/MultiMedia/Flash/2020/curri/index.html?flashxmlnum=yuni4856&amp;classa=A8-C1-31-MM-MM-04-07-05-0-0-0-0&amp;classno=MM_31_04/suh_0301_06_0005/suh_0301_06_0005_401_1.html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81993" y="4901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61707" y="2276872"/>
            <a:ext cx="3701154" cy="1094289"/>
          </a:xfrm>
          <a:prstGeom prst="roundRect">
            <a:avLst/>
          </a:prstGeom>
          <a:ln>
            <a:solidFill>
              <a:srgbClr val="F4E8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크기를 비교하여 큰 수부터 차례대로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13" y="396574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408" y="396574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95" y="396656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41" y="396574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50782"/>
              </p:ext>
            </p:extLst>
          </p:nvPr>
        </p:nvGraphicFramePr>
        <p:xfrm>
          <a:off x="2950049" y="24993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35405"/>
              </p:ext>
            </p:extLst>
          </p:nvPr>
        </p:nvGraphicFramePr>
        <p:xfrm>
          <a:off x="2470586" y="2491673"/>
          <a:ext cx="288032" cy="64927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4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89686"/>
              </p:ext>
            </p:extLst>
          </p:nvPr>
        </p:nvGraphicFramePr>
        <p:xfrm>
          <a:off x="3478698" y="24993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81387"/>
              </p:ext>
            </p:extLst>
          </p:nvPr>
        </p:nvGraphicFramePr>
        <p:xfrm>
          <a:off x="4007347" y="24993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55422"/>
              </p:ext>
            </p:extLst>
          </p:nvPr>
        </p:nvGraphicFramePr>
        <p:xfrm>
          <a:off x="4535996" y="24993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2015716" y="3753036"/>
            <a:ext cx="468052" cy="646331"/>
            <a:chOff x="1389230" y="3499201"/>
            <a:chExt cx="468052" cy="64633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>
            <a:off x="2663788" y="3753036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그룹 63"/>
          <p:cNvGrpSpPr/>
          <p:nvPr/>
        </p:nvGrpSpPr>
        <p:grpSpPr>
          <a:xfrm>
            <a:off x="3347864" y="3753036"/>
            <a:ext cx="468052" cy="646331"/>
            <a:chOff x="1389230" y="3499201"/>
            <a:chExt cx="468052" cy="64633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그룹 69"/>
          <p:cNvGrpSpPr/>
          <p:nvPr/>
        </p:nvGrpSpPr>
        <p:grpSpPr>
          <a:xfrm>
            <a:off x="3959932" y="3753036"/>
            <a:ext cx="468052" cy="646331"/>
            <a:chOff x="1389230" y="3499201"/>
            <a:chExt cx="468052" cy="64633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그룹 77"/>
          <p:cNvGrpSpPr/>
          <p:nvPr/>
        </p:nvGrpSpPr>
        <p:grpSpPr>
          <a:xfrm>
            <a:off x="4572000" y="3753036"/>
            <a:ext cx="468052" cy="646331"/>
            <a:chOff x="1389230" y="3499201"/>
            <a:chExt cx="468052" cy="6463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36052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61" y="3573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32" y="3573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699" y="36052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04" y="3598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19319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5776493" y="5025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61707" y="2276872"/>
            <a:ext cx="3701154" cy="1094289"/>
          </a:xfrm>
          <a:prstGeom prst="roundRect">
            <a:avLst/>
          </a:prstGeom>
          <a:ln>
            <a:solidFill>
              <a:srgbClr val="F4E8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크기를 비교하여 큰 수부터 차례대로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13" y="396574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408" y="396574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95" y="396656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41" y="396574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6904"/>
              </p:ext>
            </p:extLst>
          </p:nvPr>
        </p:nvGraphicFramePr>
        <p:xfrm>
          <a:off x="2950049" y="24993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95798"/>
              </p:ext>
            </p:extLst>
          </p:nvPr>
        </p:nvGraphicFramePr>
        <p:xfrm>
          <a:off x="2470586" y="2491673"/>
          <a:ext cx="288032" cy="64927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4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31808"/>
              </p:ext>
            </p:extLst>
          </p:nvPr>
        </p:nvGraphicFramePr>
        <p:xfrm>
          <a:off x="3478698" y="24993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82579"/>
              </p:ext>
            </p:extLst>
          </p:nvPr>
        </p:nvGraphicFramePr>
        <p:xfrm>
          <a:off x="4007347" y="24993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30195"/>
              </p:ext>
            </p:extLst>
          </p:nvPr>
        </p:nvGraphicFramePr>
        <p:xfrm>
          <a:off x="4535996" y="24993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2015716" y="3753036"/>
            <a:ext cx="468052" cy="646331"/>
            <a:chOff x="1389230" y="3499201"/>
            <a:chExt cx="468052" cy="64633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>
            <a:off x="2663788" y="3753036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그룹 63"/>
          <p:cNvGrpSpPr/>
          <p:nvPr/>
        </p:nvGrpSpPr>
        <p:grpSpPr>
          <a:xfrm>
            <a:off x="3347864" y="3753036"/>
            <a:ext cx="468052" cy="646331"/>
            <a:chOff x="1389230" y="3499201"/>
            <a:chExt cx="468052" cy="64633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그룹 69"/>
          <p:cNvGrpSpPr/>
          <p:nvPr/>
        </p:nvGrpSpPr>
        <p:grpSpPr>
          <a:xfrm>
            <a:off x="3959932" y="3753036"/>
            <a:ext cx="468052" cy="646331"/>
            <a:chOff x="1389230" y="3499201"/>
            <a:chExt cx="468052" cy="64633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그룹 77"/>
          <p:cNvGrpSpPr/>
          <p:nvPr/>
        </p:nvGrpSpPr>
        <p:grpSpPr>
          <a:xfrm>
            <a:off x="4572000" y="3753036"/>
            <a:ext cx="468052" cy="646331"/>
            <a:chOff x="1389230" y="3499201"/>
            <a:chExt cx="468052" cy="6463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36052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61" y="3573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32" y="3573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699" y="36052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04" y="3598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19319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3C71135-60BD-4311-B04F-E21A2CE561C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92A0AABC-D504-4BFB-8673-DCCF0A909523}"/>
              </a:ext>
            </a:extLst>
          </p:cNvPr>
          <p:cNvGrpSpPr/>
          <p:nvPr/>
        </p:nvGrpSpPr>
        <p:grpSpPr>
          <a:xfrm>
            <a:off x="163237" y="3609020"/>
            <a:ext cx="6696673" cy="1360066"/>
            <a:chOff x="163237" y="3609020"/>
            <a:chExt cx="6696673" cy="1360066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4157F7A9-1C2E-4963-A0E7-9D9621E61562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108">
              <a:extLst>
                <a:ext uri="{FF2B5EF4-FFF2-40B4-BE49-F238E27FC236}">
                  <a16:creationId xmlns="" xmlns:a16="http://schemas.microsoft.com/office/drawing/2014/main" id="{E864514E-8D67-4A2F-B41D-5656B288B79E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1BBD6578-3D38-4BE0-8F38-9CD7B5256DC6}"/>
                </a:ext>
              </a:extLst>
            </p:cNvPr>
            <p:cNvSpPr txBox="1"/>
            <p:nvPr/>
          </p:nvSpPr>
          <p:spPr>
            <a:xfrm>
              <a:off x="163237" y="4175792"/>
              <a:ext cx="66671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 분모가 같은 분수는 분자가 클수록 큰 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수입니다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795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0" y="1988840"/>
            <a:ext cx="6129432" cy="3135743"/>
          </a:xfrm>
          <a:prstGeom prst="rect">
            <a:avLst/>
          </a:prstGeom>
        </p:spPr>
      </p:pic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app\resource\contents\lesson06\ops\lesson06\mm_31_6_04_07_04.html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링크처럼그대로 가지고 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78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" y="1592796"/>
            <a:ext cx="3217744" cy="39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타일을 꾸미기 위해 색종이를 각각 얼마큼 사용했나요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6200" y="2375592"/>
            <a:ext cx="304545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똑같이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사용했습니다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48" y="2944305"/>
            <a:ext cx="360000" cy="355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95531" y="1259344"/>
            <a:ext cx="1974748" cy="260426"/>
            <a:chOff x="4316416" y="1251281"/>
            <a:chExt cx="1974748" cy="260426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60423" y="12512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42684" y="1232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6200" y="3404610"/>
            <a:ext cx="304545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똑같이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사용했습니다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48" y="3973323"/>
            <a:ext cx="360000" cy="355000"/>
          </a:xfrm>
          <a:prstGeom prst="rect">
            <a:avLst/>
          </a:prstGeom>
        </p:spPr>
      </p:pic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35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SA31604.psd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타일 조각의 크기를 각각 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2339588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칸짜리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타일 조각은     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995531" y="1259344"/>
            <a:ext cx="1974748" cy="260426"/>
            <a:chOff x="4316416" y="1251281"/>
            <a:chExt cx="1974748" cy="260426"/>
          </a:xfrm>
        </p:grpSpPr>
        <p:sp>
          <p:nvSpPr>
            <p:cNvPr id="35" name="직사각형 34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60423" y="12512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4742684" y="1232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991" y="2723635"/>
            <a:ext cx="360000" cy="355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779912" y="3356992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칸짜리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타일 조각은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803" y="3877842"/>
            <a:ext cx="360000" cy="355000"/>
          </a:xfrm>
          <a:prstGeom prst="rect">
            <a:avLst/>
          </a:prstGeom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" y="1592796"/>
            <a:ext cx="3217744" cy="39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6012160" y="2314617"/>
            <a:ext cx="468052" cy="646331"/>
            <a:chOff x="1389230" y="3499201"/>
            <a:chExt cx="468052" cy="646331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그룹 37"/>
          <p:cNvGrpSpPr/>
          <p:nvPr/>
        </p:nvGrpSpPr>
        <p:grpSpPr>
          <a:xfrm>
            <a:off x="6048164" y="3322729"/>
            <a:ext cx="468052" cy="646331"/>
            <a:chOff x="1389230" y="3499201"/>
            <a:chExt cx="468052" cy="646331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어느 타일의 크기가 더 큰가요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2339588"/>
            <a:ext cx="296569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   인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타일 조각의 크기가 더 큽니다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995531" y="1259344"/>
            <a:ext cx="1974748" cy="260426"/>
            <a:chOff x="4316416" y="1251281"/>
            <a:chExt cx="1974748" cy="260426"/>
          </a:xfrm>
        </p:grpSpPr>
        <p:sp>
          <p:nvSpPr>
            <p:cNvPr id="35" name="직사각형 34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60423" y="125128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43" name="타원 42"/>
          <p:cNvSpPr/>
          <p:nvPr/>
        </p:nvSpPr>
        <p:spPr>
          <a:xfrm>
            <a:off x="4742684" y="1232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991" y="3093957"/>
            <a:ext cx="360000" cy="355000"/>
          </a:xfrm>
          <a:prstGeom prst="rect">
            <a:avLst/>
          </a:prstGeom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" y="1592796"/>
            <a:ext cx="3217744" cy="39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4608004" y="2384884"/>
            <a:ext cx="468052" cy="646331"/>
            <a:chOff x="1389230" y="3499201"/>
            <a:chExt cx="468052" cy="646331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925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6" y="36103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81318" y="350100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분모가 같은 분수의 크기를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비교할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분수의 크기를 비교해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\app\resource\contents\lesson06\ops\lesson06\mm_31_6_04_03_01.html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4283968" y="2245969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968044" y="1376772"/>
            <a:ext cx="1962889" cy="258870"/>
            <a:chOff x="4316416" y="1253287"/>
            <a:chExt cx="1962889" cy="258870"/>
          </a:xfrm>
        </p:grpSpPr>
        <p:sp>
          <p:nvSpPr>
            <p:cNvPr id="51" name="직사각형 50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746657" y="1337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440351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 과       만큼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72" y="2313878"/>
            <a:ext cx="5676323" cy="1835202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" y="2411560"/>
            <a:ext cx="353631" cy="2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73" y="2380537"/>
            <a:ext cx="353631" cy="2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63600" y="2915616"/>
            <a:ext cx="254984" cy="612068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95936" y="2926265"/>
            <a:ext cx="254984" cy="612068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32333" y="2298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504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1" y="31923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34" y="31562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26004"/>
              </p:ext>
            </p:extLst>
          </p:nvPr>
        </p:nvGraphicFramePr>
        <p:xfrm>
          <a:off x="568156" y="161731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30308"/>
              </p:ext>
            </p:extLst>
          </p:nvPr>
        </p:nvGraphicFramePr>
        <p:xfrm>
          <a:off x="1223628" y="16288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85429"/>
              </p:ext>
            </p:extLst>
          </p:nvPr>
        </p:nvGraphicFramePr>
        <p:xfrm>
          <a:off x="864755" y="29156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00488"/>
              </p:ext>
            </p:extLst>
          </p:nvPr>
        </p:nvGraphicFramePr>
        <p:xfrm>
          <a:off x="3995936" y="29156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02876"/>
            <a:ext cx="858753" cy="85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739" y="3005341"/>
            <a:ext cx="858753" cy="85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분수의 크기를 비교해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 답 화면을 그대로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클릭 이벤트 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4283968" y="2245969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968044" y="1376772"/>
            <a:ext cx="1962889" cy="258870"/>
            <a:chOff x="4316416" y="1253287"/>
            <a:chExt cx="1962889" cy="258870"/>
          </a:xfrm>
        </p:grpSpPr>
        <p:sp>
          <p:nvSpPr>
            <p:cNvPr id="51" name="직사각형 50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746657" y="1337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440351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과       는      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각각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7781" y="4438064"/>
            <a:ext cx="2775451" cy="594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은     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38" y="44794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958319" y="4419582"/>
            <a:ext cx="2772308" cy="594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    는</a:t>
            </a:r>
            <a:r>
              <a:rPr lang="ko-KR" altLang="en-US" smtClean="0"/>
              <a:t>     </a:t>
            </a:r>
            <a:r>
              <a:rPr lang="ko-KR" altLang="en-US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47" y="45881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72" y="2313878"/>
            <a:ext cx="5676323" cy="1835202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" y="2411560"/>
            <a:ext cx="353631" cy="2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73" y="2380537"/>
            <a:ext cx="353631" cy="2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863600" y="2915616"/>
            <a:ext cx="254984" cy="612068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95936" y="2926265"/>
            <a:ext cx="254984" cy="612068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29304"/>
              </p:ext>
            </p:extLst>
          </p:nvPr>
        </p:nvGraphicFramePr>
        <p:xfrm>
          <a:off x="864755" y="29156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76135"/>
              </p:ext>
            </p:extLst>
          </p:nvPr>
        </p:nvGraphicFramePr>
        <p:xfrm>
          <a:off x="3995936" y="29156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33506"/>
              </p:ext>
            </p:extLst>
          </p:nvPr>
        </p:nvGraphicFramePr>
        <p:xfrm>
          <a:off x="539552" y="16045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54952"/>
              </p:ext>
            </p:extLst>
          </p:nvPr>
        </p:nvGraphicFramePr>
        <p:xfrm>
          <a:off x="1187624" y="15927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47328"/>
              </p:ext>
            </p:extLst>
          </p:nvPr>
        </p:nvGraphicFramePr>
        <p:xfrm>
          <a:off x="1763688" y="1592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937767" y="4412304"/>
            <a:ext cx="468052" cy="646331"/>
            <a:chOff x="1389230" y="3499201"/>
            <a:chExt cx="468052" cy="646331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>
            <a:off x="1633865" y="4414044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그룹 63"/>
          <p:cNvGrpSpPr/>
          <p:nvPr/>
        </p:nvGrpSpPr>
        <p:grpSpPr>
          <a:xfrm>
            <a:off x="4030327" y="4410615"/>
            <a:ext cx="468052" cy="646331"/>
            <a:chOff x="1389230" y="3499201"/>
            <a:chExt cx="468052" cy="646331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>
            <a:off x="4726425" y="4412355"/>
            <a:ext cx="468052" cy="646331"/>
            <a:chOff x="1389230" y="3499201"/>
            <a:chExt cx="468052" cy="646331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타원 70"/>
          <p:cNvSpPr/>
          <p:nvPr/>
        </p:nvSpPr>
        <p:spPr>
          <a:xfrm>
            <a:off x="3131840" y="2304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128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43034</TotalTime>
  <Words>3301</Words>
  <Application>Microsoft Office PowerPoint</Application>
  <PresentationFormat>화면 슬라이드 쇼(4:3)</PresentationFormat>
  <Paragraphs>1235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7805</cp:revision>
  <dcterms:created xsi:type="dcterms:W3CDTF">2008-07-15T12:19:11Z</dcterms:created>
  <dcterms:modified xsi:type="dcterms:W3CDTF">2022-03-24T23:43:42Z</dcterms:modified>
</cp:coreProperties>
</file>