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6" r:id="rId6"/>
    <p:sldId id="1422" r:id="rId7"/>
    <p:sldId id="1097" r:id="rId8"/>
    <p:sldId id="1289" r:id="rId9"/>
    <p:sldId id="1428" r:id="rId10"/>
    <p:sldId id="1425" r:id="rId11"/>
    <p:sldId id="1389" r:id="rId12"/>
    <p:sldId id="1429" r:id="rId13"/>
    <p:sldId id="1430" r:id="rId14"/>
    <p:sldId id="1426" r:id="rId15"/>
    <p:sldId id="1431" r:id="rId16"/>
    <p:sldId id="1399" r:id="rId17"/>
    <p:sldId id="1400" r:id="rId18"/>
    <p:sldId id="1315" r:id="rId19"/>
    <p:sldId id="1316" r:id="rId20"/>
    <p:sldId id="1322" r:id="rId21"/>
    <p:sldId id="1432" r:id="rId22"/>
    <p:sldId id="1375" r:id="rId23"/>
    <p:sldId id="1323" r:id="rId24"/>
    <p:sldId id="1433" r:id="rId25"/>
    <p:sldId id="1403" r:id="rId26"/>
    <p:sldId id="1434" r:id="rId27"/>
    <p:sldId id="1405" r:id="rId28"/>
    <p:sldId id="1435" r:id="rId29"/>
    <p:sldId id="1406" r:id="rId30"/>
    <p:sldId id="1436" r:id="rId31"/>
    <p:sldId id="1407" r:id="rId32"/>
    <p:sldId id="1408" r:id="rId33"/>
    <p:sldId id="1437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1D4"/>
    <a:srgbClr val="EAE3F5"/>
    <a:srgbClr val="FFECE2"/>
    <a:srgbClr val="AE7C65"/>
    <a:srgbClr val="F6E7D4"/>
    <a:srgbClr val="D4F3F6"/>
    <a:srgbClr val="000000"/>
    <a:srgbClr val="9F76B4"/>
    <a:srgbClr val="F04F6B"/>
    <a:srgbClr val="E1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7" autoAdjust="0"/>
    <p:restoredTop sz="97138" autoAdjust="0"/>
  </p:normalViewPr>
  <p:slideViewPr>
    <p:cSldViewPr>
      <p:cViewPr>
        <p:scale>
          <a:sx n="100" d="100"/>
          <a:sy n="100" d="100"/>
        </p:scale>
        <p:origin x="-2250" y="-3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3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183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81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1986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877DD41-2FE4-41DB-ABB4-7A79EDC300B9}"/>
              </a:ext>
            </a:extLst>
          </p:cNvPr>
          <p:cNvSpPr txBox="1"/>
          <p:nvPr/>
        </p:nvSpPr>
        <p:spPr>
          <a:xfrm>
            <a:off x="342880" y="1628800"/>
            <a:ext cx="6497371" cy="1115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,    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,      , ··· ,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         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··· ,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쓰고                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,                 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···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" y="19888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591780" y="1858450"/>
            <a:ext cx="60892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작은 수를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311860" y="1864800"/>
            <a:ext cx="60892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0.2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995936" y="1858961"/>
            <a:ext cx="60892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954477" y="1813826"/>
            <a:ext cx="60892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44031" y="2312876"/>
            <a:ext cx="107847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1657323" y="2296399"/>
            <a:ext cx="107847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영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점 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847301" y="2300891"/>
            <a:ext cx="107847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249611" y="2307786"/>
            <a:ext cx="107847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구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877DD41-2FE4-41DB-ABB4-7A79EDC300B9}"/>
              </a:ext>
            </a:extLst>
          </p:cNvPr>
          <p:cNvSpPr txBox="1"/>
          <p:nvPr/>
        </p:nvSpPr>
        <p:spPr>
          <a:xfrm>
            <a:off x="385387" y="2940354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0.1, 0.2, 0.3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같은 수를           라고 하고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    ‘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      이라고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735796" y="3026928"/>
            <a:ext cx="67283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소수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509252" y="3022504"/>
            <a:ext cx="26583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123100" y="3008663"/>
            <a:ext cx="92506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03" y="4093526"/>
            <a:ext cx="6268737" cy="10276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552" y="4196332"/>
            <a:ext cx="5940660" cy="456804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5556" y="4833156"/>
            <a:ext cx="5940660" cy="26225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1560" y="4350586"/>
            <a:ext cx="33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1560" y="4811999"/>
            <a:ext cx="33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5132" y="4331686"/>
            <a:ext cx="33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21481" y="4794588"/>
            <a:ext cx="33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7543" y="4811999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91680" y="4819177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53667" y="4817152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07804" y="4824330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69791" y="4824106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23928" y="4831284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85915" y="4818589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40052" y="4817152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02039" y="4825767"/>
            <a:ext cx="41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6620790" y="2603046"/>
            <a:ext cx="29608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0840" y="1640448"/>
            <a:ext cx="342472" cy="27752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5143" y="1640448"/>
            <a:ext cx="342472" cy="277521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3758" y="1628800"/>
            <a:ext cx="342472" cy="277521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72754" y="1583665"/>
            <a:ext cx="342472" cy="27752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076" y="2467403"/>
            <a:ext cx="342472" cy="27752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9604" y="2580459"/>
            <a:ext cx="342472" cy="27752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74083" y="2591919"/>
            <a:ext cx="342472" cy="277521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8540" y="2550142"/>
            <a:ext cx="342472" cy="27752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4655" y="2847276"/>
            <a:ext cx="342472" cy="27752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8326" y="3312924"/>
            <a:ext cx="342472" cy="27752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9628" y="2745199"/>
            <a:ext cx="342472" cy="277521"/>
          </a:xfrm>
          <a:prstGeom prst="rect">
            <a:avLst/>
          </a:prstGeom>
        </p:spPr>
      </p:pic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617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37433"/>
              </p:ext>
            </p:extLst>
          </p:nvPr>
        </p:nvGraphicFramePr>
        <p:xfrm>
          <a:off x="419948" y="1772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13655"/>
              </p:ext>
            </p:extLst>
          </p:nvPr>
        </p:nvGraphicFramePr>
        <p:xfrm>
          <a:off x="888000" y="17728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67338"/>
              </p:ext>
            </p:extLst>
          </p:nvPr>
        </p:nvGraphicFramePr>
        <p:xfrm>
          <a:off x="1295636" y="17727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94139"/>
              </p:ext>
            </p:extLst>
          </p:nvPr>
        </p:nvGraphicFramePr>
        <p:xfrm>
          <a:off x="1958762" y="1772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1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611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38497"/>
              </p:ext>
            </p:extLst>
          </p:nvPr>
        </p:nvGraphicFramePr>
        <p:xfrm>
          <a:off x="1187624" y="4113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37737"/>
              </p:ext>
            </p:extLst>
          </p:nvPr>
        </p:nvGraphicFramePr>
        <p:xfrm>
          <a:off x="1727684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61106"/>
              </p:ext>
            </p:extLst>
          </p:nvPr>
        </p:nvGraphicFramePr>
        <p:xfrm>
          <a:off x="2267744" y="41130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79277"/>
              </p:ext>
            </p:extLst>
          </p:nvPr>
        </p:nvGraphicFramePr>
        <p:xfrm>
          <a:off x="2807804" y="41129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48246"/>
              </p:ext>
            </p:extLst>
          </p:nvPr>
        </p:nvGraphicFramePr>
        <p:xfrm>
          <a:off x="3383868" y="41128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60000"/>
              </p:ext>
            </p:extLst>
          </p:nvPr>
        </p:nvGraphicFramePr>
        <p:xfrm>
          <a:off x="3959932" y="41127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09112"/>
              </p:ext>
            </p:extLst>
          </p:nvPr>
        </p:nvGraphicFramePr>
        <p:xfrm>
          <a:off x="4535996" y="411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17212"/>
              </p:ext>
            </p:extLst>
          </p:nvPr>
        </p:nvGraphicFramePr>
        <p:xfrm>
          <a:off x="5076056" y="41126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696"/>
              </p:ext>
            </p:extLst>
          </p:nvPr>
        </p:nvGraphicFramePr>
        <p:xfrm>
          <a:off x="5652120" y="41125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5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63"/>
          <p:cNvSpPr txBox="1"/>
          <p:nvPr/>
        </p:nvSpPr>
        <p:spPr>
          <a:xfrm>
            <a:off x="3131840" y="4577869"/>
            <a:ext cx="870692" cy="654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1"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종이배가 이동한 거리가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04048" y="1369453"/>
            <a:ext cx="1971554" cy="259347"/>
            <a:chOff x="5652120" y="1369453"/>
            <a:chExt cx="197155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2933" y="136986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749943" y="1332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3"/>
              <p:cNvSpPr txBox="1"/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종이배가</m:t>
                    </m:r>
                  </m:oMath>
                </a14:m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이동한 거리를 분수로 나타내 보세요</a:t>
                </a:r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blipFill rotWithShape="0">
                <a:blip r:embed="rId3"/>
                <a:stretch>
                  <a:fillRect l="-374" t="-6250"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311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32883" y="2149761"/>
            <a:ext cx="6127349" cy="1927311"/>
            <a:chOff x="440395" y="3383307"/>
            <a:chExt cx="6127349" cy="19273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548" y="3383307"/>
              <a:ext cx="6064196" cy="192327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88712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172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0395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084292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259880" y="386089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835944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12008" y="3861206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988072" y="3861364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564136" y="3861522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067944" y="386168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761855" y="3896894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292080" y="3861048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852058" y="3860890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25963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81753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37544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93334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49124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04915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60705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16496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72286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0" name="표 13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0141"/>
              </p:ext>
            </p:extLst>
          </p:nvPr>
        </p:nvGraphicFramePr>
        <p:xfrm>
          <a:off x="866100" y="25374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0184"/>
              </p:ext>
            </p:extLst>
          </p:nvPr>
        </p:nvGraphicFramePr>
        <p:xfrm>
          <a:off x="1439652" y="25368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55941"/>
              </p:ext>
            </p:extLst>
          </p:nvPr>
        </p:nvGraphicFramePr>
        <p:xfrm>
          <a:off x="2013204" y="2536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82805"/>
              </p:ext>
            </p:extLst>
          </p:nvPr>
        </p:nvGraphicFramePr>
        <p:xfrm>
          <a:off x="2586756" y="25356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0892"/>
              </p:ext>
            </p:extLst>
          </p:nvPr>
        </p:nvGraphicFramePr>
        <p:xfrm>
          <a:off x="3131840" y="25350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23027"/>
              </p:ext>
            </p:extLst>
          </p:nvPr>
        </p:nvGraphicFramePr>
        <p:xfrm>
          <a:off x="3705392" y="2534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59998"/>
              </p:ext>
            </p:extLst>
          </p:nvPr>
        </p:nvGraphicFramePr>
        <p:xfrm>
          <a:off x="4247964" y="25338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49142"/>
              </p:ext>
            </p:extLst>
          </p:nvPr>
        </p:nvGraphicFramePr>
        <p:xfrm>
          <a:off x="4788024" y="25289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8" name="표 14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92241"/>
              </p:ext>
            </p:extLst>
          </p:nvPr>
        </p:nvGraphicFramePr>
        <p:xfrm>
          <a:off x="5364088" y="25239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9" name="표 14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59697"/>
              </p:ext>
            </p:extLst>
          </p:nvPr>
        </p:nvGraphicFramePr>
        <p:xfrm>
          <a:off x="5940152" y="25189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7942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366875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42939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483768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59063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599892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75187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160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291311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660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84168" y="3825044"/>
            <a:ext cx="59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7444" y="3825044"/>
            <a:ext cx="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3508" y="3167680"/>
            <a:ext cx="6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출발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06" y="4382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1" name="그룹 160"/>
          <p:cNvGrpSpPr/>
          <p:nvPr/>
        </p:nvGrpSpPr>
        <p:grpSpPr>
          <a:xfrm>
            <a:off x="3166201" y="4592453"/>
            <a:ext cx="504057" cy="646331"/>
            <a:chOff x="1452648" y="3528579"/>
            <a:chExt cx="303133" cy="646331"/>
          </a:xfrm>
        </p:grpSpPr>
        <p:sp>
          <p:nvSpPr>
            <p:cNvPr id="162" name="TextBox 1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08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45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종이배가 이동한 거리가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04048" y="1369453"/>
            <a:ext cx="1971554" cy="259347"/>
            <a:chOff x="5652120" y="1369453"/>
            <a:chExt cx="197155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2933" y="136986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3"/>
              <p:cNvSpPr txBox="1"/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종이배가</m:t>
                    </m:r>
                  </m:oMath>
                </a14:m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이동한 거리를 소수로 나타내 보세요</a:t>
                </a:r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blipFill rotWithShape="0">
                <a:blip r:embed="rId3"/>
                <a:stretch>
                  <a:fillRect l="-374" t="-6250"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3634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073872" y="4851481"/>
            <a:ext cx="9018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86" y="4761148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32883" y="2149761"/>
            <a:ext cx="6127349" cy="1927311"/>
            <a:chOff x="440395" y="3383307"/>
            <a:chExt cx="6127349" cy="1927311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3548" y="3383307"/>
              <a:ext cx="6064196" cy="1923273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688712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0172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0395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084292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259880" y="386089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35944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412008" y="3861206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988072" y="3861364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564136" y="3861522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067944" y="386168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761855" y="3896894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292080" y="3861048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852058" y="3860890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25963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81753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37544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93334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49124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04915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60705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16496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72286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92924"/>
              </p:ext>
            </p:extLst>
          </p:nvPr>
        </p:nvGraphicFramePr>
        <p:xfrm>
          <a:off x="866100" y="25374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08433"/>
              </p:ext>
            </p:extLst>
          </p:nvPr>
        </p:nvGraphicFramePr>
        <p:xfrm>
          <a:off x="1439652" y="25368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87144"/>
              </p:ext>
            </p:extLst>
          </p:nvPr>
        </p:nvGraphicFramePr>
        <p:xfrm>
          <a:off x="2013204" y="2536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32126"/>
              </p:ext>
            </p:extLst>
          </p:nvPr>
        </p:nvGraphicFramePr>
        <p:xfrm>
          <a:off x="2586756" y="25356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9948"/>
              </p:ext>
            </p:extLst>
          </p:nvPr>
        </p:nvGraphicFramePr>
        <p:xfrm>
          <a:off x="3131840" y="25350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45152"/>
              </p:ext>
            </p:extLst>
          </p:nvPr>
        </p:nvGraphicFramePr>
        <p:xfrm>
          <a:off x="3705392" y="2534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07604"/>
              </p:ext>
            </p:extLst>
          </p:nvPr>
        </p:nvGraphicFramePr>
        <p:xfrm>
          <a:off x="4247964" y="25338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07080"/>
              </p:ext>
            </p:extLst>
          </p:nvPr>
        </p:nvGraphicFramePr>
        <p:xfrm>
          <a:off x="4788024" y="25289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59294"/>
              </p:ext>
            </p:extLst>
          </p:nvPr>
        </p:nvGraphicFramePr>
        <p:xfrm>
          <a:off x="5364088" y="25239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09143"/>
              </p:ext>
            </p:extLst>
          </p:nvPr>
        </p:nvGraphicFramePr>
        <p:xfrm>
          <a:off x="5940152" y="25189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7942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66875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42939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483768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059063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599892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175187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7160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291311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86660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84168" y="3825044"/>
            <a:ext cx="59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7444" y="3825044"/>
            <a:ext cx="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3508" y="3167680"/>
            <a:ext cx="6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출발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8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532883" y="2149761"/>
            <a:ext cx="6127349" cy="1927311"/>
            <a:chOff x="440395" y="3383307"/>
            <a:chExt cx="6127349" cy="1927311"/>
          </a:xfrm>
        </p:grpSpPr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548" y="3383307"/>
              <a:ext cx="6064196" cy="1923273"/>
            </a:xfrm>
            <a:prstGeom prst="rect">
              <a:avLst/>
            </a:prstGeom>
          </p:spPr>
        </p:pic>
        <p:sp>
          <p:nvSpPr>
            <p:cNvPr id="141" name="직사각형 140"/>
            <p:cNvSpPr/>
            <p:nvPr/>
          </p:nvSpPr>
          <p:spPr>
            <a:xfrm>
              <a:off x="688712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70172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40395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084292" y="5085184"/>
              <a:ext cx="431800" cy="22543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259880" y="386089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835944" y="3861048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2412008" y="3861206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2988072" y="3861364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564136" y="3861522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067944" y="3861680"/>
              <a:ext cx="431800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761855" y="3896894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292080" y="3861048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52058" y="3860890"/>
              <a:ext cx="268114" cy="468210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25963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81753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37544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93334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491248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049152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607056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5164960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722864" y="4787742"/>
              <a:ext cx="431800" cy="225434"/>
            </a:xfrm>
            <a:prstGeom prst="rect">
              <a:avLst/>
            </a:prstGeom>
            <a:solidFill>
              <a:srgbClr val="C2E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종이배가 이동한 거리가 얼마인지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04048" y="1369453"/>
            <a:ext cx="1971554" cy="259347"/>
            <a:chOff x="5652120" y="1369453"/>
            <a:chExt cx="197155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92933" y="136986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3"/>
              <p:cNvSpPr txBox="1"/>
              <p:nvPr/>
            </p:nvSpPr>
            <p:spPr>
              <a:xfrm>
                <a:off x="373541" y="1689457"/>
                <a:ext cx="6610727" cy="39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6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종이배가</m:t>
                    </m:r>
                  </m:oMath>
                </a14:m>
                <a:r>
                  <a:rPr lang="en-US" altLang="ko-KR" sz="1900" spc="-16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900" spc="-16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이동한 거리를 소수로 나타내는 방법을 이야기해 보세요</a:t>
                </a:r>
                <a:r>
                  <a:rPr lang="en-US" altLang="ko-KR" sz="1900" spc="-16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1" y="1689457"/>
                <a:ext cx="6610727" cy="390235"/>
              </a:xfrm>
              <a:prstGeom prst="rect">
                <a:avLst/>
              </a:prstGeom>
              <a:blipFill rotWithShape="1">
                <a:blip r:embed="rId6"/>
                <a:stretch>
                  <a:fillRect l="-369" t="-6250" r="-1290"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/>
          <p:cNvSpPr/>
          <p:nvPr/>
        </p:nvSpPr>
        <p:spPr>
          <a:xfrm>
            <a:off x="755576" y="4545124"/>
            <a:ext cx="56409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 이동했으므로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나타냅니다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05" y="4448214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84796"/>
              </p:ext>
            </p:extLst>
          </p:nvPr>
        </p:nvGraphicFramePr>
        <p:xfrm>
          <a:off x="866100" y="25374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10597"/>
              </p:ext>
            </p:extLst>
          </p:nvPr>
        </p:nvGraphicFramePr>
        <p:xfrm>
          <a:off x="1439652" y="25368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70631"/>
              </p:ext>
            </p:extLst>
          </p:nvPr>
        </p:nvGraphicFramePr>
        <p:xfrm>
          <a:off x="2013204" y="2536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44026"/>
              </p:ext>
            </p:extLst>
          </p:nvPr>
        </p:nvGraphicFramePr>
        <p:xfrm>
          <a:off x="2586756" y="25356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46596"/>
              </p:ext>
            </p:extLst>
          </p:nvPr>
        </p:nvGraphicFramePr>
        <p:xfrm>
          <a:off x="3131840" y="25350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22298"/>
              </p:ext>
            </p:extLst>
          </p:nvPr>
        </p:nvGraphicFramePr>
        <p:xfrm>
          <a:off x="3705392" y="2534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83240"/>
              </p:ext>
            </p:extLst>
          </p:nvPr>
        </p:nvGraphicFramePr>
        <p:xfrm>
          <a:off x="4247964" y="25338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91187"/>
              </p:ext>
            </p:extLst>
          </p:nvPr>
        </p:nvGraphicFramePr>
        <p:xfrm>
          <a:off x="4788024" y="25289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61904"/>
              </p:ext>
            </p:extLst>
          </p:nvPr>
        </p:nvGraphicFramePr>
        <p:xfrm>
          <a:off x="5364088" y="25239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12806"/>
              </p:ext>
            </p:extLst>
          </p:nvPr>
        </p:nvGraphicFramePr>
        <p:xfrm>
          <a:off x="5940152" y="25189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7942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66875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42939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83768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59063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99892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75187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1601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1311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66606" y="3465004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084168" y="3825044"/>
            <a:ext cx="59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7444" y="3825044"/>
            <a:ext cx="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3508" y="3167680"/>
            <a:ext cx="65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출발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2" y="45811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8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691520"/>
            <a:ext cx="5793273" cy="34988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분수와 소수로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6454289" y="4981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3600" y="3933056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1732" y="3945319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92272" y="3922600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35354" y="3922600"/>
            <a:ext cx="721316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2253" y="3645024"/>
            <a:ext cx="381395" cy="20994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3066" y="3657287"/>
            <a:ext cx="381395" cy="20994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6009" y="3665990"/>
            <a:ext cx="381395" cy="209948"/>
          </a:xfrm>
          <a:prstGeom prst="rect">
            <a:avLst/>
          </a:prstGeom>
          <a:solidFill>
            <a:srgbClr val="F7A21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05314" y="3650001"/>
            <a:ext cx="381395" cy="209948"/>
          </a:xfrm>
          <a:prstGeom prst="rect">
            <a:avLst/>
          </a:prstGeom>
          <a:solidFill>
            <a:srgbClr val="F7A21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6478" y="3573016"/>
            <a:ext cx="682507" cy="39659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72652" y="3578225"/>
            <a:ext cx="682507" cy="39659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54757" y="3573016"/>
            <a:ext cx="682507" cy="396593"/>
          </a:xfrm>
          <a:prstGeom prst="roundRect">
            <a:avLst/>
          </a:prstGeom>
          <a:solidFill>
            <a:srgbClr val="F6F1D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3050" y="3578225"/>
            <a:ext cx="682507" cy="396593"/>
          </a:xfrm>
          <a:prstGeom prst="roundRect">
            <a:avLst/>
          </a:prstGeom>
          <a:solidFill>
            <a:srgbClr val="F6F1D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03675" y="4202763"/>
            <a:ext cx="599771" cy="459665"/>
            <a:chOff x="2103675" y="4202763"/>
            <a:chExt cx="599771" cy="459665"/>
          </a:xfrm>
        </p:grpSpPr>
        <p:sp>
          <p:nvSpPr>
            <p:cNvPr id="45" name="직사각형 44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5402142" y="4293592"/>
            <a:ext cx="56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69" y="4203259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698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960921" y="4115716"/>
            <a:ext cx="504057" cy="646331"/>
            <a:chOff x="1452648" y="3528579"/>
            <a:chExt cx="303133" cy="646331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282274" y="4115716"/>
            <a:ext cx="504057" cy="646331"/>
            <a:chOff x="1452648" y="3528579"/>
            <a:chExt cx="303133" cy="646331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20" y="416134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09" y="4121238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5161914" y="4973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691520"/>
            <a:ext cx="5793273" cy="34988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분수와 소수로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3600" y="3933056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1732" y="3945319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92272" y="3922600"/>
            <a:ext cx="684064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35354" y="3922600"/>
            <a:ext cx="721316" cy="11161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2253" y="3645024"/>
            <a:ext cx="381395" cy="20994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3066" y="3657287"/>
            <a:ext cx="381395" cy="209948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6009" y="3665990"/>
            <a:ext cx="381395" cy="209948"/>
          </a:xfrm>
          <a:prstGeom prst="rect">
            <a:avLst/>
          </a:prstGeom>
          <a:solidFill>
            <a:srgbClr val="F7A21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05314" y="3650001"/>
            <a:ext cx="381395" cy="209948"/>
          </a:xfrm>
          <a:prstGeom prst="rect">
            <a:avLst/>
          </a:prstGeom>
          <a:solidFill>
            <a:srgbClr val="F7A21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7501" y="3589293"/>
            <a:ext cx="62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3675" y="3594502"/>
            <a:ext cx="62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85780" y="3589293"/>
            <a:ext cx="62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4073" y="3594502"/>
            <a:ext cx="62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03675" y="4202763"/>
            <a:ext cx="599771" cy="459665"/>
            <a:chOff x="2103675" y="4202763"/>
            <a:chExt cx="599771" cy="459665"/>
          </a:xfrm>
        </p:grpSpPr>
        <p:sp>
          <p:nvSpPr>
            <p:cNvPr id="45" name="직사각형 44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5402142" y="4293592"/>
            <a:ext cx="56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69" y="4203259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60921" y="4115716"/>
            <a:ext cx="504057" cy="646331"/>
            <a:chOff x="1452648" y="3528579"/>
            <a:chExt cx="303133" cy="646331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4282274" y="4115716"/>
            <a:ext cx="504057" cy="646331"/>
            <a:chOff x="1452648" y="3528579"/>
            <a:chExt cx="303133" cy="646331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20" y="416134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09" y="4121238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2582906"/>
            <a:ext cx="6667165" cy="2386180"/>
            <a:chOff x="192745" y="2582906"/>
            <a:chExt cx="6667165" cy="2386180"/>
          </a:xfrm>
        </p:grpSpPr>
        <p:sp>
          <p:nvSpPr>
            <p:cNvPr id="54" name="직사각형 53"/>
            <p:cNvSpPr/>
            <p:nvPr/>
          </p:nvSpPr>
          <p:spPr>
            <a:xfrm>
              <a:off x="192745" y="2744924"/>
              <a:ext cx="6667165" cy="2224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25829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16570" y="2988806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 색칠했으므로 분수로 나타내면        이고 소수로 나타내면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12992"/>
              </p:ext>
            </p:extLst>
          </p:nvPr>
        </p:nvGraphicFramePr>
        <p:xfrm>
          <a:off x="1007604" y="33419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323528" y="3861048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 색칠했으므로 분수로 나타내면        이고 소수로 나타내면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86630"/>
              </p:ext>
            </p:extLst>
          </p:nvPr>
        </p:nvGraphicFramePr>
        <p:xfrm>
          <a:off x="1014562" y="42142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321297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2" y="407862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4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028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6570" y="2890384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360202" y="2934454"/>
            <a:ext cx="366998" cy="7560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105" y="2132856"/>
            <a:ext cx="26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는 소수로          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171729" y="2028222"/>
            <a:ext cx="599771" cy="459665"/>
            <a:chOff x="2103675" y="4202763"/>
            <a:chExt cx="599771" cy="459665"/>
          </a:xfrm>
        </p:grpSpPr>
        <p:sp>
          <p:nvSpPr>
            <p:cNvPr id="38" name="직사각형 37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760196" y="2880860"/>
            <a:ext cx="28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개이면           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208033" y="2772848"/>
            <a:ext cx="599771" cy="459665"/>
            <a:chOff x="2103675" y="4202763"/>
            <a:chExt cx="599771" cy="459665"/>
          </a:xfrm>
        </p:grpSpPr>
        <p:sp>
          <p:nvSpPr>
            <p:cNvPr id="47" name="직사각형 46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1265186" y="3655995"/>
            <a:ext cx="26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는 소수로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10629" y="3403965"/>
            <a:ext cx="539817" cy="837386"/>
            <a:chOff x="1685140" y="3429977"/>
            <a:chExt cx="729372" cy="1113475"/>
          </a:xfrm>
        </p:grpSpPr>
        <p:grpSp>
          <p:nvGrpSpPr>
            <p:cNvPr id="51" name="그룹 50"/>
            <p:cNvGrpSpPr/>
            <p:nvPr/>
          </p:nvGrpSpPr>
          <p:grpSpPr>
            <a:xfrm>
              <a:off x="1685140" y="3429977"/>
              <a:ext cx="639529" cy="1113475"/>
              <a:chOff x="1685140" y="3429977"/>
              <a:chExt cx="639529" cy="1113475"/>
            </a:xfrm>
          </p:grpSpPr>
          <p:cxnSp>
            <p:nvCxnSpPr>
              <p:cNvPr id="54" name="직선 연결선 53"/>
              <p:cNvCxnSpPr/>
              <p:nvPr/>
            </p:nvCxnSpPr>
            <p:spPr bwMode="auto">
              <a:xfrm>
                <a:off x="1707619" y="3964278"/>
                <a:ext cx="57569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1685140" y="4052353"/>
                <a:ext cx="639529" cy="491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744033" y="3429977"/>
                <a:ext cx="524868" cy="491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589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789" y="39039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755576" y="4405472"/>
            <a:ext cx="28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51844" y="4306752"/>
            <a:ext cx="423589" cy="459665"/>
            <a:chOff x="2103675" y="4202763"/>
            <a:chExt cx="655484" cy="459665"/>
          </a:xfrm>
        </p:grpSpPr>
        <p:sp>
          <p:nvSpPr>
            <p:cNvPr id="68" name="직사각형 67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246457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109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6" y="1052279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5788"/>
              </p:ext>
            </p:extLst>
          </p:nvPr>
        </p:nvGraphicFramePr>
        <p:xfrm>
          <a:off x="877986" y="2024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6" y="2226335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5" y="29886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4" y="3750947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" y="4513253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cdata2.tsherpa.co.kr/tsherpa/MultiMedia/Flash/2020/curri/index.html?flashxmlnum=yuni4856&amp;classa=A8-C1-31-MM-MM-04-07-07-0-0-0-0&amp;classno=MM_31_04/suh_0301_06_0007/suh_0301_06_0007_301_1.html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소수 쓰고 읽기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499" y="2204864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0.1, 0.2, 0.3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· · ·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0.9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같은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49" y="3451870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67644" y="3211783"/>
            <a:ext cx="4212468" cy="2017417"/>
          </a:xfrm>
          <a:prstGeom prst="roundRect">
            <a:avLst/>
          </a:prstGeom>
          <a:noFill/>
          <a:ln w="28575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447480" y="32747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499" y="2603351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소수점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0.1, 0.2,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· · ·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 . ’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13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40149" y="3638634"/>
            <a:ext cx="7493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95736" y="4434001"/>
            <a:ext cx="7116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80" y="36643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80" y="448534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3506994" y="3420771"/>
            <a:ext cx="1070539" cy="593457"/>
            <a:chOff x="2229689" y="3946317"/>
            <a:chExt cx="884743" cy="955769"/>
          </a:xfrm>
        </p:grpSpPr>
        <p:sp>
          <p:nvSpPr>
            <p:cNvPr id="47" name="직사각형 46"/>
            <p:cNvSpPr/>
            <p:nvPr/>
          </p:nvSpPr>
          <p:spPr>
            <a:xfrm>
              <a:off x="2229689" y="4255755"/>
              <a:ext cx="88209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 점 오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88" y="3946317"/>
              <a:ext cx="190744" cy="38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3546678" y="4434001"/>
            <a:ext cx="1025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영 점 구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42735" y="4220491"/>
            <a:ext cx="589105" cy="615085"/>
            <a:chOff x="2212665" y="3863935"/>
            <a:chExt cx="486864" cy="990599"/>
          </a:xfrm>
        </p:grpSpPr>
        <p:sp>
          <p:nvSpPr>
            <p:cNvPr id="51" name="직사각형 50"/>
            <p:cNvSpPr/>
            <p:nvPr/>
          </p:nvSpPr>
          <p:spPr>
            <a:xfrm>
              <a:off x="2212665" y="4208203"/>
              <a:ext cx="46971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785" y="3863935"/>
              <a:ext cx="190744" cy="380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97428"/>
              </p:ext>
            </p:extLst>
          </p:nvPr>
        </p:nvGraphicFramePr>
        <p:xfrm>
          <a:off x="1925326" y="35069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42711"/>
              </p:ext>
            </p:extLst>
          </p:nvPr>
        </p:nvGraphicFramePr>
        <p:xfrm>
          <a:off x="1943708" y="43291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43280" y="3010519"/>
            <a:ext cx="26167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36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126~127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9823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별을 접어보자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길이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작은 수를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소수와 소수점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종이배가 이동한 거리를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그림을 보고 분수와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분수와 소수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\app\resource\contents\lesson06\ops\lesson06\mm_31_6_06_07_02.html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답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같은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95488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95" y="18762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480753" y="18762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262155" y="1643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4265" y="2091399"/>
            <a:ext cx="5716162" cy="2725373"/>
            <a:chOff x="684265" y="2091399"/>
            <a:chExt cx="5716162" cy="272537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265" y="2091399"/>
              <a:ext cx="5716162" cy="2725373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 bwMode="auto">
            <a:xfrm>
              <a:off x="1566562" y="2470962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cxnSp>
          <p:nvCxnSpPr>
            <p:cNvPr id="40" name="직선 연결선 39"/>
            <p:cNvCxnSpPr>
              <a:stCxn id="39" idx="5"/>
              <a:endCxn id="48" idx="1"/>
            </p:cNvCxnSpPr>
            <p:nvPr/>
          </p:nvCxnSpPr>
          <p:spPr bwMode="auto">
            <a:xfrm>
              <a:off x="1660980" y="2565380"/>
              <a:ext cx="1125497" cy="85892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타원 41"/>
            <p:cNvSpPr/>
            <p:nvPr/>
          </p:nvSpPr>
          <p:spPr bwMode="auto">
            <a:xfrm>
              <a:off x="1566562" y="3408421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1566562" y="4355520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770277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770277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52" name="타원 51"/>
            <p:cNvSpPr/>
            <p:nvPr/>
          </p:nvSpPr>
          <p:spPr bwMode="auto">
            <a:xfrm>
              <a:off x="2770277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3834706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3834706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3834706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5035737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5035737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5035737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cxnSp>
          <p:nvCxnSpPr>
            <p:cNvPr id="69" name="직선 연결선 68"/>
            <p:cNvCxnSpPr>
              <a:stCxn id="42" idx="7"/>
              <a:endCxn id="47" idx="3"/>
            </p:cNvCxnSpPr>
            <p:nvPr/>
          </p:nvCxnSpPr>
          <p:spPr bwMode="auto">
            <a:xfrm flipV="1">
              <a:off x="1660980" y="2565065"/>
              <a:ext cx="1125497" cy="85955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>
              <a:stCxn id="44" idx="6"/>
              <a:endCxn id="52" idx="2"/>
            </p:cNvCxnSpPr>
            <p:nvPr/>
          </p:nvCxnSpPr>
          <p:spPr bwMode="auto">
            <a:xfrm flipV="1">
              <a:off x="1677180" y="4410514"/>
              <a:ext cx="1093097" cy="315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>
              <a:stCxn id="62" idx="5"/>
              <a:endCxn id="68" idx="1"/>
            </p:cNvCxnSpPr>
            <p:nvPr/>
          </p:nvCxnSpPr>
          <p:spPr bwMode="auto">
            <a:xfrm>
              <a:off x="3929124" y="2565065"/>
              <a:ext cx="1122813" cy="180634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>
              <a:stCxn id="63" idx="7"/>
              <a:endCxn id="65" idx="3"/>
            </p:cNvCxnSpPr>
            <p:nvPr/>
          </p:nvCxnSpPr>
          <p:spPr bwMode="auto">
            <a:xfrm flipV="1">
              <a:off x="3929124" y="2565065"/>
              <a:ext cx="1122813" cy="859241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>
              <a:stCxn id="64" idx="7"/>
              <a:endCxn id="67" idx="3"/>
            </p:cNvCxnSpPr>
            <p:nvPr/>
          </p:nvCxnSpPr>
          <p:spPr bwMode="auto">
            <a:xfrm flipV="1">
              <a:off x="3929124" y="3502524"/>
              <a:ext cx="1122813" cy="868881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타원 79"/>
          <p:cNvSpPr/>
          <p:nvPr/>
        </p:nvSpPr>
        <p:spPr>
          <a:xfrm>
            <a:off x="1473602" y="2239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428" y="2189976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8428" y="3154273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53029" y="4111101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121651" y="2218935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121651" y="3195503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079047" y="4153231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319668" y="2214654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347088" y="3140968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370358" y="4120902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43"/>
          <p:cNvSpPr txBox="1"/>
          <p:nvPr/>
        </p:nvSpPr>
        <p:spPr>
          <a:xfrm>
            <a:off x="5287782" y="2311038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영 점 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5298691" y="3259164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5314928" y="4225762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095836" y="2348392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3108533" y="3271215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3115817" y="4214941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86271"/>
              </p:ext>
            </p:extLst>
          </p:nvPr>
        </p:nvGraphicFramePr>
        <p:xfrm>
          <a:off x="929580" y="21899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6421"/>
              </p:ext>
            </p:extLst>
          </p:nvPr>
        </p:nvGraphicFramePr>
        <p:xfrm>
          <a:off x="940562" y="31300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70214"/>
              </p:ext>
            </p:extLst>
          </p:nvPr>
        </p:nvGraphicFramePr>
        <p:xfrm>
          <a:off x="951544" y="40701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942777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같은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95" y="18762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480753" y="18762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84265" y="2091399"/>
            <a:ext cx="5716162" cy="2725373"/>
            <a:chOff x="684265" y="2091399"/>
            <a:chExt cx="5716162" cy="272537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265" y="2091399"/>
              <a:ext cx="5716162" cy="2725373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 bwMode="auto">
            <a:xfrm>
              <a:off x="1566562" y="2470962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cxnSp>
          <p:nvCxnSpPr>
            <p:cNvPr id="40" name="직선 연결선 39"/>
            <p:cNvCxnSpPr>
              <a:stCxn id="39" idx="5"/>
              <a:endCxn id="48" idx="1"/>
            </p:cNvCxnSpPr>
            <p:nvPr/>
          </p:nvCxnSpPr>
          <p:spPr bwMode="auto">
            <a:xfrm>
              <a:off x="1660980" y="2565380"/>
              <a:ext cx="1125497" cy="85892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타원 41"/>
            <p:cNvSpPr/>
            <p:nvPr/>
          </p:nvSpPr>
          <p:spPr bwMode="auto">
            <a:xfrm>
              <a:off x="1566562" y="3408421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1566562" y="4355520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770277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2770277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52" name="타원 51"/>
            <p:cNvSpPr/>
            <p:nvPr/>
          </p:nvSpPr>
          <p:spPr bwMode="auto">
            <a:xfrm>
              <a:off x="2770277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3834706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3834706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3834706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5035737" y="2470647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5035737" y="3408106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5035737" y="4355205"/>
              <a:ext cx="110618" cy="1106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 smtClean="0"/>
            </a:p>
          </p:txBody>
        </p:sp>
        <p:cxnSp>
          <p:nvCxnSpPr>
            <p:cNvPr id="69" name="직선 연결선 68"/>
            <p:cNvCxnSpPr>
              <a:stCxn id="42" idx="7"/>
              <a:endCxn id="47" idx="3"/>
            </p:cNvCxnSpPr>
            <p:nvPr/>
          </p:nvCxnSpPr>
          <p:spPr bwMode="auto">
            <a:xfrm flipV="1">
              <a:off x="1660980" y="2565065"/>
              <a:ext cx="1125497" cy="85955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>
              <a:stCxn id="44" idx="6"/>
              <a:endCxn id="52" idx="2"/>
            </p:cNvCxnSpPr>
            <p:nvPr/>
          </p:nvCxnSpPr>
          <p:spPr bwMode="auto">
            <a:xfrm flipV="1">
              <a:off x="1677180" y="4410514"/>
              <a:ext cx="1093097" cy="315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>
              <a:stCxn id="62" idx="5"/>
              <a:endCxn id="68" idx="1"/>
            </p:cNvCxnSpPr>
            <p:nvPr/>
          </p:nvCxnSpPr>
          <p:spPr bwMode="auto">
            <a:xfrm>
              <a:off x="3929124" y="2565065"/>
              <a:ext cx="1122813" cy="180634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>
              <a:stCxn id="63" idx="7"/>
              <a:endCxn id="65" idx="3"/>
            </p:cNvCxnSpPr>
            <p:nvPr/>
          </p:nvCxnSpPr>
          <p:spPr bwMode="auto">
            <a:xfrm flipV="1">
              <a:off x="3929124" y="2565065"/>
              <a:ext cx="1122813" cy="859241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>
              <a:stCxn id="64" idx="7"/>
              <a:endCxn id="67" idx="3"/>
            </p:cNvCxnSpPr>
            <p:nvPr/>
          </p:nvCxnSpPr>
          <p:spPr bwMode="auto">
            <a:xfrm flipV="1">
              <a:off x="3929124" y="3502524"/>
              <a:ext cx="1122813" cy="868881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직사각형 20"/>
          <p:cNvSpPr/>
          <p:nvPr/>
        </p:nvSpPr>
        <p:spPr>
          <a:xfrm>
            <a:off x="848428" y="2189976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8428" y="3154273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53029" y="4111101"/>
            <a:ext cx="472300" cy="614042"/>
          </a:xfrm>
          <a:prstGeom prst="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121651" y="2218935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121651" y="3195503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079047" y="4153231"/>
            <a:ext cx="472300" cy="614042"/>
          </a:xfrm>
          <a:prstGeom prst="rect">
            <a:avLst/>
          </a:prstGeom>
          <a:solidFill>
            <a:srgbClr val="EAE3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319668" y="2214654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347088" y="3140968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370358" y="4120902"/>
            <a:ext cx="917100" cy="614042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43"/>
          <p:cNvSpPr txBox="1"/>
          <p:nvPr/>
        </p:nvSpPr>
        <p:spPr>
          <a:xfrm>
            <a:off x="5287782" y="2311038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영 점 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5298691" y="3259164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5314928" y="4225762"/>
            <a:ext cx="10122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095836" y="2348392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3108533" y="3271215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3115817" y="4214941"/>
            <a:ext cx="50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42505"/>
              </p:ext>
            </p:extLst>
          </p:nvPr>
        </p:nvGraphicFramePr>
        <p:xfrm>
          <a:off x="929580" y="21899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85921"/>
              </p:ext>
            </p:extLst>
          </p:nvPr>
        </p:nvGraphicFramePr>
        <p:xfrm>
          <a:off x="940562" y="31300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18063"/>
              </p:ext>
            </p:extLst>
          </p:nvPr>
        </p:nvGraphicFramePr>
        <p:xfrm>
          <a:off x="951544" y="40701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92745" y="2503399"/>
            <a:ext cx="6667165" cy="2324627"/>
            <a:chOff x="192745" y="3094052"/>
            <a:chExt cx="6667165" cy="1875034"/>
          </a:xfrm>
        </p:grpSpPr>
        <p:sp>
          <p:nvSpPr>
            <p:cNvPr id="97" name="직사각형 96"/>
            <p:cNvSpPr/>
            <p:nvPr/>
          </p:nvSpPr>
          <p:spPr>
            <a:xfrm>
              <a:off x="192745" y="3249210"/>
              <a:ext cx="6667165" cy="1719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38478" y="309405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39552" y="3095672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칠이라고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8182" y="3672993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719"/>
              </p:ext>
            </p:extLst>
          </p:nvPr>
        </p:nvGraphicFramePr>
        <p:xfrm>
          <a:off x="619816" y="2960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55273"/>
              </p:ext>
            </p:extLst>
          </p:nvPr>
        </p:nvGraphicFramePr>
        <p:xfrm>
          <a:off x="655820" y="35730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568974" y="4283804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구라고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75047"/>
              </p:ext>
            </p:extLst>
          </p:nvPr>
        </p:nvGraphicFramePr>
        <p:xfrm>
          <a:off x="666612" y="41838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32059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2" y="380954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6" y="441315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56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976" y="16072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6" y="1600454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71634" y="364385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37356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23420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70529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52435" y="364578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4917867" y="3591116"/>
            <a:ext cx="599771" cy="459665"/>
            <a:chOff x="2103675" y="4202763"/>
            <a:chExt cx="599771" cy="459665"/>
          </a:xfrm>
        </p:grpSpPr>
        <p:sp>
          <p:nvSpPr>
            <p:cNvPr id="72" name="직사각형 71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0" name="그룹 89"/>
          <p:cNvGrpSpPr/>
          <p:nvPr/>
        </p:nvGrpSpPr>
        <p:grpSpPr>
          <a:xfrm>
            <a:off x="2584879" y="3607591"/>
            <a:ext cx="599771" cy="459665"/>
            <a:chOff x="2103675" y="4202763"/>
            <a:chExt cx="599771" cy="459665"/>
          </a:xfrm>
        </p:grpSpPr>
        <p:sp>
          <p:nvSpPr>
            <p:cNvPr id="91" name="직사각형 90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626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37875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63655"/>
              </p:ext>
            </p:extLst>
          </p:nvPr>
        </p:nvGraphicFramePr>
        <p:xfrm>
          <a:off x="1528438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33356"/>
              </p:ext>
            </p:extLst>
          </p:nvPr>
        </p:nvGraphicFramePr>
        <p:xfrm>
          <a:off x="2121280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68954"/>
              </p:ext>
            </p:extLst>
          </p:nvPr>
        </p:nvGraphicFramePr>
        <p:xfrm>
          <a:off x="3275856" y="2888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67069"/>
              </p:ext>
            </p:extLst>
          </p:nvPr>
        </p:nvGraphicFramePr>
        <p:xfrm>
          <a:off x="3851920" y="28887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76974"/>
              </p:ext>
            </p:extLst>
          </p:nvPr>
        </p:nvGraphicFramePr>
        <p:xfrm>
          <a:off x="4427984" y="2888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38798"/>
              </p:ext>
            </p:extLst>
          </p:nvPr>
        </p:nvGraphicFramePr>
        <p:xfrm>
          <a:off x="5616116" y="288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25" y="266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2589736" y="2818673"/>
            <a:ext cx="504057" cy="646331"/>
            <a:chOff x="1452648" y="3528579"/>
            <a:chExt cx="303133" cy="646331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/>
          <p:cNvGrpSpPr/>
          <p:nvPr/>
        </p:nvGrpSpPr>
        <p:grpSpPr>
          <a:xfrm>
            <a:off x="4918209" y="2816932"/>
            <a:ext cx="504057" cy="646331"/>
            <a:chOff x="1452648" y="3528579"/>
            <a:chExt cx="303133" cy="646331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17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667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분수와 소수로 나타내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783" y="2288815"/>
            <a:ext cx="1789879" cy="2682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101" y="2466154"/>
            <a:ext cx="1784691" cy="2511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66562" y="4041068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034060" y="4045756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11658" y="4041068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1679" y="3825044"/>
            <a:ext cx="288033" cy="144016"/>
          </a:xfrm>
          <a:prstGeom prst="rect">
            <a:avLst/>
          </a:prstGeom>
          <a:solidFill>
            <a:srgbClr val="F04F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27784" y="3828752"/>
            <a:ext cx="288033" cy="144016"/>
          </a:xfrm>
          <a:prstGeom prst="rect">
            <a:avLst/>
          </a:prstGeom>
          <a:solidFill>
            <a:srgbClr val="F04F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18262" y="3825044"/>
            <a:ext cx="288033" cy="144016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043195" y="3825044"/>
            <a:ext cx="288033" cy="144016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511660" y="3681028"/>
            <a:ext cx="646935" cy="408623"/>
          </a:xfrm>
          <a:prstGeom prst="roundRect">
            <a:avLst/>
          </a:prstGeom>
          <a:solidFill>
            <a:srgbClr val="FFECE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16027" y="3681028"/>
            <a:ext cx="646935" cy="408623"/>
          </a:xfrm>
          <a:prstGeom prst="roundRect">
            <a:avLst/>
          </a:prstGeom>
          <a:solidFill>
            <a:srgbClr val="FFECE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50314" y="3681028"/>
            <a:ext cx="646935" cy="40862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4681" y="3681028"/>
            <a:ext cx="646935" cy="40862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078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6662" y="4184935"/>
            <a:ext cx="557166" cy="68437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447764" y="4202763"/>
            <a:ext cx="599771" cy="459665"/>
            <a:chOff x="2103675" y="4202763"/>
            <a:chExt cx="599771" cy="459665"/>
          </a:xfrm>
        </p:grpSpPr>
        <p:sp>
          <p:nvSpPr>
            <p:cNvPr id="71" name="직사각형 70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직사각형 72"/>
          <p:cNvSpPr/>
          <p:nvPr/>
        </p:nvSpPr>
        <p:spPr>
          <a:xfrm>
            <a:off x="4897316" y="4275136"/>
            <a:ext cx="56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547664" y="4115716"/>
            <a:ext cx="504057" cy="646331"/>
            <a:chOff x="1452648" y="3528579"/>
            <a:chExt cx="303133" cy="646331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/>
          <p:cNvGrpSpPr/>
          <p:nvPr/>
        </p:nvGrpSpPr>
        <p:grpSpPr>
          <a:xfrm>
            <a:off x="4010249" y="4131948"/>
            <a:ext cx="504057" cy="646331"/>
            <a:chOff x="1452648" y="3528579"/>
            <a:chExt cx="303133" cy="64633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84" y="4196186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84" y="413305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00" y="413948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4942777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667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부분을 분수와 소수로 나타내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783" y="2288815"/>
            <a:ext cx="1789879" cy="2682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101" y="2466154"/>
            <a:ext cx="1784691" cy="2511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66562" y="4041068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034060" y="4045756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11658" y="4041068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1679" y="3825044"/>
            <a:ext cx="288033" cy="144016"/>
          </a:xfrm>
          <a:prstGeom prst="rect">
            <a:avLst/>
          </a:prstGeom>
          <a:solidFill>
            <a:srgbClr val="F04F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27784" y="3828752"/>
            <a:ext cx="288033" cy="144016"/>
          </a:xfrm>
          <a:prstGeom prst="rect">
            <a:avLst/>
          </a:prstGeom>
          <a:solidFill>
            <a:srgbClr val="F04F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18262" y="3825044"/>
            <a:ext cx="288033" cy="144016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043195" y="3825044"/>
            <a:ext cx="288033" cy="144016"/>
          </a:xfrm>
          <a:prstGeom prst="rect">
            <a:avLst/>
          </a:prstGeom>
          <a:solidFill>
            <a:srgbClr val="9F76B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511660" y="3681028"/>
            <a:ext cx="646935" cy="408623"/>
          </a:xfrm>
          <a:prstGeom prst="roundRect">
            <a:avLst/>
          </a:prstGeom>
          <a:solidFill>
            <a:srgbClr val="FFECE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16027" y="3681028"/>
            <a:ext cx="646935" cy="408623"/>
          </a:xfrm>
          <a:prstGeom prst="roundRect">
            <a:avLst/>
          </a:prstGeom>
          <a:solidFill>
            <a:srgbClr val="FFECE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50314" y="3681028"/>
            <a:ext cx="646935" cy="40862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분수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4681" y="3681028"/>
            <a:ext cx="646935" cy="408623"/>
          </a:xfrm>
          <a:prstGeom prst="roundRect">
            <a:avLst/>
          </a:prstGeom>
          <a:solidFill>
            <a:srgbClr val="EAE3F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6662" y="4113076"/>
            <a:ext cx="557166" cy="828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447764" y="4202763"/>
            <a:ext cx="599771" cy="459665"/>
            <a:chOff x="2103675" y="4202763"/>
            <a:chExt cx="599771" cy="459665"/>
          </a:xfrm>
        </p:grpSpPr>
        <p:sp>
          <p:nvSpPr>
            <p:cNvPr id="71" name="직사각형 70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직사각형 72"/>
          <p:cNvSpPr/>
          <p:nvPr/>
        </p:nvSpPr>
        <p:spPr>
          <a:xfrm>
            <a:off x="4897316" y="4275136"/>
            <a:ext cx="560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547664" y="4115716"/>
            <a:ext cx="504057" cy="646331"/>
            <a:chOff x="1452648" y="3528579"/>
            <a:chExt cx="303133" cy="646331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/>
          <p:cNvGrpSpPr/>
          <p:nvPr/>
        </p:nvGrpSpPr>
        <p:grpSpPr>
          <a:xfrm>
            <a:off x="4010249" y="4131948"/>
            <a:ext cx="504057" cy="646331"/>
            <a:chOff x="1452648" y="3528579"/>
            <a:chExt cx="303133" cy="64633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84" y="4196186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84" y="413305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00" y="4139483"/>
            <a:ext cx="190744" cy="1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92745" y="2582906"/>
            <a:ext cx="6667165" cy="2386180"/>
            <a:chOff x="192745" y="2582906"/>
            <a:chExt cx="6667165" cy="2386180"/>
          </a:xfrm>
        </p:grpSpPr>
        <p:sp>
          <p:nvSpPr>
            <p:cNvPr id="86" name="직사각형 85"/>
            <p:cNvSpPr/>
            <p:nvPr/>
          </p:nvSpPr>
          <p:spPr>
            <a:xfrm>
              <a:off x="192745" y="2744924"/>
              <a:ext cx="6667165" cy="2224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38478" y="25829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16570" y="2988806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 색칠했으므로 분수로 나타내면        이고 소수로 나타내면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59905"/>
              </p:ext>
            </p:extLst>
          </p:nvPr>
        </p:nvGraphicFramePr>
        <p:xfrm>
          <a:off x="1007604" y="33419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323528" y="3861048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 색칠했으므로 분수로 나타내면        이고 소수로 나타내면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18848"/>
              </p:ext>
            </p:extLst>
          </p:nvPr>
        </p:nvGraphicFramePr>
        <p:xfrm>
          <a:off x="1014562" y="42142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321297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2" y="407862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9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빨간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04482" y="4959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같은 것끼리 이어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48" y="2384884"/>
            <a:ext cx="6215359" cy="2442349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 bwMode="auto">
          <a:xfrm>
            <a:off x="1305277" y="26691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15" name="직선 연결선 114"/>
          <p:cNvCxnSpPr>
            <a:stCxn id="102" idx="5"/>
            <a:endCxn id="126" idx="1"/>
          </p:cNvCxnSpPr>
          <p:nvPr/>
        </p:nvCxnSpPr>
        <p:spPr bwMode="auto">
          <a:xfrm>
            <a:off x="1399695" y="2763553"/>
            <a:ext cx="1478644" cy="7658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95" y="18762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4480753" y="18762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262155" y="1643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1305277" y="353440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4" name="타원 123"/>
          <p:cNvSpPr/>
          <p:nvPr/>
        </p:nvSpPr>
        <p:spPr bwMode="auto">
          <a:xfrm>
            <a:off x="1295636" y="436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5" name="타원 124"/>
          <p:cNvSpPr/>
          <p:nvPr/>
        </p:nvSpPr>
        <p:spPr bwMode="auto">
          <a:xfrm>
            <a:off x="2862139" y="2679228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6" name="타원 125"/>
          <p:cNvSpPr/>
          <p:nvPr/>
        </p:nvSpPr>
        <p:spPr bwMode="auto">
          <a:xfrm>
            <a:off x="2862139" y="351316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7" name="타원 126"/>
          <p:cNvSpPr/>
          <p:nvPr/>
        </p:nvSpPr>
        <p:spPr bwMode="auto">
          <a:xfrm>
            <a:off x="2862139" y="436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8" name="타원 127"/>
          <p:cNvSpPr/>
          <p:nvPr/>
        </p:nvSpPr>
        <p:spPr bwMode="auto">
          <a:xfrm>
            <a:off x="3846830" y="26684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9" name="타원 128"/>
          <p:cNvSpPr/>
          <p:nvPr/>
        </p:nvSpPr>
        <p:spPr bwMode="auto">
          <a:xfrm>
            <a:off x="3846830" y="351316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0" name="타원 129"/>
          <p:cNvSpPr/>
          <p:nvPr/>
        </p:nvSpPr>
        <p:spPr bwMode="auto">
          <a:xfrm>
            <a:off x="3853731" y="436115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5425116" y="266518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2" name="타원 131"/>
          <p:cNvSpPr/>
          <p:nvPr/>
        </p:nvSpPr>
        <p:spPr bwMode="auto">
          <a:xfrm>
            <a:off x="5425116" y="353045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3" name="타원 132"/>
          <p:cNvSpPr/>
          <p:nvPr/>
        </p:nvSpPr>
        <p:spPr bwMode="auto">
          <a:xfrm>
            <a:off x="5415475" y="436115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34" name="직선 연결선 133"/>
          <p:cNvCxnSpPr>
            <a:stCxn id="129" idx="5"/>
            <a:endCxn id="133" idx="1"/>
          </p:cNvCxnSpPr>
          <p:nvPr/>
        </p:nvCxnSpPr>
        <p:spPr bwMode="auto">
          <a:xfrm>
            <a:off x="3941248" y="3607587"/>
            <a:ext cx="1490427" cy="7697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>
            <a:stCxn id="124" idx="6"/>
            <a:endCxn id="127" idx="2"/>
          </p:cNvCxnSpPr>
          <p:nvPr/>
        </p:nvCxnSpPr>
        <p:spPr bwMode="auto">
          <a:xfrm>
            <a:off x="1406254" y="4420413"/>
            <a:ext cx="145588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/>
          <p:cNvCxnSpPr>
            <a:stCxn id="128" idx="6"/>
            <a:endCxn id="131" idx="2"/>
          </p:cNvCxnSpPr>
          <p:nvPr/>
        </p:nvCxnSpPr>
        <p:spPr bwMode="auto">
          <a:xfrm flipV="1">
            <a:off x="3957448" y="2720494"/>
            <a:ext cx="1467668" cy="324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/>
          <p:cNvCxnSpPr>
            <a:stCxn id="123" idx="7"/>
            <a:endCxn id="125" idx="3"/>
          </p:cNvCxnSpPr>
          <p:nvPr/>
        </p:nvCxnSpPr>
        <p:spPr bwMode="auto">
          <a:xfrm flipV="1">
            <a:off x="1399695" y="2773646"/>
            <a:ext cx="1478644" cy="77696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>
            <a:stCxn id="130" idx="7"/>
            <a:endCxn id="132" idx="3"/>
          </p:cNvCxnSpPr>
          <p:nvPr/>
        </p:nvCxnSpPr>
        <p:spPr bwMode="auto">
          <a:xfrm flipV="1">
            <a:off x="3948149" y="3624874"/>
            <a:ext cx="1493167" cy="752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타원 138"/>
          <p:cNvSpPr/>
          <p:nvPr/>
        </p:nvSpPr>
        <p:spPr>
          <a:xfrm>
            <a:off x="1288610" y="2391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526" y="2520565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66360" y="3333728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75556" y="4121434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146871" y="2487991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139050" y="3368003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145490" y="4215988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753780" y="2505508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740780" y="3356992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724128" y="4216183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3174390" y="2515359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81528" y="3372800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81528" y="4238623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88124" y="2520148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8124" y="3383811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점 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8124" y="4242161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4071"/>
              </p:ext>
            </p:extLst>
          </p:nvPr>
        </p:nvGraphicFramePr>
        <p:xfrm>
          <a:off x="683568" y="24928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67539"/>
              </p:ext>
            </p:extLst>
          </p:nvPr>
        </p:nvGraphicFramePr>
        <p:xfrm>
          <a:off x="694550" y="3284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15102"/>
              </p:ext>
            </p:extLst>
          </p:nvPr>
        </p:nvGraphicFramePr>
        <p:xfrm>
          <a:off x="705532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355279" y="4231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497614" y="4001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473049" y="3176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942777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526" y="1627838"/>
            <a:ext cx="61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같은 것끼리 이어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2384884"/>
            <a:ext cx="6215359" cy="2442349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 bwMode="auto">
          <a:xfrm>
            <a:off x="1305277" y="26691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15" name="직선 연결선 114"/>
          <p:cNvCxnSpPr>
            <a:stCxn id="102" idx="5"/>
            <a:endCxn id="126" idx="1"/>
          </p:cNvCxnSpPr>
          <p:nvPr/>
        </p:nvCxnSpPr>
        <p:spPr bwMode="auto">
          <a:xfrm>
            <a:off x="1399695" y="2763553"/>
            <a:ext cx="1478644" cy="7658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95" y="187622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4480753" y="187622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1305277" y="353440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4" name="타원 123"/>
          <p:cNvSpPr/>
          <p:nvPr/>
        </p:nvSpPr>
        <p:spPr bwMode="auto">
          <a:xfrm>
            <a:off x="1295636" y="436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5" name="타원 124"/>
          <p:cNvSpPr/>
          <p:nvPr/>
        </p:nvSpPr>
        <p:spPr bwMode="auto">
          <a:xfrm>
            <a:off x="2862139" y="2679228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6" name="타원 125"/>
          <p:cNvSpPr/>
          <p:nvPr/>
        </p:nvSpPr>
        <p:spPr bwMode="auto">
          <a:xfrm>
            <a:off x="2862139" y="351316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7" name="타원 126"/>
          <p:cNvSpPr/>
          <p:nvPr/>
        </p:nvSpPr>
        <p:spPr bwMode="auto">
          <a:xfrm>
            <a:off x="2862139" y="436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8" name="타원 127"/>
          <p:cNvSpPr/>
          <p:nvPr/>
        </p:nvSpPr>
        <p:spPr bwMode="auto">
          <a:xfrm>
            <a:off x="3846830" y="26684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9" name="타원 128"/>
          <p:cNvSpPr/>
          <p:nvPr/>
        </p:nvSpPr>
        <p:spPr bwMode="auto">
          <a:xfrm>
            <a:off x="3846830" y="351316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0" name="타원 129"/>
          <p:cNvSpPr/>
          <p:nvPr/>
        </p:nvSpPr>
        <p:spPr bwMode="auto">
          <a:xfrm>
            <a:off x="3853731" y="436115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5425116" y="266518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2" name="타원 131"/>
          <p:cNvSpPr/>
          <p:nvPr/>
        </p:nvSpPr>
        <p:spPr bwMode="auto">
          <a:xfrm>
            <a:off x="5425116" y="353045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3" name="타원 132"/>
          <p:cNvSpPr/>
          <p:nvPr/>
        </p:nvSpPr>
        <p:spPr bwMode="auto">
          <a:xfrm>
            <a:off x="5415475" y="436115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134" name="직선 연결선 133"/>
          <p:cNvCxnSpPr>
            <a:stCxn id="129" idx="5"/>
            <a:endCxn id="133" idx="1"/>
          </p:cNvCxnSpPr>
          <p:nvPr/>
        </p:nvCxnSpPr>
        <p:spPr bwMode="auto">
          <a:xfrm>
            <a:off x="3941248" y="3607587"/>
            <a:ext cx="1490427" cy="7697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>
            <a:stCxn id="124" idx="6"/>
            <a:endCxn id="127" idx="2"/>
          </p:cNvCxnSpPr>
          <p:nvPr/>
        </p:nvCxnSpPr>
        <p:spPr bwMode="auto">
          <a:xfrm>
            <a:off x="1406254" y="4420413"/>
            <a:ext cx="145588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/>
          <p:cNvCxnSpPr>
            <a:stCxn id="128" idx="6"/>
            <a:endCxn id="131" idx="2"/>
          </p:cNvCxnSpPr>
          <p:nvPr/>
        </p:nvCxnSpPr>
        <p:spPr bwMode="auto">
          <a:xfrm flipV="1">
            <a:off x="3957448" y="2720494"/>
            <a:ext cx="1467668" cy="324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/>
          <p:cNvCxnSpPr>
            <a:stCxn id="123" idx="7"/>
            <a:endCxn id="125" idx="3"/>
          </p:cNvCxnSpPr>
          <p:nvPr/>
        </p:nvCxnSpPr>
        <p:spPr bwMode="auto">
          <a:xfrm flipV="1">
            <a:off x="1399695" y="2773646"/>
            <a:ext cx="1478644" cy="77696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>
            <a:stCxn id="130" idx="7"/>
            <a:endCxn id="132" idx="3"/>
          </p:cNvCxnSpPr>
          <p:nvPr/>
        </p:nvCxnSpPr>
        <p:spPr bwMode="auto">
          <a:xfrm flipV="1">
            <a:off x="3948149" y="3624874"/>
            <a:ext cx="1493167" cy="75248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559526" y="2520565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66360" y="3333728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75556" y="4121434"/>
            <a:ext cx="525845" cy="603710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146871" y="2487991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139050" y="3368003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145490" y="4215988"/>
            <a:ext cx="525845" cy="400949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753780" y="2505508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740780" y="3356992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724128" y="4216183"/>
            <a:ext cx="866949" cy="400949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3174390" y="2515359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81528" y="3372800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81528" y="4238623"/>
            <a:ext cx="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88124" y="2520148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88124" y="3383811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점 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88124" y="4242161"/>
            <a:ext cx="9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34792"/>
              </p:ext>
            </p:extLst>
          </p:nvPr>
        </p:nvGraphicFramePr>
        <p:xfrm>
          <a:off x="683568" y="24928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15246"/>
              </p:ext>
            </p:extLst>
          </p:nvPr>
        </p:nvGraphicFramePr>
        <p:xfrm>
          <a:off x="694550" y="3284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16032"/>
              </p:ext>
            </p:extLst>
          </p:nvPr>
        </p:nvGraphicFramePr>
        <p:xfrm>
          <a:off x="705532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23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2745" y="2503399"/>
            <a:ext cx="6667165" cy="2324627"/>
            <a:chOff x="192745" y="3094052"/>
            <a:chExt cx="6667165" cy="1875034"/>
          </a:xfrm>
        </p:grpSpPr>
        <p:sp>
          <p:nvSpPr>
            <p:cNvPr id="71" name="직사각형 70"/>
            <p:cNvSpPr/>
            <p:nvPr/>
          </p:nvSpPr>
          <p:spPr>
            <a:xfrm>
              <a:off x="192745" y="3249210"/>
              <a:ext cx="6667165" cy="1719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38478" y="309405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39552" y="3095672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삼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182" y="3672993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오라고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247"/>
              </p:ext>
            </p:extLst>
          </p:nvPr>
        </p:nvGraphicFramePr>
        <p:xfrm>
          <a:off x="619816" y="2960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06182"/>
              </p:ext>
            </p:extLst>
          </p:nvPr>
        </p:nvGraphicFramePr>
        <p:xfrm>
          <a:off x="655820" y="35730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568974" y="4283804"/>
            <a:ext cx="547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소수로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팔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50710"/>
              </p:ext>
            </p:extLst>
          </p:nvPr>
        </p:nvGraphicFramePr>
        <p:xfrm>
          <a:off x="666612" y="41838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32059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2" y="380954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6" y="441315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41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43"/>
              <p:cNvSpPr txBox="1"/>
              <p:nvPr/>
            </p:nvSpPr>
            <p:spPr>
              <a:xfrm>
                <a:off x="644499" y="1604119"/>
                <a:ext cx="6110881" cy="678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숫</m:t>
                    </m:r>
                  </m:oMath>
                </a14:m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자 카드 중에서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장을 </a:t>
                </a:r>
                <a:r>
                  <a:rPr lang="ko-KR" altLang="en-US" sz="1900" spc="-150" smtClean="0">
                    <a:latin typeface="맑은 고딕" pitchFamily="50" charset="-127"/>
                    <a:ea typeface="맑은 고딕" pitchFamily="50" charset="-127"/>
                  </a:rPr>
                  <a:t>뽑아       안에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써넣어 가장 큰 분수를 만들고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만든 분수를 소수로 나타내어 보시오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" y="1604119"/>
                <a:ext cx="6110881" cy="678455"/>
              </a:xfrm>
              <a:prstGeom prst="rect">
                <a:avLst/>
              </a:prstGeom>
              <a:blipFill rotWithShape="1">
                <a:blip r:embed="rId2"/>
                <a:stretch>
                  <a:fillRect l="-998" t="-4505" r="-898" b="-15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40" y="1636432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0492" y="2468657"/>
            <a:ext cx="4138894" cy="10185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9692" y="2744924"/>
            <a:ext cx="468846" cy="468052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77084" y="2766299"/>
            <a:ext cx="468846" cy="468052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54476" y="2772783"/>
            <a:ext cx="468846" cy="468052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1530" y="2786887"/>
            <a:ext cx="468846" cy="468052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3"/>
          <p:cNvSpPr txBox="1"/>
          <p:nvPr/>
        </p:nvSpPr>
        <p:spPr>
          <a:xfrm>
            <a:off x="1884593" y="2807964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2982846" y="2804148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4066445" y="2786943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5150698" y="2784854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52079" y="3775510"/>
            <a:ext cx="473324" cy="395022"/>
            <a:chOff x="1760782" y="3439017"/>
            <a:chExt cx="639530" cy="525262"/>
          </a:xfrm>
        </p:grpSpPr>
        <p:grpSp>
          <p:nvGrpSpPr>
            <p:cNvPr id="63" name="그룹 62"/>
            <p:cNvGrpSpPr/>
            <p:nvPr/>
          </p:nvGrpSpPr>
          <p:grpSpPr>
            <a:xfrm>
              <a:off x="1760782" y="3521931"/>
              <a:ext cx="524868" cy="442348"/>
              <a:chOff x="1760782" y="3521931"/>
              <a:chExt cx="524868" cy="442348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1766654" y="3964279"/>
                <a:ext cx="51899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1760782" y="3521931"/>
                <a:ext cx="524868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589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3936225" y="3950214"/>
            <a:ext cx="599771" cy="398110"/>
            <a:chOff x="2103675" y="4202763"/>
            <a:chExt cx="599771" cy="398110"/>
          </a:xfrm>
        </p:grpSpPr>
        <p:sp>
          <p:nvSpPr>
            <p:cNvPr id="70" name="직사각형 69"/>
            <p:cNvSpPr/>
            <p:nvPr/>
          </p:nvSpPr>
          <p:spPr>
            <a:xfrm>
              <a:off x="2103675" y="4293096"/>
              <a:ext cx="56082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97" y="402774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2914533" y="4127621"/>
            <a:ext cx="4635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025276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43"/>
              <p:cNvSpPr txBox="1"/>
              <p:nvPr/>
            </p:nvSpPr>
            <p:spPr>
              <a:xfrm>
                <a:off x="644499" y="1604119"/>
                <a:ext cx="6110881" cy="678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숫</m:t>
                    </m:r>
                  </m:oMath>
                </a14:m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자 카드 중에서 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장을 </a:t>
                </a:r>
                <a:r>
                  <a:rPr lang="ko-KR" altLang="en-US" sz="1900" spc="-150" smtClean="0">
                    <a:latin typeface="맑은 고딕" pitchFamily="50" charset="-127"/>
                    <a:ea typeface="맑은 고딕" pitchFamily="50" charset="-127"/>
                  </a:rPr>
                  <a:t>뽑아       안에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써넣어 가장 큰 분수를 만들고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 smtClean="0">
                    <a:latin typeface="맑은 고딕" pitchFamily="50" charset="-127"/>
                    <a:ea typeface="맑은 고딕" pitchFamily="50" charset="-127"/>
                  </a:rPr>
                  <a:t>만든 분수를 소수로 나타내어 보시오</a:t>
                </a:r>
                <a:r>
                  <a:rPr lang="en-US" altLang="ko-KR" sz="19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" y="1604119"/>
                <a:ext cx="6110881" cy="678455"/>
              </a:xfrm>
              <a:prstGeom prst="rect">
                <a:avLst/>
              </a:prstGeom>
              <a:blipFill rotWithShape="1">
                <a:blip r:embed="rId2"/>
                <a:stretch>
                  <a:fillRect l="-998" t="-4505" r="-898" b="-15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40" y="1636432"/>
            <a:ext cx="316404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492" y="2468657"/>
            <a:ext cx="4138894" cy="10185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9692" y="2744924"/>
            <a:ext cx="468846" cy="468052"/>
          </a:xfrm>
          <a:prstGeom prst="rect">
            <a:avLst/>
          </a:prstGeom>
          <a:solidFill>
            <a:srgbClr val="F6F1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77084" y="2766299"/>
            <a:ext cx="468846" cy="468052"/>
          </a:xfrm>
          <a:prstGeom prst="rect">
            <a:avLst/>
          </a:prstGeom>
          <a:solidFill>
            <a:srgbClr val="FFECE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54476" y="2772783"/>
            <a:ext cx="468846" cy="468052"/>
          </a:xfrm>
          <a:prstGeom prst="rect">
            <a:avLst/>
          </a:prstGeom>
          <a:solidFill>
            <a:srgbClr val="D4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1530" y="2786887"/>
            <a:ext cx="468846" cy="468052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3"/>
          <p:cNvSpPr txBox="1"/>
          <p:nvPr/>
        </p:nvSpPr>
        <p:spPr>
          <a:xfrm>
            <a:off x="1884593" y="2807964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2982846" y="2804148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4066445" y="2786943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5150698" y="2784854"/>
            <a:ext cx="380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52079" y="3775510"/>
            <a:ext cx="473324" cy="395022"/>
            <a:chOff x="1760782" y="3439017"/>
            <a:chExt cx="639530" cy="525262"/>
          </a:xfrm>
        </p:grpSpPr>
        <p:grpSp>
          <p:nvGrpSpPr>
            <p:cNvPr id="63" name="그룹 62"/>
            <p:cNvGrpSpPr/>
            <p:nvPr/>
          </p:nvGrpSpPr>
          <p:grpSpPr>
            <a:xfrm>
              <a:off x="1760782" y="3521931"/>
              <a:ext cx="524868" cy="442348"/>
              <a:chOff x="1760782" y="3521931"/>
              <a:chExt cx="524868" cy="442348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1766654" y="3964279"/>
                <a:ext cx="51899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1760782" y="3521931"/>
                <a:ext cx="524868" cy="409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589" y="343901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9" name="그룹 68"/>
          <p:cNvGrpSpPr/>
          <p:nvPr/>
        </p:nvGrpSpPr>
        <p:grpSpPr>
          <a:xfrm>
            <a:off x="3936225" y="3950214"/>
            <a:ext cx="599771" cy="398110"/>
            <a:chOff x="2103675" y="4202763"/>
            <a:chExt cx="599771" cy="398110"/>
          </a:xfrm>
        </p:grpSpPr>
        <p:sp>
          <p:nvSpPr>
            <p:cNvPr id="70" name="직사각형 69"/>
            <p:cNvSpPr/>
            <p:nvPr/>
          </p:nvSpPr>
          <p:spPr>
            <a:xfrm>
              <a:off x="2103675" y="4293096"/>
              <a:ext cx="56082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97" y="402774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2914533" y="4127621"/>
            <a:ext cx="4635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3444883"/>
            <a:ext cx="6667165" cy="1524203"/>
            <a:chOff x="192745" y="3444883"/>
            <a:chExt cx="6667165" cy="1524203"/>
          </a:xfrm>
        </p:grpSpPr>
        <p:sp>
          <p:nvSpPr>
            <p:cNvPr id="65" name="직사각형 64"/>
            <p:cNvSpPr/>
            <p:nvPr/>
          </p:nvSpPr>
          <p:spPr>
            <a:xfrm>
              <a:off x="192745" y="3609020"/>
              <a:ext cx="6667165" cy="136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40719" y="34448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51520" y="3909826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분모가 같을 때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분자가 큰 수가 가장 큰 수입니다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따라서        이 가장 큰 분수이며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소수로 나타내면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02010"/>
              </p:ext>
            </p:extLst>
          </p:nvPr>
        </p:nvGraphicFramePr>
        <p:xfrm>
          <a:off x="5796136" y="38726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3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슬기가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905570" y="5065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60" y="2328772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32348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연결선 37"/>
          <p:cNvCxnSpPr/>
          <p:nvPr/>
        </p:nvCxnSpPr>
        <p:spPr bwMode="auto">
          <a:xfrm>
            <a:off x="683568" y="1941219"/>
            <a:ext cx="5904656" cy="1166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719572" y="2210694"/>
            <a:ext cx="586865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719572" y="2490120"/>
            <a:ext cx="286827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43" y="2891198"/>
            <a:ext cx="6175402" cy="11037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45180" y="2769546"/>
            <a:ext cx="524440" cy="5234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547664" y="4235668"/>
            <a:ext cx="795628" cy="450287"/>
            <a:chOff x="1329386" y="3977705"/>
            <a:chExt cx="795628" cy="450287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977705"/>
              <a:ext cx="633957" cy="45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43"/>
            <p:cNvSpPr txBox="1"/>
            <p:nvPr/>
          </p:nvSpPr>
          <p:spPr>
            <a:xfrm>
              <a:off x="1329386" y="4010487"/>
              <a:ext cx="79562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슬기</a:t>
              </a:r>
              <a:endPara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89010" y="4243866"/>
            <a:ext cx="795628" cy="450287"/>
            <a:chOff x="1329386" y="3977705"/>
            <a:chExt cx="795628" cy="450287"/>
          </a:xfrm>
        </p:grpSpPr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977705"/>
              <a:ext cx="633957" cy="45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43"/>
            <p:cNvSpPr txBox="1"/>
            <p:nvPr/>
          </p:nvSpPr>
          <p:spPr>
            <a:xfrm>
              <a:off x="1329386" y="4010487"/>
              <a:ext cx="79562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지혜</a:t>
              </a:r>
              <a:endPara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267744" y="4076795"/>
            <a:ext cx="1119712" cy="576341"/>
            <a:chOff x="2103675" y="4086087"/>
            <a:chExt cx="1119712" cy="576341"/>
          </a:xfrm>
        </p:grpSpPr>
        <p:sp>
          <p:nvSpPr>
            <p:cNvPr id="69" name="직사각형 68"/>
            <p:cNvSpPr/>
            <p:nvPr/>
          </p:nvSpPr>
          <p:spPr>
            <a:xfrm>
              <a:off x="2103675" y="4293096"/>
              <a:ext cx="5410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435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4399997" y="4069783"/>
            <a:ext cx="1119711" cy="576341"/>
            <a:chOff x="2103676" y="4086087"/>
            <a:chExt cx="1119711" cy="576341"/>
          </a:xfrm>
        </p:grpSpPr>
        <p:sp>
          <p:nvSpPr>
            <p:cNvPr id="74" name="직사각형 73"/>
            <p:cNvSpPr/>
            <p:nvPr/>
          </p:nvSpPr>
          <p:spPr>
            <a:xfrm>
              <a:off x="2103676" y="4293096"/>
              <a:ext cx="6252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435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299111" y="2816932"/>
            <a:ext cx="804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025276" y="508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2687043" y="4276474"/>
            <a:ext cx="804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4919291" y="4268415"/>
            <a:ext cx="804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" y="884900"/>
            <a:ext cx="6917127" cy="474034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40" y="873435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별을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접어보자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2101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슬기가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60" y="2328772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32348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연결선 37"/>
          <p:cNvCxnSpPr/>
          <p:nvPr/>
        </p:nvCxnSpPr>
        <p:spPr bwMode="auto">
          <a:xfrm>
            <a:off x="683568" y="1941219"/>
            <a:ext cx="5904656" cy="11661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719572" y="2210694"/>
            <a:ext cx="586865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719572" y="2490120"/>
            <a:ext cx="286827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43" y="2891198"/>
            <a:ext cx="6175402" cy="11037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45180" y="2769546"/>
            <a:ext cx="524440" cy="5234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547664" y="4235668"/>
            <a:ext cx="795628" cy="450287"/>
            <a:chOff x="1329386" y="3977705"/>
            <a:chExt cx="795628" cy="450287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977705"/>
              <a:ext cx="633957" cy="45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43"/>
            <p:cNvSpPr txBox="1"/>
            <p:nvPr/>
          </p:nvSpPr>
          <p:spPr>
            <a:xfrm>
              <a:off x="1329386" y="4010487"/>
              <a:ext cx="79562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슬기</a:t>
              </a:r>
              <a:endPara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89010" y="4243866"/>
            <a:ext cx="795628" cy="450287"/>
            <a:chOff x="1329386" y="3977705"/>
            <a:chExt cx="795628" cy="450287"/>
          </a:xfrm>
        </p:grpSpPr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977705"/>
              <a:ext cx="633957" cy="45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43"/>
            <p:cNvSpPr txBox="1"/>
            <p:nvPr/>
          </p:nvSpPr>
          <p:spPr>
            <a:xfrm>
              <a:off x="1329386" y="4010487"/>
              <a:ext cx="79562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지혜</a:t>
              </a:r>
              <a:endPara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267744" y="4076795"/>
            <a:ext cx="1119712" cy="576341"/>
            <a:chOff x="2103675" y="4086087"/>
            <a:chExt cx="1119712" cy="576341"/>
          </a:xfrm>
        </p:grpSpPr>
        <p:sp>
          <p:nvSpPr>
            <p:cNvPr id="69" name="직사각형 68"/>
            <p:cNvSpPr/>
            <p:nvPr/>
          </p:nvSpPr>
          <p:spPr>
            <a:xfrm>
              <a:off x="2103675" y="4293096"/>
              <a:ext cx="108201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435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4399996" y="4069783"/>
            <a:ext cx="1119712" cy="576341"/>
            <a:chOff x="2103675" y="4086087"/>
            <a:chExt cx="1119712" cy="576341"/>
          </a:xfrm>
        </p:grpSpPr>
        <p:sp>
          <p:nvSpPr>
            <p:cNvPr id="74" name="직사각형 73"/>
            <p:cNvSpPr/>
            <p:nvPr/>
          </p:nvSpPr>
          <p:spPr>
            <a:xfrm>
              <a:off x="2103675" y="4293096"/>
              <a:ext cx="108201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435" y="4086087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299111" y="2816932"/>
            <a:ext cx="8048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519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54" name="직사각형 5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78406" y="3693802"/>
            <a:ext cx="647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사용했으므로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 m,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지혜는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사용했으므로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 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사용했습니다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5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6" y="163764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37356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23420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70529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5545530" y="3599205"/>
            <a:ext cx="599771" cy="459665"/>
            <a:chOff x="2103675" y="4202763"/>
            <a:chExt cx="599771" cy="459665"/>
          </a:xfrm>
        </p:grpSpPr>
        <p:sp>
          <p:nvSpPr>
            <p:cNvPr id="153" name="직사각형 152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5" name="TextBox 154"/>
          <p:cNvSpPr txBox="1"/>
          <p:nvPr/>
        </p:nvSpPr>
        <p:spPr>
          <a:xfrm>
            <a:off x="4958699" y="3658760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1449328" y="3617691"/>
            <a:ext cx="599771" cy="459665"/>
            <a:chOff x="2103675" y="4202763"/>
            <a:chExt cx="599771" cy="459665"/>
          </a:xfrm>
        </p:grpSpPr>
        <p:sp>
          <p:nvSpPr>
            <p:cNvPr id="157" name="직사각형 156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9" name="TextBox 158"/>
          <p:cNvSpPr txBox="1"/>
          <p:nvPr/>
        </p:nvSpPr>
        <p:spPr>
          <a:xfrm>
            <a:off x="2598604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sp>
        <p:nvSpPr>
          <p:cNvPr id="1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57073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27669"/>
              </p:ext>
            </p:extLst>
          </p:nvPr>
        </p:nvGraphicFramePr>
        <p:xfrm>
          <a:off x="1528438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4685"/>
              </p:ext>
            </p:extLst>
          </p:nvPr>
        </p:nvGraphicFramePr>
        <p:xfrm>
          <a:off x="2121280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61" y="2589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355975" y="2816932"/>
            <a:ext cx="504057" cy="646331"/>
            <a:chOff x="1452648" y="3528579"/>
            <a:chExt cx="303133" cy="646331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81948"/>
              </p:ext>
            </p:extLst>
          </p:nvPr>
        </p:nvGraphicFramePr>
        <p:xfrm>
          <a:off x="2699792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92471"/>
              </p:ext>
            </p:extLst>
          </p:nvPr>
        </p:nvGraphicFramePr>
        <p:xfrm>
          <a:off x="3278304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9842"/>
              </p:ext>
            </p:extLst>
          </p:nvPr>
        </p:nvGraphicFramePr>
        <p:xfrm>
          <a:off x="3856816" y="2889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56110"/>
              </p:ext>
            </p:extLst>
          </p:nvPr>
        </p:nvGraphicFramePr>
        <p:xfrm>
          <a:off x="5004048" y="288915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07316"/>
              </p:ext>
            </p:extLst>
          </p:nvPr>
        </p:nvGraphicFramePr>
        <p:xfrm>
          <a:off x="5616116" y="28892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51626" y="5029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91" y="2357342"/>
            <a:ext cx="6169906" cy="26895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80221" y="2420888"/>
            <a:ext cx="2691879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29320" y="3315326"/>
            <a:ext cx="4018844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2630198" y="2460420"/>
            <a:ext cx="28803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숙제를 하는데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철사를 얼마나 사용했어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1979712" y="3318810"/>
            <a:ext cx="436714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철사를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토막으로 자른 것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토막을 사용했어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1846608" y="4354838"/>
            <a:ext cx="43671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그럼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만큼을 사용했구나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55776" y="4132552"/>
            <a:ext cx="1524239" cy="665279"/>
            <a:chOff x="1879230" y="3733878"/>
            <a:chExt cx="1524239" cy="665279"/>
          </a:xfrm>
        </p:grpSpPr>
        <p:sp>
          <p:nvSpPr>
            <p:cNvPr id="45" name="직사각형 44"/>
            <p:cNvSpPr/>
            <p:nvPr/>
          </p:nvSpPr>
          <p:spPr>
            <a:xfrm>
              <a:off x="1879230" y="3858418"/>
              <a:ext cx="1290137" cy="540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517" y="3733878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55775" y="4235189"/>
            <a:ext cx="504057" cy="646331"/>
            <a:chOff x="1452648" y="3528579"/>
            <a:chExt cx="303133" cy="64633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06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4746657" y="5028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91" y="2357342"/>
            <a:ext cx="6169906" cy="26895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80221" y="2420888"/>
            <a:ext cx="2691879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29320" y="3315326"/>
            <a:ext cx="4018844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29320" y="4177018"/>
            <a:ext cx="4018844" cy="7803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2630198" y="2460420"/>
            <a:ext cx="28803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미술 숙제를 하는데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철사를 얼마나 사용했어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1979712" y="3318810"/>
            <a:ext cx="436714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철사를 똑같이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토막으로 자른 것 중에서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토막을 사용했어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1846608" y="4354838"/>
            <a:ext cx="43671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그럼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만큼을 사용했구나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55776" y="4132552"/>
            <a:ext cx="1524239" cy="665279"/>
            <a:chOff x="1879230" y="3733878"/>
            <a:chExt cx="1524239" cy="665279"/>
          </a:xfrm>
        </p:grpSpPr>
        <p:sp>
          <p:nvSpPr>
            <p:cNvPr id="45" name="직사각형 44"/>
            <p:cNvSpPr/>
            <p:nvPr/>
          </p:nvSpPr>
          <p:spPr>
            <a:xfrm>
              <a:off x="1879230" y="3858418"/>
              <a:ext cx="1290137" cy="540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517" y="3733878"/>
              <a:ext cx="312952" cy="317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555775" y="4235189"/>
            <a:ext cx="504057" cy="646331"/>
            <a:chOff x="1452648" y="3528579"/>
            <a:chExt cx="303133" cy="646331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06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141844"/>
            <a:ext cx="6667165" cy="1686180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8406" y="3501008"/>
            <a:ext cx="64735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막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것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중의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막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m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토막을 사용했으므로 분수로 나타내면      이고 소수로 나타내면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7072"/>
              </p:ext>
            </p:extLst>
          </p:nvPr>
        </p:nvGraphicFramePr>
        <p:xfrm>
          <a:off x="5580112" y="38610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3" y="1592796"/>
            <a:ext cx="3291886" cy="395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없음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별을 접는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사이에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6200" y="2314617"/>
            <a:ext cx="304545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cm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893" y="2641952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63530" y="1243681"/>
            <a:ext cx="1984734" cy="260438"/>
            <a:chOff x="4310452" y="1253286"/>
            <a:chExt cx="1984734" cy="260438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17113" y="1169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643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SA31606.psd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길이를 어떻게 하면 정확하게 나타낼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276872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단위를 이용하면 길이를 정확하게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93" y="284520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63530" y="1243681"/>
            <a:ext cx="1984734" cy="260438"/>
            <a:chOff x="4310452" y="1253286"/>
            <a:chExt cx="1984734" cy="260438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749831" y="1190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1920" y="332168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48" y="3613109"/>
            <a:ext cx="360000" cy="355000"/>
          </a:xfrm>
          <a:prstGeom prst="rect">
            <a:avLst/>
          </a:prstGeom>
        </p:spPr>
      </p:pic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3" y="1592796"/>
            <a:ext cx="3291886" cy="395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나타내는 방법이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5916" y="2291676"/>
            <a:ext cx="30799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분수로 나타낼 수 있을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824" y="260302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63530" y="1243681"/>
            <a:ext cx="1984734" cy="260438"/>
            <a:chOff x="4310452" y="1253286"/>
            <a:chExt cx="1984734" cy="260438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4750663" y="117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3" y="1592796"/>
            <a:ext cx="3291886" cy="395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0" y="18474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39552" y="174201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 분수를 통해 소수를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0" y="22742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9552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소수를 쓰고 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작은 수를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359532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짧은 길이를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399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5652120" y="1383438"/>
            <a:ext cx="1296311" cy="260636"/>
            <a:chOff x="4322186" y="1251071"/>
            <a:chExt cx="1296311" cy="260636"/>
          </a:xfrm>
        </p:grpSpPr>
        <p:sp>
          <p:nvSpPr>
            <p:cNvPr id="62" name="직사각형 6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8" name="타원 67"/>
          <p:cNvSpPr/>
          <p:nvPr/>
        </p:nvSpPr>
        <p:spPr>
          <a:xfrm>
            <a:off x="5409436" y="128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06" y="2480763"/>
            <a:ext cx="6552220" cy="13689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8251" y="2301668"/>
            <a:ext cx="6814009" cy="10553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6861" y="3500504"/>
            <a:ext cx="6814009" cy="10553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43"/>
          <p:cNvSpPr txBox="1"/>
          <p:nvPr/>
        </p:nvSpPr>
        <p:spPr>
          <a:xfrm>
            <a:off x="6097845" y="3015305"/>
            <a:ext cx="727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128" name="TextBox 43"/>
          <p:cNvSpPr txBox="1"/>
          <p:nvPr/>
        </p:nvSpPr>
        <p:spPr>
          <a:xfrm>
            <a:off x="6102348" y="3501731"/>
            <a:ext cx="7273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129" name="TextBox 43"/>
          <p:cNvSpPr txBox="1"/>
          <p:nvPr/>
        </p:nvSpPr>
        <p:spPr>
          <a:xfrm>
            <a:off x="213039" y="3012196"/>
            <a:ext cx="3182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30" name="TextBox 43"/>
          <p:cNvSpPr txBox="1"/>
          <p:nvPr/>
        </p:nvSpPr>
        <p:spPr>
          <a:xfrm>
            <a:off x="214536" y="3514286"/>
            <a:ext cx="3182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37" y="25655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331648" y="2722645"/>
            <a:ext cx="504057" cy="646331"/>
            <a:chOff x="1452648" y="3528579"/>
            <a:chExt cx="303133" cy="646331"/>
          </a:xfrm>
        </p:grpSpPr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75" y="25473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3093886" y="2704419"/>
            <a:ext cx="504057" cy="646331"/>
            <a:chOff x="1452648" y="3528579"/>
            <a:chExt cx="303133" cy="646331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7" y="25291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4317928" y="2686193"/>
            <a:ext cx="504057" cy="646331"/>
            <a:chOff x="1452648" y="3528579"/>
            <a:chExt cx="303133" cy="646331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49" y="2510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/>
          <p:cNvGrpSpPr/>
          <p:nvPr/>
        </p:nvGrpSpPr>
        <p:grpSpPr>
          <a:xfrm>
            <a:off x="5506060" y="2667967"/>
            <a:ext cx="504057" cy="646331"/>
            <a:chOff x="1452648" y="3528579"/>
            <a:chExt cx="303133" cy="646331"/>
          </a:xfrm>
        </p:grpSpPr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9217"/>
              </p:ext>
            </p:extLst>
          </p:nvPr>
        </p:nvGraphicFramePr>
        <p:xfrm>
          <a:off x="791580" y="2708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41377"/>
              </p:ext>
            </p:extLst>
          </p:nvPr>
        </p:nvGraphicFramePr>
        <p:xfrm>
          <a:off x="1979712" y="2708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81525"/>
              </p:ext>
            </p:extLst>
          </p:nvPr>
        </p:nvGraphicFramePr>
        <p:xfrm>
          <a:off x="2591780" y="2708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15896"/>
              </p:ext>
            </p:extLst>
          </p:nvPr>
        </p:nvGraphicFramePr>
        <p:xfrm>
          <a:off x="3779912" y="2708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3556"/>
              </p:ext>
            </p:extLst>
          </p:nvPr>
        </p:nvGraphicFramePr>
        <p:xfrm>
          <a:off x="5004048" y="2708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보다 작은 수를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359532" y="16648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짧은 길이를 분수가 아닌 다른 수로 어떻게 나타내면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652120" y="1383438"/>
            <a:ext cx="1296311" cy="260636"/>
            <a:chOff x="4322186" y="1251071"/>
            <a:chExt cx="1296311" cy="260636"/>
          </a:xfrm>
        </p:grpSpPr>
        <p:sp>
          <p:nvSpPr>
            <p:cNvPr id="70" name="직사각형 6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8" name="타원 67"/>
          <p:cNvSpPr/>
          <p:nvPr/>
        </p:nvSpPr>
        <p:spPr>
          <a:xfrm>
            <a:off x="5409436" y="128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83668" y="2434768"/>
            <a:ext cx="3735750" cy="654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1"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☆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나타냅니다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37" y="2825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79711" y="2456892"/>
            <a:ext cx="504057" cy="646331"/>
            <a:chOff x="1452648" y="3528579"/>
            <a:chExt cx="303133" cy="646331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36" y="25936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2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43226</TotalTime>
  <Words>3090</Words>
  <Application>Microsoft Office PowerPoint</Application>
  <PresentationFormat>화면 슬라이드 쇼(4:3)</PresentationFormat>
  <Paragraphs>1172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7890</cp:revision>
  <dcterms:created xsi:type="dcterms:W3CDTF">2008-07-15T12:19:11Z</dcterms:created>
  <dcterms:modified xsi:type="dcterms:W3CDTF">2022-03-24T23:48:05Z</dcterms:modified>
</cp:coreProperties>
</file>