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7"/>
  </p:notesMasterIdLst>
  <p:handoutMasterIdLst>
    <p:handoutMasterId r:id="rId18"/>
  </p:handoutMasterIdLst>
  <p:sldIdLst>
    <p:sldId id="782" r:id="rId2"/>
    <p:sldId id="783" r:id="rId3"/>
    <p:sldId id="1097" r:id="rId4"/>
    <p:sldId id="1358" r:id="rId5"/>
    <p:sldId id="1376" r:id="rId6"/>
    <p:sldId id="1374" r:id="rId7"/>
    <p:sldId id="1375" r:id="rId8"/>
    <p:sldId id="1377" r:id="rId9"/>
    <p:sldId id="1371" r:id="rId10"/>
    <p:sldId id="1379" r:id="rId11"/>
    <p:sldId id="1378" r:id="rId12"/>
    <p:sldId id="1380" r:id="rId13"/>
    <p:sldId id="1381" r:id="rId14"/>
    <p:sldId id="1382" r:id="rId15"/>
    <p:sldId id="1315" r:id="rId16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7C65"/>
    <a:srgbClr val="FCD5B5"/>
    <a:srgbClr val="F9B1DC"/>
    <a:srgbClr val="FDE8F5"/>
    <a:srgbClr val="FDF4A6"/>
    <a:srgbClr val="D0ECD8"/>
    <a:srgbClr val="D4EFFD"/>
    <a:srgbClr val="F27712"/>
    <a:srgbClr val="FF9900"/>
    <a:srgbClr val="FFD0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1" autoAdjust="0"/>
    <p:restoredTop sz="96909" autoAdjust="0"/>
  </p:normalViewPr>
  <p:slideViewPr>
    <p:cSldViewPr>
      <p:cViewPr>
        <p:scale>
          <a:sx n="100" d="100"/>
          <a:sy n="100" d="100"/>
        </p:scale>
        <p:origin x="-2166" y="-390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318534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2022.02.25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584078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881812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suh_p_0301_07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발견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수학으로 놀이를 한다고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?)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suh_p_0301_07_0001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063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suh_p_0301_07_0001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8" name="TextBox 287"/>
          <p:cNvSpPr txBox="1"/>
          <p:nvPr/>
        </p:nvSpPr>
        <p:spPr>
          <a:xfrm>
            <a:off x="389042" y="1007440"/>
            <a:ext cx="652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u="sng" spc="-15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병뚜껑 컬링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에서 발견한 수학 내용을 친구들과 이야기해 보세요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92405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3" name="TextBox 43"/>
          <p:cNvSpPr txBox="1"/>
          <p:nvPr/>
        </p:nvSpPr>
        <p:spPr>
          <a:xfrm>
            <a:off x="440351" y="1808820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수학 놀이란 무엇인지 생각해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2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프로젝트 수학 놀이 올림픽 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문제 발견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수학으로 놀이를 한다고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?)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64785" y="2348880"/>
            <a:ext cx="446449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놀이 규칙이 수학인 놀이입니다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294" y="246048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1269916" y="2858952"/>
            <a:ext cx="445936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놀이 방법에 수학이 사용되는 놀이입니다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425" y="297056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1264785" y="3403005"/>
            <a:ext cx="446449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수학 시간에 하는 놀이입니다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294" y="351461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6984268" y="1052736"/>
            <a:ext cx="215973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단어 설명 팝업창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3625612" y="1441654"/>
            <a:ext cx="3358656" cy="266280"/>
            <a:chOff x="4283968" y="1229193"/>
            <a:chExt cx="3358656" cy="266280"/>
          </a:xfrm>
        </p:grpSpPr>
        <p:grpSp>
          <p:nvGrpSpPr>
            <p:cNvPr id="53" name="그룹 52"/>
            <p:cNvGrpSpPr/>
            <p:nvPr/>
          </p:nvGrpSpPr>
          <p:grpSpPr>
            <a:xfrm>
              <a:off x="4283968" y="1229193"/>
              <a:ext cx="3358656" cy="266280"/>
              <a:chOff x="4283968" y="1229193"/>
              <a:chExt cx="3358656" cy="266280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4283968" y="1229193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rgbClr val="AE7C65"/>
                    </a:solidFill>
                  </a:rPr>
                  <a:t>방법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4968044" y="1229193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smtClean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>
                    <a:solidFill>
                      <a:srgbClr val="AE7C65"/>
                    </a:solidFill>
                  </a:rPr>
                  <a:t>2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5643731" y="1232756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smtClean="0">
                    <a:solidFill>
                      <a:srgbClr val="AE7C65"/>
                    </a:solidFill>
                  </a:rPr>
                  <a:t>방법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6327807" y="1236319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smtClean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smtClean="0">
                    <a:solidFill>
                      <a:srgbClr val="AE7C65"/>
                    </a:solidFill>
                  </a:rPr>
                  <a:t>3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7011883" y="1239882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smtClean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>
                    <a:solidFill>
                      <a:srgbClr val="AE7C65"/>
                    </a:solidFill>
                  </a:rPr>
                  <a:t>4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</p:grpSp>
        <p:sp>
          <p:nvSpPr>
            <p:cNvPr id="54" name="직사각형 53"/>
            <p:cNvSpPr/>
            <p:nvPr/>
          </p:nvSpPr>
          <p:spPr>
            <a:xfrm>
              <a:off x="4284062" y="1229193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1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95" y="1441654"/>
            <a:ext cx="3666850" cy="1011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724917" y="1435576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병뚜껑 컬링</a:t>
            </a:r>
            <a:endParaRPr lang="en-US" altLang="ko-KR" sz="1600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1727" y="1837220"/>
            <a:ext cx="3509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병뚜껑을 손가락으로 튕겨 목표 지점에 가장 가까이 붙이면 이기는 놀이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892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063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삽화 파일에서 해당 부분만 잘라서 넣어주세요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suh_p_0301_07_0001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8" name="TextBox 287"/>
          <p:cNvSpPr txBox="1"/>
          <p:nvPr/>
        </p:nvSpPr>
        <p:spPr>
          <a:xfrm>
            <a:off x="389042" y="1007440"/>
            <a:ext cx="652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u="sng" spc="-15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병뚜껑 컬링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에서 발견한 수학 내용을 친구들과 이야기해 보세요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92405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3" name="TextBox 43"/>
          <p:cNvSpPr txBox="1"/>
          <p:nvPr/>
        </p:nvSpPr>
        <p:spPr>
          <a:xfrm>
            <a:off x="440351" y="1808820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병뚜껑 컬링</a:t>
            </a:r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놀이의 이름이 </a:t>
            </a:r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병뚜껑 컬링</a:t>
            </a:r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인 까닭은 무엇일까요</a:t>
            </a:r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" name="타원 106"/>
          <p:cNvSpPr/>
          <p:nvPr/>
        </p:nvSpPr>
        <p:spPr>
          <a:xfrm>
            <a:off x="566518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프로젝트 수학 놀이 올림픽 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문제 발견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수학으로 놀이를 한다고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?)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28972" y="4315131"/>
            <a:ext cx="536459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놀이의 규칙이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컬링과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비슷하기 때문입니다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373" y="436147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928972" y="4761148"/>
            <a:ext cx="536459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컬링의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스톤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대신 병뚜껑을 이용하기 때문입니다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857" y="492868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233" y="2229401"/>
            <a:ext cx="1680385" cy="199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590" y="2229401"/>
            <a:ext cx="2064083" cy="199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108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SB31706(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패스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).jpg / SB31704.JPG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3-1_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\136148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3-1-7\Links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5" name="타원 44"/>
          <p:cNvSpPr/>
          <p:nvPr/>
        </p:nvSpPr>
        <p:spPr>
          <a:xfrm>
            <a:off x="1691967" y="22294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625612" y="1441654"/>
            <a:ext cx="3358656" cy="266280"/>
            <a:chOff x="4283968" y="1229193"/>
            <a:chExt cx="3358656" cy="266280"/>
          </a:xfrm>
        </p:grpSpPr>
        <p:grpSp>
          <p:nvGrpSpPr>
            <p:cNvPr id="47" name="그룹 46"/>
            <p:cNvGrpSpPr/>
            <p:nvPr/>
          </p:nvGrpSpPr>
          <p:grpSpPr>
            <a:xfrm>
              <a:off x="4283968" y="1229193"/>
              <a:ext cx="3358656" cy="266280"/>
              <a:chOff x="4283968" y="1229193"/>
              <a:chExt cx="3358656" cy="266280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4283968" y="1229193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rgbClr val="AE7C65"/>
                    </a:solidFill>
                  </a:rPr>
                  <a:t>방법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4968044" y="1229193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>
                    <a:solidFill>
                      <a:schemeClr val="bg1"/>
                    </a:solidFill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</a:rPr>
                  <a:t>2</a:t>
                </a:r>
                <a:endParaRPr lang="ko-KR" altLang="en-US" sz="11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643731" y="1232756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smtClean="0">
                    <a:solidFill>
                      <a:srgbClr val="AE7C65"/>
                    </a:solidFill>
                  </a:rPr>
                  <a:t>방법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6327807" y="1236319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smtClean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smtClean="0">
                    <a:solidFill>
                      <a:srgbClr val="AE7C65"/>
                    </a:solidFill>
                  </a:rPr>
                  <a:t>3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7011883" y="1239882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smtClean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smtClean="0">
                    <a:solidFill>
                      <a:srgbClr val="AE7C65"/>
                    </a:solidFill>
                  </a:rPr>
                  <a:t>4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</p:grpSp>
        <p:sp>
          <p:nvSpPr>
            <p:cNvPr id="48" name="직사각형 47"/>
            <p:cNvSpPr/>
            <p:nvPr/>
          </p:nvSpPr>
          <p:spPr>
            <a:xfrm>
              <a:off x="4284062" y="1229193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678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063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suh_p_0301_07_0001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8" name="TextBox 287"/>
          <p:cNvSpPr txBox="1"/>
          <p:nvPr/>
        </p:nvSpPr>
        <p:spPr>
          <a:xfrm>
            <a:off x="389042" y="1007440"/>
            <a:ext cx="652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u="sng" spc="-15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병뚜껑 컬링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에서 발견한 수학 내용을 친구들과 이야기해 보세요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92405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3" name="TextBox 43"/>
          <p:cNvSpPr txBox="1"/>
          <p:nvPr/>
        </p:nvSpPr>
        <p:spPr>
          <a:xfrm>
            <a:off x="440351" y="1808820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병뚜껑 컬링</a:t>
            </a:r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의 놀이 방법을 살펴보세요</a:t>
            </a:r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프로젝트 수학 놀이 올림픽 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문제 발견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수학으로 놀이를 한다고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?)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625612" y="1441654"/>
            <a:ext cx="3358656" cy="266280"/>
            <a:chOff x="4283968" y="1229193"/>
            <a:chExt cx="3358656" cy="266280"/>
          </a:xfrm>
        </p:grpSpPr>
        <p:grpSp>
          <p:nvGrpSpPr>
            <p:cNvPr id="47" name="그룹 46"/>
            <p:cNvGrpSpPr/>
            <p:nvPr/>
          </p:nvGrpSpPr>
          <p:grpSpPr>
            <a:xfrm>
              <a:off x="4283968" y="1229193"/>
              <a:ext cx="3358656" cy="266280"/>
              <a:chOff x="4283968" y="1229193"/>
              <a:chExt cx="3358656" cy="266280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4283968" y="1229193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rgbClr val="AE7C65"/>
                    </a:solidFill>
                  </a:rPr>
                  <a:t>방법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4968044" y="1229193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>
                    <a:solidFill>
                      <a:srgbClr val="AE7C65"/>
                    </a:solidFill>
                  </a:rPr>
                  <a:t>2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643731" y="1232756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smtClean="0">
                    <a:solidFill>
                      <a:schemeClr val="bg1"/>
                    </a:solidFill>
                  </a:rPr>
                  <a:t>방법</a:t>
                </a:r>
                <a:endParaRPr lang="ko-KR" altLang="en-US" sz="11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6327807" y="1236319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smtClean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>
                    <a:solidFill>
                      <a:srgbClr val="AE7C65"/>
                    </a:solidFill>
                  </a:rPr>
                  <a:t>3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7011883" y="1239882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smtClean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>
                    <a:solidFill>
                      <a:srgbClr val="AE7C65"/>
                    </a:solidFill>
                  </a:rPr>
                  <a:t>4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</p:grpSp>
        <p:sp>
          <p:nvSpPr>
            <p:cNvPr id="48" name="직사각형 47"/>
            <p:cNvSpPr/>
            <p:nvPr/>
          </p:nvSpPr>
          <p:spPr>
            <a:xfrm>
              <a:off x="4284062" y="1229193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3681" y="2283103"/>
            <a:ext cx="1424007" cy="405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87242" y="2276872"/>
            <a:ext cx="1399032" cy="41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" name="TextBox 38"/>
          <p:cNvSpPr txBox="1"/>
          <p:nvPr/>
        </p:nvSpPr>
        <p:spPr>
          <a:xfrm>
            <a:off x="1707688" y="2328249"/>
            <a:ext cx="1204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mtClean="0">
                <a:latin typeface="맑은 고딕" pitchFamily="50" charset="-127"/>
                <a:ea typeface="맑은 고딕" pitchFamily="50" charset="-127"/>
              </a:rPr>
              <a:t>모둠별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040052" y="2301375"/>
            <a:ext cx="1937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병뚜껑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컬링판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8699" y="2825444"/>
            <a:ext cx="5959602" cy="397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" name="Picture 2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99" y="3248980"/>
            <a:ext cx="357814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2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70" y="3753036"/>
            <a:ext cx="357814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2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49" y="4293096"/>
            <a:ext cx="370825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679217" y="3248980"/>
            <a:ext cx="564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책상에 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점수판을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놓습니다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40517" y="3759672"/>
            <a:ext cx="617040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모둠별로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같은 수의 병뚜껑을 나누어 갖습니다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74384" y="4293096"/>
            <a:ext cx="617040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병뚜껑을 튕겨 목표 지점에 가장 가까이 붙인 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모둠이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이깁니다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010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063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92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남자아이 방향 좌우반전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교과서 그림 참고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suh_p_0301_07_0001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8" name="TextBox 287"/>
          <p:cNvSpPr txBox="1"/>
          <p:nvPr/>
        </p:nvSpPr>
        <p:spPr>
          <a:xfrm>
            <a:off x="389042" y="1007440"/>
            <a:ext cx="652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u="sng" spc="-15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병뚜껑 컬링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에서 발견한 수학 내용을 친구들과 이야기해 보세요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92405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3" name="TextBox 43"/>
          <p:cNvSpPr txBox="1"/>
          <p:nvPr/>
        </p:nvSpPr>
        <p:spPr>
          <a:xfrm>
            <a:off x="440351" y="1808820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놀이 장면 속에서 수학을 찾아보세요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프로젝트 수학 놀이 올림픽 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문제 발견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수학으로 놀이를 한다고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?)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625612" y="1441654"/>
            <a:ext cx="3358656" cy="266280"/>
            <a:chOff x="4283968" y="1229193"/>
            <a:chExt cx="3358656" cy="266280"/>
          </a:xfrm>
        </p:grpSpPr>
        <p:grpSp>
          <p:nvGrpSpPr>
            <p:cNvPr id="47" name="그룹 46"/>
            <p:cNvGrpSpPr/>
            <p:nvPr/>
          </p:nvGrpSpPr>
          <p:grpSpPr>
            <a:xfrm>
              <a:off x="4283968" y="1229193"/>
              <a:ext cx="3358656" cy="266280"/>
              <a:chOff x="4283968" y="1229193"/>
              <a:chExt cx="3358656" cy="266280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4283968" y="1229193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rgbClr val="AE7C65"/>
                    </a:solidFill>
                  </a:rPr>
                  <a:t>방법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4968044" y="1229193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>
                    <a:solidFill>
                      <a:srgbClr val="AE7C65"/>
                    </a:solidFill>
                  </a:rPr>
                  <a:t>2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643731" y="1232756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smtClean="0">
                    <a:solidFill>
                      <a:srgbClr val="AE7C65"/>
                    </a:solidFill>
                  </a:rPr>
                  <a:t>방법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6327807" y="1236319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>
                    <a:solidFill>
                      <a:schemeClr val="bg1"/>
                    </a:solidFill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</a:rPr>
                  <a:t>3</a:t>
                </a:r>
                <a:endParaRPr lang="ko-KR" altLang="en-US" sz="11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7011883" y="1239882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smtClean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smtClean="0">
                    <a:solidFill>
                      <a:srgbClr val="AE7C65"/>
                    </a:solidFill>
                  </a:rPr>
                  <a:t>4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</p:grpSp>
        <p:sp>
          <p:nvSpPr>
            <p:cNvPr id="48" name="직사각형 47"/>
            <p:cNvSpPr/>
            <p:nvPr/>
          </p:nvSpPr>
          <p:spPr>
            <a:xfrm>
              <a:off x="4284062" y="1229193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graphicFrame>
        <p:nvGraphicFramePr>
          <p:cNvPr id="3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91835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SA31704.psd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3-1_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\136148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3-1-7\Links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17" y="2564904"/>
            <a:ext cx="5030145" cy="3007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타원 34"/>
          <p:cNvSpPr/>
          <p:nvPr/>
        </p:nvSpPr>
        <p:spPr>
          <a:xfrm>
            <a:off x="3657438" y="25649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213" y="1707934"/>
            <a:ext cx="2408723" cy="1150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모서리가 둥근 사각형 설명선 36"/>
          <p:cNvSpPr/>
          <p:nvPr/>
        </p:nvSpPr>
        <p:spPr>
          <a:xfrm>
            <a:off x="1413903" y="2335949"/>
            <a:ext cx="2110886" cy="1042118"/>
          </a:xfrm>
          <a:prstGeom prst="wedgeRoundRectCallout">
            <a:avLst>
              <a:gd name="adj1" fmla="val 55036"/>
              <a:gd name="adj2" fmla="val 27018"/>
              <a:gd name="adj3" fmla="val 16667"/>
            </a:avLst>
          </a:prstGeom>
          <a:solidFill>
            <a:schemeClr val="bg1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15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더 가까운 병뚜껑이</a:t>
            </a:r>
            <a:endParaRPr lang="en-US" altLang="ko-KR" sz="1600" spc="-15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무엇인지 확인하려면</a:t>
            </a:r>
            <a:endParaRPr lang="en-US" altLang="ko-KR" sz="1600" spc="-15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거리를 재어 봐야겠어</a:t>
            </a:r>
            <a:r>
              <a:rPr lang="en-US" altLang="ko-KR" sz="1600" spc="-15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60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모서리가 둥근 사각형 설명선 44"/>
          <p:cNvSpPr/>
          <p:nvPr/>
        </p:nvSpPr>
        <p:spPr>
          <a:xfrm>
            <a:off x="5112060" y="2348880"/>
            <a:ext cx="1585940" cy="647074"/>
          </a:xfrm>
          <a:prstGeom prst="wedgeRoundRectCallout">
            <a:avLst>
              <a:gd name="adj1" fmla="val -59219"/>
              <a:gd name="adj2" fmla="val 25721"/>
              <a:gd name="adj3" fmla="val 16667"/>
            </a:avLst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pc="-15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600" spc="-15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600" spc="-15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mm</a:t>
            </a:r>
            <a:r>
              <a:rPr lang="ko-KR" altLang="en-US" sz="1600" spc="-15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를 </a:t>
            </a:r>
            <a:endParaRPr lang="en-US" altLang="ko-KR" sz="1600" spc="-15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활용해야겠네</a:t>
            </a:r>
            <a:r>
              <a:rPr lang="en-US" altLang="ko-KR" sz="1600" spc="-15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60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338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063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가리기로 토글 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suh_p_0301_07_0001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8" name="TextBox 287"/>
          <p:cNvSpPr txBox="1"/>
          <p:nvPr/>
        </p:nvSpPr>
        <p:spPr>
          <a:xfrm>
            <a:off x="389042" y="1007440"/>
            <a:ext cx="652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u="sng" spc="-15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병뚜껑 컬링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에서 발견한 수학 내용을 친구들과 이야기해 보세요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92405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3" name="TextBox 43"/>
          <p:cNvSpPr txBox="1"/>
          <p:nvPr/>
        </p:nvSpPr>
        <p:spPr>
          <a:xfrm>
            <a:off x="440351" y="1808820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놀이에서 찾은 수학 내용을 이야기해 보세요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프로젝트 수학 놀이 올림픽 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문제 발견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수학으로 놀이를 한다고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?)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625612" y="1441654"/>
            <a:ext cx="3358656" cy="266280"/>
            <a:chOff x="4283968" y="1229193"/>
            <a:chExt cx="3358656" cy="266280"/>
          </a:xfrm>
        </p:grpSpPr>
        <p:grpSp>
          <p:nvGrpSpPr>
            <p:cNvPr id="47" name="그룹 46"/>
            <p:cNvGrpSpPr/>
            <p:nvPr/>
          </p:nvGrpSpPr>
          <p:grpSpPr>
            <a:xfrm>
              <a:off x="4283968" y="1229193"/>
              <a:ext cx="3358656" cy="266280"/>
              <a:chOff x="4283968" y="1229193"/>
              <a:chExt cx="3358656" cy="266280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4283968" y="1229193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rgbClr val="AE7C65"/>
                    </a:solidFill>
                  </a:rPr>
                  <a:t>방법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4968044" y="1229193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>
                    <a:solidFill>
                      <a:srgbClr val="AE7C65"/>
                    </a:solidFill>
                  </a:rPr>
                  <a:t>2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643731" y="1232756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smtClean="0">
                    <a:solidFill>
                      <a:srgbClr val="AE7C65"/>
                    </a:solidFill>
                  </a:rPr>
                  <a:t>방법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6327807" y="1236319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smtClean="0">
                    <a:solidFill>
                      <a:srgbClr val="AE7C65"/>
                    </a:solidFill>
                  </a:rPr>
                  <a:t>3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7011883" y="1239882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>
                    <a:solidFill>
                      <a:schemeClr val="bg1"/>
                    </a:solidFill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</a:rPr>
                  <a:t>4</a:t>
                </a:r>
                <a:endParaRPr lang="ko-KR" altLang="en-US" sz="11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8" name="직사각형 47"/>
            <p:cNvSpPr/>
            <p:nvPr/>
          </p:nvSpPr>
          <p:spPr>
            <a:xfrm>
              <a:off x="4284062" y="1229193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506205" y="2377916"/>
            <a:ext cx="6370051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결과를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확인하려면 길이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거리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덧셈과 뺄셈이 필요합니다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52" y="2426145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521" y="273006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506205" y="3248980"/>
            <a:ext cx="637005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컬링판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모양이 원 모양입니다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87" y="3272240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542" y="332937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506204" y="3843045"/>
            <a:ext cx="637005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길이의 단위는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mm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사용되었습니다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56" y="3866305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011" y="392344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/>
          <p:cNvSpPr/>
          <p:nvPr/>
        </p:nvSpPr>
        <p:spPr>
          <a:xfrm>
            <a:off x="5749992" y="52292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17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450895" y="3036444"/>
            <a:ext cx="507160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smtClean="0">
                <a:latin typeface="맑은 고딕" pitchFamily="50" charset="-127"/>
                <a:ea typeface="맑은 고딕" pitchFamily="50" charset="-127"/>
              </a:rPr>
              <a:t>목표 확인 </a:t>
            </a:r>
            <a:r>
              <a:rPr lang="en-US" altLang="ko-KR" sz="1900" b="1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smtClean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놀이에는 무엇이 </a:t>
            </a:r>
            <a:r>
              <a:rPr lang="ko-KR" altLang="en-US" sz="1900" b="1" smtClean="0">
                <a:latin typeface="맑은 고딕" pitchFamily="50" charset="-127"/>
                <a:ea typeface="맑은 고딕" pitchFamily="50" charset="-127"/>
              </a:rPr>
              <a:t>있나요</a:t>
            </a:r>
            <a:r>
              <a:rPr lang="en-US" altLang="ko-KR" sz="1900" b="1" smtClean="0">
                <a:latin typeface="맑은 고딕" pitchFamily="50" charset="-127"/>
                <a:ea typeface="맑은 고딕" pitchFamily="50" charset="-127"/>
              </a:rPr>
              <a:t>?)</a:t>
            </a:r>
            <a:endParaRPr lang="en-US" altLang="ko-KR" sz="19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suh_p_0301_07_0001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193995" y="3747581"/>
            <a:ext cx="2414009" cy="384721"/>
            <a:chOff x="2268538" y="3747581"/>
            <a:chExt cx="2414009" cy="384721"/>
          </a:xfrm>
        </p:grpSpPr>
        <p:pic>
          <p:nvPicPr>
            <p:cNvPr id="1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8538" y="3753036"/>
              <a:ext cx="1076398" cy="360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직사각형 20"/>
            <p:cNvSpPr/>
            <p:nvPr/>
          </p:nvSpPr>
          <p:spPr>
            <a:xfrm>
              <a:off x="3274789" y="3747581"/>
              <a:ext cx="1407758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140~141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쪽</a:t>
              </a:r>
              <a:endParaRPr lang="ko-KR" altLang="en-US" sz="1900" dirty="0"/>
            </a:p>
          </p:txBody>
        </p:sp>
      </p:grp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프로젝트 수학 놀이 올림픽 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문제 발견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수학으로 놀이를 한다고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?)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20272" y="1016732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529082" y="4941168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769598" y="5057275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훌라후프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자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타원 29"/>
          <p:cNvSpPr/>
          <p:nvPr/>
        </p:nvSpPr>
        <p:spPr>
          <a:xfrm>
            <a:off x="6285955" y="48892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27096"/>
              </p:ext>
            </p:extLst>
          </p:nvPr>
        </p:nvGraphicFramePr>
        <p:xfrm>
          <a:off x="179388" y="654012"/>
          <a:ext cx="8774172" cy="2316384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suh_p_0301_07_0001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놀이 올림픽 프로젝트 소개하기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138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suh_p_0301_07_0001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놀이에 대해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suh_p_0301_07_0001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2102325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suh_p_0301_07_0001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83568" y="2974991"/>
            <a:ext cx="591595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수학 놀이의 의미를 알고 수학 놀이 올림픽 프로젝트에 흥미를 가져봅시다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Suh_p_0301_07_0001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72" y="312515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프로젝트 수학 놀이 올림픽 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문제 발견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수학으로 놀이를 한다고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?)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18371" y="948883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suh_p_0301_07_0001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프로젝트 수학 놀이 올림픽 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문제 발견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수학으로 놀이를 한다고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?)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5312" y="894492"/>
            <a:ext cx="6918956" cy="9735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89042" y="944724"/>
            <a:ext cx="6621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선생님께서는 수학을 활용한 재미있는 놀이로 즐거운 수학 시간을 만들어 보자고 하셨습니다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다 함께 수학 놀이에서 발견할 수 있는 수학을 찾아봅시다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31" y="1996390"/>
            <a:ext cx="5991161" cy="3229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3" name="그룹 32"/>
          <p:cNvGrpSpPr/>
          <p:nvPr/>
        </p:nvGrpSpPr>
        <p:grpSpPr>
          <a:xfrm>
            <a:off x="4992694" y="1621673"/>
            <a:ext cx="1991574" cy="259155"/>
            <a:chOff x="4282898" y="1206277"/>
            <a:chExt cx="1991574" cy="259155"/>
          </a:xfrm>
        </p:grpSpPr>
        <p:grpSp>
          <p:nvGrpSpPr>
            <p:cNvPr id="34" name="그룹 33"/>
            <p:cNvGrpSpPr/>
            <p:nvPr/>
          </p:nvGrpSpPr>
          <p:grpSpPr>
            <a:xfrm>
              <a:off x="4283968" y="1206278"/>
              <a:ext cx="1990504" cy="259154"/>
              <a:chOff x="4283968" y="1229193"/>
              <a:chExt cx="1990504" cy="259154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4283968" y="1229193"/>
                <a:ext cx="1990504" cy="259154"/>
                <a:chOff x="4283968" y="1229193"/>
                <a:chExt cx="1990504" cy="259154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283968" y="1229193"/>
                  <a:ext cx="630741" cy="255591"/>
                </a:xfrm>
                <a:prstGeom prst="rect">
                  <a:avLst/>
                </a:prstGeom>
                <a:solidFill>
                  <a:srgbClr val="AE7C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dirty="0" smtClean="0"/>
                    <a:t>방법</a:t>
                  </a:r>
                  <a:endParaRPr lang="ko-KR" altLang="en-US" sz="1100" b="1" dirty="0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>
                  <a:off x="4968044" y="1229193"/>
                  <a:ext cx="630741" cy="255591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dirty="0" smtClean="0">
                      <a:solidFill>
                        <a:srgbClr val="AE7C65"/>
                      </a:solidFill>
                    </a:rPr>
                    <a:t>물음 </a:t>
                  </a:r>
                  <a:r>
                    <a:rPr lang="en-US" altLang="ko-KR" sz="1100" b="1" dirty="0" smtClean="0">
                      <a:solidFill>
                        <a:srgbClr val="AE7C65"/>
                      </a:solidFill>
                    </a:rPr>
                    <a:t>1</a:t>
                  </a:r>
                  <a:endParaRPr lang="ko-KR" altLang="en-US" sz="1100" b="1" dirty="0">
                    <a:solidFill>
                      <a:srgbClr val="AE7C65"/>
                    </a:solidFill>
                  </a:endParaRPr>
                </a:p>
              </p:txBody>
            </p:sp>
            <p:sp>
              <p:nvSpPr>
                <p:cNvPr id="40" name="직사각형 39"/>
                <p:cNvSpPr/>
                <p:nvPr/>
              </p:nvSpPr>
              <p:spPr>
                <a:xfrm>
                  <a:off x="5643731" y="1232756"/>
                  <a:ext cx="630741" cy="255591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dirty="0" smtClean="0">
                      <a:solidFill>
                        <a:srgbClr val="AE7C65"/>
                      </a:solidFill>
                    </a:rPr>
                    <a:t>물음 </a:t>
                  </a:r>
                  <a:r>
                    <a:rPr lang="en-US" altLang="ko-KR" sz="1100" b="1" dirty="0" smtClean="0">
                      <a:solidFill>
                        <a:srgbClr val="AE7C65"/>
                      </a:solidFill>
                    </a:rPr>
                    <a:t>2</a:t>
                  </a:r>
                  <a:endParaRPr lang="ko-KR" altLang="en-US" sz="1100" b="1" dirty="0">
                    <a:solidFill>
                      <a:srgbClr val="AE7C65"/>
                    </a:solidFill>
                  </a:endParaRPr>
                </a:p>
              </p:txBody>
            </p:sp>
          </p:grpSp>
          <p:sp>
            <p:nvSpPr>
              <p:cNvPr id="37" name="직사각형 36"/>
              <p:cNvSpPr/>
              <p:nvPr/>
            </p:nvSpPr>
            <p:spPr>
              <a:xfrm>
                <a:off x="4284062" y="1229193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/>
                  <a:t>방법</a:t>
                </a:r>
                <a:endParaRPr lang="ko-KR" altLang="en-US" sz="1100" b="1" dirty="0"/>
              </a:p>
            </p:txBody>
          </p:sp>
        </p:grpSp>
        <p:sp>
          <p:nvSpPr>
            <p:cNvPr id="35" name="직사각형 34"/>
            <p:cNvSpPr/>
            <p:nvPr/>
          </p:nvSpPr>
          <p:spPr>
            <a:xfrm>
              <a:off x="4282898" y="1206277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smtClean="0"/>
                <a:t>만</a:t>
              </a:r>
              <a:r>
                <a:rPr lang="ko-KR" altLang="en-US" sz="1100" b="1"/>
                <a:t>화</a:t>
              </a:r>
              <a:endParaRPr lang="ko-KR" altLang="en-US" sz="1100" b="1" dirty="0"/>
            </a:p>
          </p:txBody>
        </p:sp>
      </p:grpSp>
      <p:sp>
        <p:nvSpPr>
          <p:cNvPr id="41" name="모서리가 둥근 사각형 설명선 40"/>
          <p:cNvSpPr/>
          <p:nvPr/>
        </p:nvSpPr>
        <p:spPr>
          <a:xfrm>
            <a:off x="282356" y="4324739"/>
            <a:ext cx="1814851" cy="864096"/>
          </a:xfrm>
          <a:prstGeom prst="wedgeRoundRectCallout">
            <a:avLst>
              <a:gd name="adj1" fmla="val 57119"/>
              <a:gd name="adj2" fmla="val 13107"/>
              <a:gd name="adj3" fmla="val 16667"/>
            </a:avLst>
          </a:prstGeom>
          <a:solidFill>
            <a:schemeClr val="bg1"/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얘들아</a:t>
            </a:r>
            <a:r>
              <a:rPr lang="en-US" altLang="ko-KR" sz="1600" smtClean="0">
                <a:solidFill>
                  <a:schemeClr val="tx1"/>
                </a:solidFill>
              </a:rPr>
              <a:t>, </a:t>
            </a:r>
            <a:r>
              <a:rPr lang="ko-KR" altLang="en-US" sz="1600" smtClean="0">
                <a:solidFill>
                  <a:schemeClr val="tx1"/>
                </a:solidFill>
              </a:rPr>
              <a:t>이거 봐</a:t>
            </a:r>
            <a:r>
              <a:rPr lang="en-US" altLang="ko-KR" sz="160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수학 놀이 </a:t>
            </a:r>
            <a:endParaRPr lang="en-US" altLang="ko-KR" sz="16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올림픽을 한대</a:t>
            </a:r>
            <a:r>
              <a:rPr lang="en-US" altLang="ko-KR" sz="1600" smtClean="0">
                <a:solidFill>
                  <a:schemeClr val="tx1"/>
                </a:solidFill>
              </a:rPr>
              <a:t>!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모서리가 둥근 사각형 설명선 41"/>
          <p:cNvSpPr/>
          <p:nvPr/>
        </p:nvSpPr>
        <p:spPr>
          <a:xfrm>
            <a:off x="3697831" y="4045091"/>
            <a:ext cx="1814851" cy="864096"/>
          </a:xfrm>
          <a:prstGeom prst="wedgeRoundRectCallout">
            <a:avLst>
              <a:gd name="adj1" fmla="val 39156"/>
              <a:gd name="adj2" fmla="val -71550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선생님</a:t>
            </a:r>
            <a:r>
              <a:rPr lang="en-US" altLang="ko-KR" sz="1600" smtClean="0">
                <a:solidFill>
                  <a:schemeClr val="tx1"/>
                </a:solidFill>
              </a:rPr>
              <a:t>, </a:t>
            </a:r>
            <a:r>
              <a:rPr lang="ko-KR" altLang="en-US" sz="1600" smtClean="0">
                <a:solidFill>
                  <a:schemeClr val="tx1"/>
                </a:solidFill>
              </a:rPr>
              <a:t>수학</a:t>
            </a:r>
            <a:endParaRPr lang="en-US" altLang="ko-KR" sz="16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놀이 올림픽이</a:t>
            </a:r>
            <a:endParaRPr lang="en-US" altLang="ko-KR" sz="16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뭐예요</a:t>
            </a:r>
            <a:r>
              <a:rPr lang="en-US" altLang="ko-KR" sz="1600" smtClean="0">
                <a:solidFill>
                  <a:schemeClr val="tx1"/>
                </a:solidFill>
              </a:rPr>
              <a:t>?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2706232" y="5272790"/>
            <a:ext cx="1637116" cy="263186"/>
            <a:chOff x="319554" y="1245924"/>
            <a:chExt cx="2636592" cy="423864"/>
          </a:xfrm>
        </p:grpSpPr>
        <p:pic>
          <p:nvPicPr>
            <p:cNvPr id="45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20081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SA31701.psd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3-1_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\136148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3-1-7\Links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4687876" y="1603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985" y="1502852"/>
            <a:ext cx="2142238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43"/>
          <p:cNvSpPr txBox="1"/>
          <p:nvPr/>
        </p:nvSpPr>
        <p:spPr>
          <a:xfrm>
            <a:off x="2142009" y="1544068"/>
            <a:ext cx="2988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defRPr sz="1800" spc="-15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z="1200" b="1" smtClean="0">
                <a:solidFill>
                  <a:schemeClr val="bg1"/>
                </a:solidFill>
              </a:rPr>
              <a:t>수학 놀이 올림픽 포스터 보기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3934851" y="17558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119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suh_p_0301_07_0001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628423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622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68552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mtClean="0">
                          <a:latin typeface="맑은 고딕" pitchFamily="50" charset="-127"/>
                          <a:ea typeface="맑은 고딕" pitchFamily="50" charset="-127"/>
                        </a:rPr>
                        <a:t>첨부 파일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latin typeface="맑은 고딕" pitchFamily="50" charset="-127"/>
                          <a:ea typeface="맑은 고딕" pitchFamily="50" charset="-127"/>
                        </a:rPr>
                        <a:t>suh_p_0301_07_0001</a:t>
                      </a:r>
                      <a:r>
                        <a:rPr lang="en-US" altLang="ko-KR" sz="1000" smtClean="0">
                          <a:latin typeface="맑은 고딕" pitchFamily="50" charset="-127"/>
                          <a:ea typeface="맑은 고딕" pitchFamily="50" charset="-127"/>
                        </a:rPr>
                        <a:t>_201_1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.pdf</a:t>
                      </a:r>
                      <a:endParaRPr lang="ko-KR" altLang="en-US" sz="100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프로젝트 수학 놀이 올림픽 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문제 발견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수학으로 놀이를 한다고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?)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1052736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첨부한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PDF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파일에서 포스터 부분만 잘라서 넣어주세요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308" y="69269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703974"/>
            <a:ext cx="4644752" cy="510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타원 41"/>
          <p:cNvSpPr/>
          <p:nvPr/>
        </p:nvSpPr>
        <p:spPr>
          <a:xfrm>
            <a:off x="1079612" y="11020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511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70" y="2505004"/>
            <a:ext cx="6603288" cy="247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suh_p_0301_07_0001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32650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SA31701.psd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3-1_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\136148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3-1-7\Links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프로젝트 수학 놀이 올림픽 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문제 발견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수학으로 놀이를 한다고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?)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5312" y="894492"/>
            <a:ext cx="6918956" cy="9735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89042" y="944724"/>
            <a:ext cx="6621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선생님께서는 수학을 활용한 재미있는 놀이로 즐거운 수학 시간을 만들어 보자고 하셨습니다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다 함께 수학 놀이에서 발견할 수 있는 수학을 찾아봅시다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3" name="그룹 32"/>
          <p:cNvGrpSpPr/>
          <p:nvPr/>
        </p:nvGrpSpPr>
        <p:grpSpPr>
          <a:xfrm>
            <a:off x="4992694" y="1621673"/>
            <a:ext cx="1991574" cy="259155"/>
            <a:chOff x="4282898" y="1206277"/>
            <a:chExt cx="1991574" cy="259155"/>
          </a:xfrm>
        </p:grpSpPr>
        <p:grpSp>
          <p:nvGrpSpPr>
            <p:cNvPr id="34" name="그룹 33"/>
            <p:cNvGrpSpPr/>
            <p:nvPr/>
          </p:nvGrpSpPr>
          <p:grpSpPr>
            <a:xfrm>
              <a:off x="4283968" y="1206278"/>
              <a:ext cx="1990504" cy="259154"/>
              <a:chOff x="4283968" y="1229193"/>
              <a:chExt cx="1990504" cy="259154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4283968" y="1229193"/>
                <a:ext cx="1990504" cy="259154"/>
                <a:chOff x="4283968" y="1229193"/>
                <a:chExt cx="1990504" cy="259154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283968" y="1229193"/>
                  <a:ext cx="630741" cy="255591"/>
                </a:xfrm>
                <a:prstGeom prst="rect">
                  <a:avLst/>
                </a:prstGeom>
                <a:solidFill>
                  <a:srgbClr val="AE7C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dirty="0" smtClean="0"/>
                    <a:t>방법</a:t>
                  </a:r>
                  <a:endParaRPr lang="ko-KR" altLang="en-US" sz="1100" b="1" dirty="0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>
                  <a:off x="4968044" y="1229193"/>
                  <a:ext cx="630741" cy="255591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dirty="0" smtClean="0">
                      <a:solidFill>
                        <a:srgbClr val="AE7C65"/>
                      </a:solidFill>
                    </a:rPr>
                    <a:t>물음 </a:t>
                  </a:r>
                  <a:r>
                    <a:rPr lang="en-US" altLang="ko-KR" sz="1100" b="1" dirty="0" smtClean="0">
                      <a:solidFill>
                        <a:srgbClr val="AE7C65"/>
                      </a:solidFill>
                    </a:rPr>
                    <a:t>1</a:t>
                  </a:r>
                  <a:endParaRPr lang="ko-KR" altLang="en-US" sz="1100" b="1" dirty="0">
                    <a:solidFill>
                      <a:srgbClr val="AE7C65"/>
                    </a:solidFill>
                  </a:endParaRPr>
                </a:p>
              </p:txBody>
            </p:sp>
            <p:sp>
              <p:nvSpPr>
                <p:cNvPr id="40" name="직사각형 39"/>
                <p:cNvSpPr/>
                <p:nvPr/>
              </p:nvSpPr>
              <p:spPr>
                <a:xfrm>
                  <a:off x="5643731" y="1232756"/>
                  <a:ext cx="630741" cy="255591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dirty="0" smtClean="0">
                      <a:solidFill>
                        <a:srgbClr val="AE7C65"/>
                      </a:solidFill>
                    </a:rPr>
                    <a:t>물음 </a:t>
                  </a:r>
                  <a:r>
                    <a:rPr lang="en-US" altLang="ko-KR" sz="1100" b="1" dirty="0" smtClean="0">
                      <a:solidFill>
                        <a:srgbClr val="AE7C65"/>
                      </a:solidFill>
                    </a:rPr>
                    <a:t>2</a:t>
                  </a:r>
                  <a:endParaRPr lang="ko-KR" altLang="en-US" sz="1100" b="1" dirty="0">
                    <a:solidFill>
                      <a:srgbClr val="AE7C65"/>
                    </a:solidFill>
                  </a:endParaRPr>
                </a:p>
              </p:txBody>
            </p:sp>
          </p:grpSp>
          <p:sp>
            <p:nvSpPr>
              <p:cNvPr id="37" name="직사각형 36"/>
              <p:cNvSpPr/>
              <p:nvPr/>
            </p:nvSpPr>
            <p:spPr>
              <a:xfrm>
                <a:off x="4284062" y="1229193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/>
                  <a:t>방법</a:t>
                </a:r>
                <a:endParaRPr lang="ko-KR" altLang="en-US" sz="1100" b="1" dirty="0"/>
              </a:p>
            </p:txBody>
          </p:sp>
        </p:grpSp>
        <p:sp>
          <p:nvSpPr>
            <p:cNvPr id="35" name="직사각형 34"/>
            <p:cNvSpPr/>
            <p:nvPr/>
          </p:nvSpPr>
          <p:spPr>
            <a:xfrm>
              <a:off x="4282898" y="1206277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smtClean="0"/>
                <a:t>만</a:t>
              </a:r>
              <a:r>
                <a:rPr lang="ko-KR" altLang="en-US" sz="1100" b="1"/>
                <a:t>화</a:t>
              </a:r>
              <a:endParaRPr lang="ko-KR" altLang="en-US" sz="1100" b="1" dirty="0"/>
            </a:p>
          </p:txBody>
        </p:sp>
      </p:grpSp>
      <p:sp>
        <p:nvSpPr>
          <p:cNvPr id="41" name="모서리가 둥근 사각형 설명선 40"/>
          <p:cNvSpPr/>
          <p:nvPr/>
        </p:nvSpPr>
        <p:spPr>
          <a:xfrm>
            <a:off x="264870" y="2229311"/>
            <a:ext cx="1894862" cy="1096038"/>
          </a:xfrm>
          <a:prstGeom prst="wedgeRoundRectCallout">
            <a:avLst>
              <a:gd name="adj1" fmla="val 32781"/>
              <a:gd name="adj2" fmla="val 62438"/>
              <a:gd name="adj3" fmla="val 16667"/>
            </a:avLst>
          </a:prstGeom>
          <a:solidFill>
            <a:schemeClr val="bg1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수학을 활용하는 </a:t>
            </a:r>
            <a:endParaRPr lang="en-US" altLang="ko-KR" sz="16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다양한 놀이로 </a:t>
            </a:r>
            <a:endParaRPr lang="en-US" altLang="ko-KR" sz="16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올림픽처럼</a:t>
            </a:r>
            <a:endParaRPr lang="en-US" altLang="ko-KR" sz="16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대회를 열 거예요</a:t>
            </a:r>
            <a:r>
              <a:rPr lang="en-US" altLang="ko-KR" sz="1600" smtClean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모서리가 둥근 사각형 설명선 41"/>
          <p:cNvSpPr/>
          <p:nvPr/>
        </p:nvSpPr>
        <p:spPr>
          <a:xfrm>
            <a:off x="2659088" y="2198749"/>
            <a:ext cx="1912912" cy="1018587"/>
          </a:xfrm>
          <a:prstGeom prst="wedgeRoundRectCallout">
            <a:avLst>
              <a:gd name="adj1" fmla="val 23822"/>
              <a:gd name="adj2" fmla="val 62797"/>
              <a:gd name="adj3" fmla="val 16667"/>
            </a:avLst>
          </a:prstGeom>
          <a:solidFill>
            <a:schemeClr val="bg1"/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수학을 활용하는 놀이로</a:t>
            </a:r>
            <a:r>
              <a:rPr lang="en-US" altLang="ko-KR" sz="1600" smtClean="0">
                <a:solidFill>
                  <a:schemeClr val="tx1"/>
                </a:solidFill>
              </a:rPr>
              <a:t>? </a:t>
            </a:r>
            <a:r>
              <a:rPr lang="ko-KR" altLang="en-US" sz="1600" smtClean="0">
                <a:solidFill>
                  <a:schemeClr val="tx1"/>
                </a:solidFill>
              </a:rPr>
              <a:t>수학으로 어떻게 놀이를 </a:t>
            </a:r>
            <a:endParaRPr lang="en-US" altLang="ko-KR" sz="16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하는 거지</a:t>
            </a:r>
            <a:r>
              <a:rPr lang="en-US" altLang="ko-KR" sz="1600" smtClean="0">
                <a:solidFill>
                  <a:schemeClr val="tx1"/>
                </a:solidFill>
              </a:rPr>
              <a:t>?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2706232" y="5272790"/>
            <a:ext cx="1637116" cy="263186"/>
            <a:chOff x="319554" y="1245924"/>
            <a:chExt cx="2636592" cy="423864"/>
          </a:xfrm>
        </p:grpSpPr>
        <p:pic>
          <p:nvPicPr>
            <p:cNvPr id="45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5585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061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0" name="모서리가 둥근 사각형 설명선 29"/>
          <p:cNvSpPr/>
          <p:nvPr/>
        </p:nvSpPr>
        <p:spPr>
          <a:xfrm>
            <a:off x="4763936" y="2209225"/>
            <a:ext cx="1912912" cy="841807"/>
          </a:xfrm>
          <a:prstGeom prst="wedgeRoundRectCallout">
            <a:avLst>
              <a:gd name="adj1" fmla="val -4443"/>
              <a:gd name="adj2" fmla="val 66575"/>
              <a:gd name="adj3" fmla="val 16667"/>
            </a:avLst>
          </a:prstGeom>
          <a:solidFill>
            <a:schemeClr val="bg1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자</a:t>
            </a:r>
            <a:r>
              <a:rPr lang="en-US" altLang="ko-KR" sz="1600" smtClean="0">
                <a:solidFill>
                  <a:schemeClr val="tx1"/>
                </a:solidFill>
              </a:rPr>
              <a:t>, </a:t>
            </a:r>
            <a:r>
              <a:rPr lang="ko-KR" altLang="en-US" sz="1600" smtClean="0">
                <a:solidFill>
                  <a:schemeClr val="tx1"/>
                </a:solidFill>
              </a:rPr>
              <a:t>그럼 수학 </a:t>
            </a:r>
            <a:endParaRPr lang="en-US" altLang="ko-KR" sz="16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놀이가 무엇인지 함께 알아볼까요</a:t>
            </a:r>
            <a:r>
              <a:rPr lang="en-US" altLang="ko-KR" sz="1600" smtClean="0">
                <a:solidFill>
                  <a:schemeClr val="tx1"/>
                </a:solidFill>
              </a:rPr>
              <a:t>?</a:t>
            </a:r>
          </a:p>
        </p:txBody>
      </p:sp>
      <p:pic>
        <p:nvPicPr>
          <p:cNvPr id="49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985" y="1502852"/>
            <a:ext cx="2142238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3"/>
          <p:cNvSpPr txBox="1"/>
          <p:nvPr/>
        </p:nvSpPr>
        <p:spPr>
          <a:xfrm>
            <a:off x="2142009" y="1544068"/>
            <a:ext cx="2988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defRPr sz="1800" spc="-15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z="1200" b="1" smtClean="0">
                <a:solidFill>
                  <a:schemeClr val="bg1"/>
                </a:solidFill>
              </a:rPr>
              <a:t>수학 놀이 올림픽 포스터 보기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48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suh_p_0301_07_0001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프로젝트 수학 놀이 올림픽 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문제 발견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수학으로 놀이를 한다고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?)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5312" y="894492"/>
            <a:ext cx="6918956" cy="9735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89042" y="944724"/>
            <a:ext cx="6621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선생님께서는 수학을 활용한 재미있는 놀이로 즐거운 수학 시간을 만들어 보자고 하셨습니다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다 함께 수학 놀이에서 발견할 수 있는 수학을 찾아봅시다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3" name="그룹 32"/>
          <p:cNvGrpSpPr/>
          <p:nvPr/>
        </p:nvGrpSpPr>
        <p:grpSpPr>
          <a:xfrm>
            <a:off x="4992694" y="1621673"/>
            <a:ext cx="1991574" cy="259155"/>
            <a:chOff x="4282898" y="1206277"/>
            <a:chExt cx="1991574" cy="259155"/>
          </a:xfrm>
        </p:grpSpPr>
        <p:grpSp>
          <p:nvGrpSpPr>
            <p:cNvPr id="34" name="그룹 33"/>
            <p:cNvGrpSpPr/>
            <p:nvPr/>
          </p:nvGrpSpPr>
          <p:grpSpPr>
            <a:xfrm>
              <a:off x="4283968" y="1206278"/>
              <a:ext cx="1990504" cy="259154"/>
              <a:chOff x="4283968" y="1229193"/>
              <a:chExt cx="1990504" cy="259154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4283968" y="1229193"/>
                <a:ext cx="1990504" cy="259154"/>
                <a:chOff x="4283968" y="1229193"/>
                <a:chExt cx="1990504" cy="259154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283968" y="1229193"/>
                  <a:ext cx="630741" cy="255591"/>
                </a:xfrm>
                <a:prstGeom prst="rect">
                  <a:avLst/>
                </a:prstGeom>
                <a:solidFill>
                  <a:srgbClr val="AE7C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dirty="0" smtClean="0"/>
                    <a:t>방법</a:t>
                  </a:r>
                  <a:endParaRPr lang="ko-KR" altLang="en-US" sz="1100" b="1" dirty="0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>
                  <a:off x="4968044" y="1229193"/>
                  <a:ext cx="630741" cy="255591"/>
                </a:xfrm>
                <a:prstGeom prst="rect">
                  <a:avLst/>
                </a:prstGeom>
                <a:solidFill>
                  <a:srgbClr val="AE7C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dirty="0"/>
                    <a:t>물음 </a:t>
                  </a:r>
                  <a:r>
                    <a:rPr lang="en-US" altLang="ko-KR" sz="1100" b="1" dirty="0"/>
                    <a:t>1</a:t>
                  </a:r>
                  <a:endParaRPr lang="ko-KR" altLang="en-US" sz="1100" b="1" dirty="0"/>
                </a:p>
              </p:txBody>
            </p:sp>
            <p:sp>
              <p:nvSpPr>
                <p:cNvPr id="40" name="직사각형 39"/>
                <p:cNvSpPr/>
                <p:nvPr/>
              </p:nvSpPr>
              <p:spPr>
                <a:xfrm>
                  <a:off x="5643731" y="1232756"/>
                  <a:ext cx="630741" cy="255591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dirty="0" smtClean="0">
                      <a:solidFill>
                        <a:srgbClr val="AE7C65"/>
                      </a:solidFill>
                    </a:rPr>
                    <a:t>물음 </a:t>
                  </a:r>
                  <a:r>
                    <a:rPr lang="en-US" altLang="ko-KR" sz="1100" b="1" dirty="0" smtClean="0">
                      <a:solidFill>
                        <a:srgbClr val="AE7C65"/>
                      </a:solidFill>
                    </a:rPr>
                    <a:t>2</a:t>
                  </a:r>
                  <a:endParaRPr lang="ko-KR" altLang="en-US" sz="1100" b="1" dirty="0">
                    <a:solidFill>
                      <a:srgbClr val="AE7C65"/>
                    </a:solidFill>
                  </a:endParaRPr>
                </a:p>
              </p:txBody>
            </p:sp>
          </p:grpSp>
          <p:sp>
            <p:nvSpPr>
              <p:cNvPr id="37" name="직사각형 36"/>
              <p:cNvSpPr/>
              <p:nvPr/>
            </p:nvSpPr>
            <p:spPr>
              <a:xfrm>
                <a:off x="4284062" y="1229193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/>
                  <a:t>방법</a:t>
                </a:r>
                <a:endParaRPr lang="ko-KR" altLang="en-US" sz="1100" b="1" dirty="0"/>
              </a:p>
            </p:txBody>
          </p:sp>
        </p:grpSp>
        <p:sp>
          <p:nvSpPr>
            <p:cNvPr id="35" name="직사각형 34"/>
            <p:cNvSpPr/>
            <p:nvPr/>
          </p:nvSpPr>
          <p:spPr>
            <a:xfrm>
              <a:off x="4282898" y="1206277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>
                  <a:solidFill>
                    <a:srgbClr val="AE7C65"/>
                  </a:solidFill>
                </a:rPr>
                <a:t>만화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1052736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206585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3"/>
          <p:cNvSpPr txBox="1"/>
          <p:nvPr/>
        </p:nvSpPr>
        <p:spPr>
          <a:xfrm>
            <a:off x="440351" y="1950614"/>
            <a:ext cx="6519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defRPr sz="1800" spc="-15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수학 놀이 올림픽 포스터를 살펴보고 포스터에서 알 수 있는 것은 무엇인가요</a:t>
            </a:r>
            <a:r>
              <a:rPr lang="en-US" altLang="ko-KR" dirty="0"/>
              <a:t>?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79612" y="2708757"/>
            <a:ext cx="536459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수학 놀이 올림픽의 날짜와 시간이 적혀 있습니다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013" y="275509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1079612" y="3272501"/>
            <a:ext cx="536459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장소는 교실입니다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32231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1079612" y="3882278"/>
            <a:ext cx="536459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종목은 정해져 있지 않습니다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95066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2938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타원 58"/>
          <p:cNvSpPr/>
          <p:nvPr/>
        </p:nvSpPr>
        <p:spPr>
          <a:xfrm>
            <a:off x="5790382" y="51451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985" y="1502852"/>
            <a:ext cx="2142238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TextBox 43"/>
          <p:cNvSpPr txBox="1"/>
          <p:nvPr/>
        </p:nvSpPr>
        <p:spPr>
          <a:xfrm>
            <a:off x="2142009" y="1544068"/>
            <a:ext cx="2988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defRPr sz="1800" spc="-15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z="1200" b="1" smtClean="0">
                <a:solidFill>
                  <a:schemeClr val="bg1"/>
                </a:solidFill>
              </a:rPr>
              <a:t>수학 놀이 올림픽 포스터 보기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12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suh_p_0301_07_0001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프로젝트 수학 놀이 올림픽 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문제 발견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수학으로 놀이를 한다고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?)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5312" y="894492"/>
            <a:ext cx="6918956" cy="9735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89042" y="944724"/>
            <a:ext cx="6621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선생님께서는 수학을 활용한 재미있는 놀이로 즐거운 수학 시간을 만들어 보자고 하셨습니다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다 함께 수학 놀이에서 발견할 수 있는 수학을 찾아봅시다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3" name="그룹 32"/>
          <p:cNvGrpSpPr/>
          <p:nvPr/>
        </p:nvGrpSpPr>
        <p:grpSpPr>
          <a:xfrm>
            <a:off x="4992694" y="1621673"/>
            <a:ext cx="1991574" cy="259155"/>
            <a:chOff x="4282898" y="1206277"/>
            <a:chExt cx="1991574" cy="259155"/>
          </a:xfrm>
        </p:grpSpPr>
        <p:grpSp>
          <p:nvGrpSpPr>
            <p:cNvPr id="34" name="그룹 33"/>
            <p:cNvGrpSpPr/>
            <p:nvPr/>
          </p:nvGrpSpPr>
          <p:grpSpPr>
            <a:xfrm>
              <a:off x="4283968" y="1206278"/>
              <a:ext cx="1990504" cy="259154"/>
              <a:chOff x="4283968" y="1229193"/>
              <a:chExt cx="1990504" cy="259154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4283968" y="1229193"/>
                <a:ext cx="1990504" cy="259154"/>
                <a:chOff x="4283968" y="1229193"/>
                <a:chExt cx="1990504" cy="259154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283968" y="1229193"/>
                  <a:ext cx="630741" cy="255591"/>
                </a:xfrm>
                <a:prstGeom prst="rect">
                  <a:avLst/>
                </a:prstGeom>
                <a:solidFill>
                  <a:srgbClr val="AE7C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dirty="0" smtClean="0"/>
                    <a:t>방법</a:t>
                  </a:r>
                  <a:endParaRPr lang="ko-KR" altLang="en-US" sz="1100" b="1" dirty="0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>
                  <a:off x="4968044" y="1229193"/>
                  <a:ext cx="630741" cy="255591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dirty="0">
                      <a:solidFill>
                        <a:srgbClr val="AE7C65"/>
                      </a:solidFill>
                    </a:rPr>
                    <a:t>물음 </a:t>
                  </a:r>
                  <a:r>
                    <a:rPr lang="en-US" altLang="ko-KR" sz="1100" b="1" dirty="0">
                      <a:solidFill>
                        <a:srgbClr val="AE7C65"/>
                      </a:solidFill>
                    </a:rPr>
                    <a:t>1</a:t>
                  </a:r>
                  <a:endParaRPr lang="ko-KR" altLang="en-US" sz="1100" b="1" dirty="0">
                    <a:solidFill>
                      <a:srgbClr val="AE7C65"/>
                    </a:solidFill>
                  </a:endParaRPr>
                </a:p>
              </p:txBody>
            </p:sp>
            <p:sp>
              <p:nvSpPr>
                <p:cNvPr id="40" name="직사각형 39"/>
                <p:cNvSpPr/>
                <p:nvPr/>
              </p:nvSpPr>
              <p:spPr>
                <a:xfrm>
                  <a:off x="5643731" y="1232756"/>
                  <a:ext cx="630741" cy="255591"/>
                </a:xfrm>
                <a:prstGeom prst="rect">
                  <a:avLst/>
                </a:prstGeom>
                <a:solidFill>
                  <a:srgbClr val="AE7C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dirty="0"/>
                    <a:t>물음 </a:t>
                  </a:r>
                  <a:r>
                    <a:rPr lang="en-US" altLang="ko-KR" sz="1100" b="1" dirty="0"/>
                    <a:t>2</a:t>
                  </a:r>
                  <a:endParaRPr lang="ko-KR" altLang="en-US" sz="1100" b="1" dirty="0"/>
                </a:p>
              </p:txBody>
            </p:sp>
          </p:grpSp>
          <p:sp>
            <p:nvSpPr>
              <p:cNvPr id="37" name="직사각형 36"/>
              <p:cNvSpPr/>
              <p:nvPr/>
            </p:nvSpPr>
            <p:spPr>
              <a:xfrm>
                <a:off x="4284062" y="1229193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/>
                  <a:t>방법</a:t>
                </a:r>
                <a:endParaRPr lang="ko-KR" altLang="en-US" sz="1100" b="1" dirty="0"/>
              </a:p>
            </p:txBody>
          </p:sp>
        </p:grpSp>
        <p:sp>
          <p:nvSpPr>
            <p:cNvPr id="35" name="직사각형 34"/>
            <p:cNvSpPr/>
            <p:nvPr/>
          </p:nvSpPr>
          <p:spPr>
            <a:xfrm>
              <a:off x="4282898" y="1206277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>
                  <a:solidFill>
                    <a:srgbClr val="AE7C65"/>
                  </a:solidFill>
                </a:rPr>
                <a:t>만화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1052736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206585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3"/>
          <p:cNvSpPr txBox="1"/>
          <p:nvPr/>
        </p:nvSpPr>
        <p:spPr>
          <a:xfrm>
            <a:off x="440351" y="1950614"/>
            <a:ext cx="6519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defRPr sz="1800" spc="-15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수학 놀이 올림픽 포스터를 보고 이번 단원에서 공부하게 될 내용을 예상해 보세요</a:t>
            </a:r>
            <a:r>
              <a:rPr lang="en-US" altLang="ko-KR"/>
              <a:t>.</a:t>
            </a:r>
            <a:endParaRPr lang="en-US" altLang="ko-KR" dirty="0"/>
          </a:p>
        </p:txBody>
      </p:sp>
      <p:pic>
        <p:nvPicPr>
          <p:cNvPr id="5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2938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타원 58"/>
          <p:cNvSpPr/>
          <p:nvPr/>
        </p:nvSpPr>
        <p:spPr>
          <a:xfrm>
            <a:off x="5790382" y="51451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33274" y="2781802"/>
            <a:ext cx="547530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놀이로 수학을 공부하게 될 것 같습니다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984" y="2787343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416" y="283938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833273" y="3383704"/>
            <a:ext cx="547530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수학을 사용하는 놀이로 시합을 할 것 같습니다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984" y="3389245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665" y="331064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985" y="1502852"/>
            <a:ext cx="2142238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43"/>
          <p:cNvSpPr txBox="1"/>
          <p:nvPr/>
        </p:nvSpPr>
        <p:spPr>
          <a:xfrm>
            <a:off x="2142009" y="1544068"/>
            <a:ext cx="2988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defRPr sz="1800" spc="-15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z="1200" b="1" smtClean="0">
                <a:solidFill>
                  <a:schemeClr val="bg1"/>
                </a:solidFill>
              </a:rPr>
              <a:t>수학 놀이 올림픽 포스터 보기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18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063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단어 설명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suh_p_0301_07_0001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2" name="그룹 281"/>
          <p:cNvGrpSpPr/>
          <p:nvPr/>
        </p:nvGrpSpPr>
        <p:grpSpPr>
          <a:xfrm>
            <a:off x="3625612" y="1441654"/>
            <a:ext cx="3358656" cy="266280"/>
            <a:chOff x="4283968" y="1229193"/>
            <a:chExt cx="3358656" cy="266280"/>
          </a:xfrm>
        </p:grpSpPr>
        <p:grpSp>
          <p:nvGrpSpPr>
            <p:cNvPr id="283" name="그룹 282"/>
            <p:cNvGrpSpPr/>
            <p:nvPr/>
          </p:nvGrpSpPr>
          <p:grpSpPr>
            <a:xfrm>
              <a:off x="4283968" y="1229193"/>
              <a:ext cx="3358656" cy="266280"/>
              <a:chOff x="4283968" y="1229193"/>
              <a:chExt cx="3358656" cy="266280"/>
            </a:xfrm>
          </p:grpSpPr>
          <p:sp>
            <p:nvSpPr>
              <p:cNvPr id="285" name="직사각형 284"/>
              <p:cNvSpPr/>
              <p:nvPr/>
            </p:nvSpPr>
            <p:spPr>
              <a:xfrm>
                <a:off x="4283968" y="1229193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rgbClr val="AE7C65"/>
                    </a:solidFill>
                  </a:rPr>
                  <a:t>방법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  <p:sp>
            <p:nvSpPr>
              <p:cNvPr id="286" name="직사각형 285"/>
              <p:cNvSpPr/>
              <p:nvPr/>
            </p:nvSpPr>
            <p:spPr>
              <a:xfrm>
                <a:off x="4968044" y="1229193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smtClean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>
                    <a:solidFill>
                      <a:srgbClr val="AE7C65"/>
                    </a:solidFill>
                  </a:rPr>
                  <a:t>2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  <p:sp>
            <p:nvSpPr>
              <p:cNvPr id="287" name="직사각형 286"/>
              <p:cNvSpPr/>
              <p:nvPr/>
            </p:nvSpPr>
            <p:spPr>
              <a:xfrm>
                <a:off x="5643731" y="1232756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smtClean="0">
                    <a:solidFill>
                      <a:srgbClr val="AE7C65"/>
                    </a:solidFill>
                  </a:rPr>
                  <a:t>방법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6327807" y="1236319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smtClean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>
                    <a:solidFill>
                      <a:srgbClr val="AE7C65"/>
                    </a:solidFill>
                  </a:rPr>
                  <a:t>3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7011883" y="1239882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smtClean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smtClean="0">
                    <a:solidFill>
                      <a:srgbClr val="AE7C65"/>
                    </a:solidFill>
                  </a:rPr>
                  <a:t>4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</p:grpSp>
        <p:sp>
          <p:nvSpPr>
            <p:cNvPr id="284" name="직사각형 283"/>
            <p:cNvSpPr/>
            <p:nvPr/>
          </p:nvSpPr>
          <p:spPr>
            <a:xfrm>
              <a:off x="4284062" y="1229193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1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88" name="TextBox 287"/>
          <p:cNvSpPr txBox="1"/>
          <p:nvPr/>
        </p:nvSpPr>
        <p:spPr>
          <a:xfrm>
            <a:off x="389042" y="1007440"/>
            <a:ext cx="652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u="sng" spc="-15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병뚜껑 컬링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에서 발견한 수학 내용을 친구들과 이야기해 보세요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92405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3" name="TextBox 43"/>
          <p:cNvSpPr txBox="1"/>
          <p:nvPr/>
        </p:nvSpPr>
        <p:spPr>
          <a:xfrm>
            <a:off x="440351" y="1808820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수학 놀이란 무엇인지 생각해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2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" name="타원 106"/>
          <p:cNvSpPr/>
          <p:nvPr/>
        </p:nvSpPr>
        <p:spPr>
          <a:xfrm>
            <a:off x="5790382" y="5147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타원 121"/>
          <p:cNvSpPr/>
          <p:nvPr/>
        </p:nvSpPr>
        <p:spPr>
          <a:xfrm>
            <a:off x="4962539" y="17780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프로젝트 수학 놀이 올림픽 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문제 발견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수학으로 놀이를 한다고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?)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64785" y="2348880"/>
            <a:ext cx="446449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놀이 규칙이 수학인 놀이입니다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294" y="246048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1269916" y="2858952"/>
            <a:ext cx="445936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놀이 방법에 수학이 사용되는 놀이입니다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425" y="297056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1264785" y="3403005"/>
            <a:ext cx="446449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수학 시간에 하는 놀이입니다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294" y="351461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타원 29"/>
          <p:cNvSpPr/>
          <p:nvPr/>
        </p:nvSpPr>
        <p:spPr>
          <a:xfrm>
            <a:off x="1430662" y="12956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678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42161</TotalTime>
  <Words>1171</Words>
  <Application>Microsoft Office PowerPoint</Application>
  <PresentationFormat>화면 슬라이드 쇼(4:3)</PresentationFormat>
  <Paragraphs>379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7226</cp:revision>
  <dcterms:created xsi:type="dcterms:W3CDTF">2008-07-15T12:19:11Z</dcterms:created>
  <dcterms:modified xsi:type="dcterms:W3CDTF">2022-03-25T00:22:23Z</dcterms:modified>
</cp:coreProperties>
</file>