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84" r:id="rId4"/>
    <p:sldId id="1097" r:id="rId5"/>
    <p:sldId id="1396" r:id="rId6"/>
    <p:sldId id="1407" r:id="rId7"/>
    <p:sldId id="1406" r:id="rId8"/>
    <p:sldId id="1408" r:id="rId9"/>
    <p:sldId id="1409" r:id="rId10"/>
    <p:sldId id="1395" r:id="rId11"/>
    <p:sldId id="1399" r:id="rId12"/>
    <p:sldId id="1411" r:id="rId13"/>
    <p:sldId id="1412" r:id="rId14"/>
    <p:sldId id="1413" r:id="rId15"/>
    <p:sldId id="1414" r:id="rId16"/>
    <p:sldId id="1403" r:id="rId17"/>
    <p:sldId id="1415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1EA"/>
    <a:srgbClr val="F9B3DC"/>
    <a:srgbClr val="FCD5B5"/>
    <a:srgbClr val="CBCCEB"/>
    <a:srgbClr val="DADBF1"/>
    <a:srgbClr val="EEBDE2"/>
    <a:srgbClr val="F3CFEA"/>
    <a:srgbClr val="CBDED0"/>
    <a:srgbClr val="A2D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cdata2.tsherpa.co.kr/tsherpa/multimedia/Flash/2022/curri/index_jr.html?flashxmlnum=tsherpa&amp;classno=E-curri03-math-P_2022/31/suhi_p_0301_02_0008/suhi_p_0301_02_0008.html&amp;id=1454479&amp;classa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hyperlink" Target="https://cdata2.tsherpa.co.kr/tsherpa/multimedia/Flash/2022/curri/index.html?flashxmlnum=yuni4856&amp;classno=E-curri04-math-P_2022/41/suh_p_0401_02_0005/suh_p_0401_02_0005_201_1.html&amp;id=1454853&amp;classa=1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6215"/>
              </p:ext>
            </p:extLst>
          </p:nvPr>
        </p:nvGraphicFramePr>
        <p:xfrm>
          <a:off x="34925" y="2446338"/>
          <a:ext cx="8929688" cy="31354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65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491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0506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실천과 되돌아보기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함께하는 수학 놀이 올림픽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3" y="1993770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52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내가 좋아하는 수학 놀이를 추천하는 글을 써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60140" y="944724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cdata2.tsherpa.co.kr/tsherpa/multimedia/Flash/2022/curri/index_jr.html?flashxmlnum=tsherpa&amp;classno=E-curri03-math-P_2022/31/suhi_p_0301_02_0008/suhi_p_0301_02_0008.html&amp;id=1454479&amp;classa=1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(3-1-7)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.pdf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74499" y="2208236"/>
            <a:ext cx="606267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저는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찍찍이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양궁을 추천합니다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찍찍이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양궁은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내가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원하는 점수를 정하고 공을 겨냥한 뒤에 정확하게 던져야 합니다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원하는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점수에 맞출 때 기쁨이 엄청나서 찍찍이 양궁을 추천합니다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15273" y="3025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2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16849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올림픽에 대한 경험을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599892" y="1409212"/>
            <a:ext cx="3366131" cy="259155"/>
            <a:chOff x="3599892" y="1229192"/>
            <a:chExt cx="3366131" cy="259155"/>
          </a:xfrm>
        </p:grpSpPr>
        <p:grpSp>
          <p:nvGrpSpPr>
            <p:cNvPr id="48" name="그룹 4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5660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35282" y="122919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99892" y="123275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그림</a:t>
              </a:r>
              <a:endParaRPr lang="ko-KR" altLang="en-US" sz="1100" b="1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6371035" y="1127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4" y="2888940"/>
            <a:ext cx="5692491" cy="253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366955" y="1998865"/>
            <a:ext cx="2592068" cy="864096"/>
          </a:xfrm>
          <a:prstGeom prst="wedgeRoundRectCallout">
            <a:avLst>
              <a:gd name="adj1" fmla="val -23499"/>
              <a:gd name="adj2" fmla="val 7476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우리가 만든 수학 놀이를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쉬는 시간에 친구들과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함께해도 좋겠어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239852" y="1834799"/>
            <a:ext cx="1330141" cy="1090145"/>
          </a:xfrm>
          <a:prstGeom prst="wedgeRoundRectCallout">
            <a:avLst>
              <a:gd name="adj1" fmla="val -8652"/>
              <a:gd name="adj2" fmla="val 766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다른 반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친구들과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함게한다면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 어떨까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4669666" y="2024844"/>
            <a:ext cx="2290474" cy="864096"/>
          </a:xfrm>
          <a:prstGeom prst="wedgeRoundRectCallout">
            <a:avLst>
              <a:gd name="adj1" fmla="val -13859"/>
              <a:gd name="adj2" fmla="val 8304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수학 놀이 올림픽에서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배운 수학 내용을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생각해 보자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52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16849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올림픽에 대한 경험을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599892" y="1409212"/>
            <a:ext cx="3366131" cy="259155"/>
            <a:chOff x="3599892" y="1229192"/>
            <a:chExt cx="3366131" cy="259155"/>
          </a:xfrm>
        </p:grpSpPr>
        <p:grpSp>
          <p:nvGrpSpPr>
            <p:cNvPr id="48" name="그룹 4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5660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35282" y="122919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99892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473180" y="5001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440351" y="1736812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 놀이 올림픽 프로젝트 활동을 통해 알게 된 것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배운 것은 무엇이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52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540" y="2552307"/>
            <a:ext cx="63574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놀이에 수학이 활용된다는 점을 알게 되었습니다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68" y="2643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2562422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39132" y="3093970"/>
            <a:ext cx="63498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놀이를 통해 곱셈을 확실히 알게 되었습니다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00" y="31194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3104964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39131" y="3634504"/>
            <a:ext cx="63498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길이를 재는 다양한 방법을 배웠습니다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03" y="36792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3663080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16849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올림픽에 대한 경험을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599892" y="1409212"/>
            <a:ext cx="3366131" cy="259155"/>
            <a:chOff x="3599892" y="1229192"/>
            <a:chExt cx="3366131" cy="259155"/>
          </a:xfrm>
        </p:grpSpPr>
        <p:grpSp>
          <p:nvGrpSpPr>
            <p:cNvPr id="48" name="그룹 4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5660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35282" y="122919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99892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473180" y="5001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440351" y="1736812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수학 놀이 올림픽 프로젝트 활동을 하며 좋았던 점을 이야기해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52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540" y="2552307"/>
            <a:ext cx="63574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직접 만든 놀이를 하니 더 재밌었습니다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68" y="2643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2562422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39132" y="3093970"/>
            <a:ext cx="63498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시간에 친구들과 놀이를 해서 좋았습니다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00" y="31194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3104964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39131" y="3634504"/>
            <a:ext cx="63498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올림픽을 준비하면서 협동의 중요성을 알게 되었습니다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99" y="40231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3663080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16849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올림픽에 대한 경험을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599892" y="1409212"/>
            <a:ext cx="3366131" cy="259155"/>
            <a:chOff x="3599892" y="1229192"/>
            <a:chExt cx="3366131" cy="259155"/>
          </a:xfrm>
        </p:grpSpPr>
        <p:grpSp>
          <p:nvGrpSpPr>
            <p:cNvPr id="48" name="그룹 4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5660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3</a:t>
              </a:r>
              <a:endParaRPr lang="ko-KR" altLang="en-US" sz="11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35282" y="122919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99892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473180" y="5001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440351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수학 놀이 프로젝트 활동을 하면서 아쉬운 점은 무엇이었나요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52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540" y="2552307"/>
            <a:ext cx="63574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놀이에서 져서 아쉬웠습니다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68" y="2643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2562422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39132" y="3093970"/>
            <a:ext cx="63498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놀이를 더 해보고 싶습니다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00" y="31194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3104964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0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16849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올림픽에 대한 경험을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599892" y="1409212"/>
            <a:ext cx="3366131" cy="259155"/>
            <a:chOff x="3599892" y="1229192"/>
            <a:chExt cx="3366131" cy="259155"/>
          </a:xfrm>
        </p:grpSpPr>
        <p:grpSp>
          <p:nvGrpSpPr>
            <p:cNvPr id="48" name="그룹 4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5660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35282" y="122919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4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99892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473180" y="5001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440351" y="1736812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수학 놀이 올림픽을 하면서 인상 깊었던 점 또는 생각이나 느낌을 이야기해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52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540" y="2552307"/>
            <a:ext cx="63574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시간을 더욱 즐겁고 의미있게 보낸 것 같습니다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87" y="2631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2562422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39132" y="3093970"/>
            <a:ext cx="63498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놀이를 통해 수학을 공부해서 재미있었습니다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00" y="31194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" y="3104964"/>
            <a:ext cx="388632" cy="3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5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 프로젝트에 참여한 나의 모습을 되돌아보고 스스로 평가를 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꾸러미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드래그 기능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각 그림을 표 안에 끌어다가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모든 스티커는 표 안의 어디든지 들어갈 수 있지만 표 안에는 한 개만 들어갈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표에 넣은 그림은 음영 처리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cdata2.tsherpa.co.kr/tsherpa/multimedia/Flash/2022/curri/index.html?flashxmlnum=yuni4856&amp;classno=E-curri04-math-P_2022/41/suh_p_0401_02_0005/suh_p_0401_02_0005_201_1.html&amp;id=1454853&amp;classa=1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54235" y="1323392"/>
            <a:ext cx="826782" cy="299688"/>
            <a:chOff x="5057098" y="1033331"/>
            <a:chExt cx="1095006" cy="313457"/>
          </a:xfrm>
        </p:grpSpPr>
        <p:pic>
          <p:nvPicPr>
            <p:cNvPr id="43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3268299" y="1317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08245"/>
              </p:ext>
            </p:extLst>
          </p:nvPr>
        </p:nvGraphicFramePr>
        <p:xfrm>
          <a:off x="440394" y="1996390"/>
          <a:ext cx="6363852" cy="14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284"/>
                <a:gridCol w="2121284"/>
                <a:gridCol w="2121284"/>
              </a:tblGrid>
              <a:tr h="640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수학적 요소를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 활용했나요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역할에 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충실했나요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친구들과 잘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85041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0" y="4269256"/>
            <a:ext cx="510785" cy="5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18" y="4262245"/>
            <a:ext cx="554516" cy="5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79" y="4254901"/>
            <a:ext cx="664686" cy="5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99" y="4267754"/>
            <a:ext cx="602258" cy="54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66" y="4253065"/>
            <a:ext cx="602258" cy="5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27" y="4264082"/>
            <a:ext cx="620619" cy="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38375"/>
            <a:ext cx="642652" cy="6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56" y="4243883"/>
            <a:ext cx="583895" cy="5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4" y="4247556"/>
            <a:ext cx="616946" cy="58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3548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48513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36745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3600" y="3753036"/>
            <a:ext cx="1332136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뿌듯했어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0225" y="3768198"/>
            <a:ext cx="1332136" cy="39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만족했어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76055" y="3783360"/>
            <a:ext cx="1332136" cy="3960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성장했어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679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_204_1_1.png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_204_1_9.png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389042" y="3975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 프로젝트에 참여한 나의 모습을 되돌아보고 스스로 평가를 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 안에 임의로 한 개씩 들어간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54235" y="1323392"/>
            <a:ext cx="826782" cy="299688"/>
            <a:chOff x="5057098" y="1033331"/>
            <a:chExt cx="1095006" cy="313457"/>
          </a:xfrm>
        </p:grpSpPr>
        <p:pic>
          <p:nvPicPr>
            <p:cNvPr id="43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44523"/>
              </p:ext>
            </p:extLst>
          </p:nvPr>
        </p:nvGraphicFramePr>
        <p:xfrm>
          <a:off x="440394" y="1996390"/>
          <a:ext cx="6363852" cy="14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284"/>
                <a:gridCol w="2121284"/>
                <a:gridCol w="2121284"/>
              </a:tblGrid>
              <a:tr h="640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수학적 요소를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 활용했나요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역할에 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충실했나요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친구들과 잘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85041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0" y="4269256"/>
            <a:ext cx="510785" cy="5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18" y="4262245"/>
            <a:ext cx="554516" cy="5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79" y="4254901"/>
            <a:ext cx="664686" cy="5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99" y="4267754"/>
            <a:ext cx="602258" cy="54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66" y="4253065"/>
            <a:ext cx="602258" cy="5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27" y="4264082"/>
            <a:ext cx="620619" cy="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38375"/>
            <a:ext cx="642652" cy="6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56" y="4243883"/>
            <a:ext cx="583895" cy="5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4" y="4247556"/>
            <a:ext cx="616946" cy="58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3548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48513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36745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3600" y="3753036"/>
            <a:ext cx="1332136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뿌듯했어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0225" y="3768198"/>
            <a:ext cx="1332136" cy="39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만족했어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76055" y="3783360"/>
            <a:ext cx="1332136" cy="3960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성장했어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912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_204_1_1.png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_204_1_9.png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83" y="2780928"/>
            <a:ext cx="510785" cy="5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64" y="2748546"/>
            <a:ext cx="602258" cy="5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342" y="2759563"/>
            <a:ext cx="620619" cy="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3031"/>
              </p:ext>
            </p:extLst>
          </p:nvPr>
        </p:nvGraphicFramePr>
        <p:xfrm>
          <a:off x="179388" y="654012"/>
          <a:ext cx="8774172" cy="304787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 준비하기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 되돌아보기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 결과 정리하기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21023255"/>
                  </a:ext>
                </a:extLst>
              </a:tr>
              <a:tr h="121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 경험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활동 되돌아보기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19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수학 놀이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올림픽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준비해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63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52078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 놀이 올림픽을 할 때 주의해야 할 점은 어떤 것들이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556" y="2096852"/>
            <a:ext cx="57606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규칙을 지키고 정정당당하게 참여해야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38" y="21526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556" y="2626132"/>
            <a:ext cx="57573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시간이나 순서를 잘 생각하며 참여해야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11" y="2681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75556" y="3150186"/>
            <a:ext cx="57573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교실 안에서 질서를 지키고 안전하게 참여해야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11" y="32059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75556" y="3682127"/>
            <a:ext cx="575730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상대방을 존중하고 배려하여 모두가 즐겁게 참여할 수 있도록 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5" y="4036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5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572" y="2931912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 내용을 활용하며 수학 놀이 올림픽에 참가하고 나의 프로젝트 활동을 되돌아볼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6" y="30820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처음에 바로 보이고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592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서로 돕고 격려하며 즐거운 시간을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467544" y="1699333"/>
            <a:ext cx="864096" cy="3405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약속해요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1836" y="1206278"/>
            <a:ext cx="1306428" cy="259154"/>
            <a:chOff x="4968044" y="1229193"/>
            <a:chExt cx="1306428" cy="259154"/>
          </a:xfrm>
        </p:grpSpPr>
        <p:sp>
          <p:nvSpPr>
            <p:cNvPr id="28" name="직사각형 27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2" y="2218490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2" y="2667523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7" y="3094179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63600" y="2218490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차례 지키기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7144" y="2667523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승부에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연연하지 않기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592" y="3084405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모둠 친구와 협력하기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88459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3222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" y="2183498"/>
            <a:ext cx="6951909" cy="23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5496" y="3032956"/>
            <a:ext cx="66328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모든 친구들이 규칙과 질서를 잘 지키며 수학 놀이 올림픽에 참여했습니다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친구들과 함께 수학 놀이 올림픽을 계획하고 실천했던 것들을 생각해 보고 친구들과 이야기를 나누어 봅시다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1861" y="2388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8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처음에 바로 보이고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캐릭터가 가운데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캐릭터나 말줄임 버튼 클릭하면 캐릭터가 좌측으로 이동하면서 내레이션 나옴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592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서로 돕고 격려하며 즐거운 시간을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467544" y="1699333"/>
            <a:ext cx="864096" cy="3405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약속해요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1836" y="1206278"/>
            <a:ext cx="1306428" cy="259154"/>
            <a:chOff x="4968044" y="1229193"/>
            <a:chExt cx="1306428" cy="259154"/>
          </a:xfrm>
        </p:grpSpPr>
        <p:sp>
          <p:nvSpPr>
            <p:cNvPr id="28" name="직사각형 27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421559" y="1104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297393" y="4374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312" y="2603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2" y="2218490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2" y="2667523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7" y="3094179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63600" y="2218490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차례 지키기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7144" y="2667523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승부에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연연하지 않기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592" y="3084405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모둠 친구와 협력하기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88459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3222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592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서로 돕고 격려하며 즐거운 시간을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467544" y="1699333"/>
            <a:ext cx="864096" cy="3405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약속해요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1836" y="1206278"/>
            <a:ext cx="1306428" cy="259154"/>
            <a:chOff x="4968044" y="1229193"/>
            <a:chExt cx="1306428" cy="259154"/>
          </a:xfrm>
        </p:grpSpPr>
        <p:sp>
          <p:nvSpPr>
            <p:cNvPr id="28" name="직사각형 27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1363391" y="4087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95973" y="443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2" y="2218490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2" y="2667523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7" y="3094179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63600" y="2218490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차례 지키기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7144" y="2667523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승부에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연연하지 않기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592" y="3084405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모둠 친구와 협력하기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850760" y="4270310"/>
            <a:ext cx="2585336" cy="792088"/>
            <a:chOff x="1948401" y="4329100"/>
            <a:chExt cx="3621098" cy="79208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254804" y="4329100"/>
              <a:ext cx="3314695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놀이에 참여할 땐</a:t>
              </a:r>
              <a:endParaRPr lang="en-US" altLang="ko-KR" sz="16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안전에 유의하도록 해요</a:t>
              </a:r>
              <a:r>
                <a:rPr lang="en-US" altLang="ko-KR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각 삼각형 43"/>
            <p:cNvSpPr/>
            <p:nvPr/>
          </p:nvSpPr>
          <p:spPr>
            <a:xfrm rot="5400000" flipV="1">
              <a:off x="2006931" y="4769743"/>
              <a:ext cx="195359" cy="312420"/>
            </a:xfrm>
            <a:prstGeom prst="rtTriangl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캐릭터가 좌측으로 이동하고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놀이에 참여할 </a:t>
            </a:r>
            <a:r>
              <a:rPr lang="ko-KR" altLang="en-US" sz="1100" spc="-150" smtClean="0">
                <a:latin typeface="맑은 고딕" pitchFamily="50" charset="-127"/>
                <a:ea typeface="맑은 고딕" pitchFamily="50" charset="-127"/>
              </a:rPr>
              <a:t>땐 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-150" smtClean="0">
                <a:latin typeface="맑은 고딕" pitchFamily="50" charset="-127"/>
                <a:ea typeface="맑은 고딕" pitchFamily="50" charset="-127"/>
              </a:rPr>
              <a:t>안전에 </a:t>
            </a:r>
            <a:r>
              <a:rPr lang="ko-KR" altLang="en-US" sz="1100" spc="-150">
                <a:latin typeface="맑은 고딕" pitchFamily="50" charset="-127"/>
                <a:ea typeface="맑은 고딕" pitchFamily="50" charset="-127"/>
              </a:rPr>
              <a:t>유의하도록 해요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19" y="4143222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764483" y="2312876"/>
            <a:ext cx="2975708" cy="262570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초록색 네모 부분에 직접 쓰기 기능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개발물에서는 초록색 네모는 안 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버튼은 직접 쓰기로 토글됨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592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서로 돕고 격려하며 즐거운 시간을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1836" y="1206278"/>
            <a:ext cx="1306428" cy="259154"/>
            <a:chOff x="4968044" y="1229193"/>
            <a:chExt cx="1306428" cy="259154"/>
          </a:xfrm>
        </p:grpSpPr>
        <p:sp>
          <p:nvSpPr>
            <p:cNvPr id="28" name="직사각형 27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2747780" y="185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63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440351" y="152078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우리 반 친구들이 좋아하는 수학 놀이를 조사하여 종목별로 분류하여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82" y="184262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75556" y="2276872"/>
            <a:ext cx="2975708" cy="47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내가 좋아하는 수학 놀이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56532" y="2276872"/>
            <a:ext cx="2975708" cy="6920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가장 많은 친구들이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좋아하는 수학 놀이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5556" y="2315462"/>
            <a:ext cx="2975708" cy="2625706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26375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36110" y="1926482"/>
            <a:ext cx="138852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직접 </a:t>
            </a:r>
            <a:r>
              <a:rPr lang="ko-KR" altLang="en-US" sz="1000" b="1" smtClean="0">
                <a:latin typeface="+mn-ea"/>
                <a:ea typeface="+mn-ea"/>
              </a:rPr>
              <a:t>쓸 수</a:t>
            </a:r>
            <a:r>
              <a:rPr lang="ko-KR" altLang="en-US" sz="1000" smtClean="0">
                <a:latin typeface="+mn-ea"/>
                <a:ea typeface="+mn-ea"/>
              </a:rPr>
              <a:t> 있습니다</a:t>
            </a:r>
            <a:r>
              <a:rPr lang="en-US" altLang="ko-KR" sz="1000" smtClean="0">
                <a:latin typeface="+mn-ea"/>
                <a:ea typeface="+mn-ea"/>
              </a:rPr>
              <a:t>.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7564" y="2968914"/>
            <a:ext cx="2808312" cy="175623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848181" y="2968914"/>
            <a:ext cx="2808312" cy="175623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42390" y="2778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11863" y="5245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53" y="522328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28" y="556054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693802" y="3042074"/>
            <a:ext cx="19014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개구리 멀리뛰기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923928" y="3011093"/>
            <a:ext cx="19014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찍찍이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양궁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0506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39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" y="1204635"/>
            <a:ext cx="6927171" cy="404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325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42380</TotalTime>
  <Words>1501</Words>
  <Application>Microsoft Office PowerPoint</Application>
  <PresentationFormat>화면 슬라이드 쇼(4:3)</PresentationFormat>
  <Paragraphs>439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7285</cp:revision>
  <dcterms:created xsi:type="dcterms:W3CDTF">2008-07-15T12:19:11Z</dcterms:created>
  <dcterms:modified xsi:type="dcterms:W3CDTF">2022-03-25T00:31:07Z</dcterms:modified>
</cp:coreProperties>
</file>