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289" r:id="rId9"/>
    <p:sldId id="1420" r:id="rId10"/>
    <p:sldId id="1341" r:id="rId11"/>
    <p:sldId id="1412" r:id="rId12"/>
    <p:sldId id="1421" r:id="rId13"/>
    <p:sldId id="1425" r:id="rId14"/>
    <p:sldId id="1423" r:id="rId15"/>
    <p:sldId id="1424" r:id="rId16"/>
    <p:sldId id="1426" r:id="rId17"/>
    <p:sldId id="1337" r:id="rId18"/>
    <p:sldId id="1297" r:id="rId19"/>
    <p:sldId id="1315" r:id="rId20"/>
    <p:sldId id="1316" r:id="rId21"/>
    <p:sldId id="1322" r:id="rId22"/>
    <p:sldId id="1427" r:id="rId23"/>
    <p:sldId id="1323" r:id="rId24"/>
    <p:sldId id="1428" r:id="rId25"/>
    <p:sldId id="1324" r:id="rId26"/>
    <p:sldId id="1430" r:id="rId27"/>
    <p:sldId id="1431" r:id="rId28"/>
    <p:sldId id="1317" r:id="rId29"/>
    <p:sldId id="1319" r:id="rId30"/>
    <p:sldId id="1432" r:id="rId31"/>
    <p:sldId id="1383" r:id="rId32"/>
    <p:sldId id="1433" r:id="rId33"/>
    <p:sldId id="1320" r:id="rId34"/>
    <p:sldId id="1434" r:id="rId35"/>
    <p:sldId id="1321" r:id="rId36"/>
    <p:sldId id="1435" r:id="rId3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BF6"/>
    <a:srgbClr val="C1A18F"/>
    <a:srgbClr val="984807"/>
    <a:srgbClr val="FF3399"/>
    <a:srgbClr val="F6E7D3"/>
    <a:srgbClr val="FEF6F0"/>
    <a:srgbClr val="FF9999"/>
    <a:srgbClr val="D53630"/>
    <a:srgbClr val="6AB4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41-MM-MM-04-07-06-0-0-0-0&amp;classno=MM_41_04/suh_0401_06_0006/suh_0401_06_0006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hyperlink" Target="https://cdata2.tsherpa.co.kr/tsherpa/MultiMedia/Flash/2020/curri/index.html?flashxmlnum=yuni4856&amp;classa=A8-C1-41-MM-MM-04-07-06-0-0-0-0&amp;classno=MM_41_04/suh_0401_06_0006/suh_0401_06_0006_401_1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hyperlink" Target="https://cdata2.tsherpa.co.kr/tsherpa/MultiMedia/Flash/2020/curri/index.html?flashxmlnum=yuni4856&amp;classa=A8-C1-41-MM-MM-04-07-06-0-0-0-0&amp;classno=MM_41_04/suh_0401_06_0006/suh_0401_06_0006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hyperlink" Target="https://cdata2.tsherpa.co.kr/tsherpa/MultiMedia/Flash/2020/curri/index.html?flashxmlnum=yuni4856&amp;classa=A8-C1-41-MM-MM-04-07-06-0-0-0-0&amp;classno=MM_41_04/suh_0401_06_0006/suh_0401_06_0006_401_1.html" TargetMode="Externa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hyperlink" Target="https://cdata2.tsherpa.co.kr/tsherpa/MultiMedia/Flash/2020/curri/index.html?flashxmlnum=yuni4856&amp;classa=A8-C1-41-MM-MM-04-07-06-0-0-0-0&amp;classno=MM_41_04/suh_0401_06_0006/suh_0401_06_0006_401_1.html" TargetMode="Externa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hyperlink" Target="https://cdata2.tsherpa.co.kr/tsherpa/MultiMedia/Flash/2020/curri/index.html?flashxmlnum=yuni4856&amp;classa=A8-C1-41-MM-MM-04-07-06-0-0-0-0&amp;classno=MM_41_04/suh_0401_06_0006/suh_0401_06_0006_401_1.html" TargetMode="Externa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20135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9767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966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계산식에서 규칙을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6765747-7FBE-466E-9038-9225C28F044E}"/>
              </a:ext>
            </a:extLst>
          </p:cNvPr>
          <p:cNvSpPr/>
          <p:nvPr/>
        </p:nvSpPr>
        <p:spPr bwMode="auto">
          <a:xfrm>
            <a:off x="179210" y="4604418"/>
            <a:ext cx="6567118" cy="624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곱해지는 수와 곱하는 수의 숫자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개씩 많아지고 곱셈 결과는 두 자리 씩 늘어나며 가운데 수가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4FB873-E1C6-448F-9A4C-4D3201E3DCA4}"/>
              </a:ext>
            </a:extLst>
          </p:cNvPr>
          <p:cNvSpPr/>
          <p:nvPr/>
        </p:nvSpPr>
        <p:spPr>
          <a:xfrm>
            <a:off x="65312" y="903064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B6C65C66-CB2B-471D-9D17-A9973D99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73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C6FB9D8-A24B-43A0-A5EC-ED0D7B7BE515}"/>
              </a:ext>
            </a:extLst>
          </p:cNvPr>
          <p:cNvSpPr/>
          <p:nvPr/>
        </p:nvSpPr>
        <p:spPr>
          <a:xfrm>
            <a:off x="5799750" y="139662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773" y="13406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2EE4D74-B73C-4DD1-AF78-DA21DA78538B}"/>
              </a:ext>
            </a:extLst>
          </p:cNvPr>
          <p:cNvSpPr/>
          <p:nvPr/>
        </p:nvSpPr>
        <p:spPr>
          <a:xfrm>
            <a:off x="5251037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585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82A53246-A22B-46BC-B258-A25C963D87A5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06A7A4BE-8152-4C92-8642-7E5A5A4E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EC7CE50-84D6-4FAB-9AD2-BD09C273BDD0}"/>
              </a:ext>
            </a:extLst>
          </p:cNvPr>
          <p:cNvSpPr/>
          <p:nvPr/>
        </p:nvSpPr>
        <p:spPr>
          <a:xfrm>
            <a:off x="6324644" y="138734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73D0F57-5C84-45AE-8CD5-5D846FCC0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FA13612-69AE-42E6-8F53-7313F3DA9D3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곱셈식에서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3B532F9F-323A-4B88-A5B0-8DEBBA3002E6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곱셈식의 규칙을 찾아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625666E-F494-4F10-B424-B60F4DA7C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328" y="4402911"/>
            <a:ext cx="360000" cy="355000"/>
          </a:xfrm>
          <a:prstGeom prst="rect">
            <a:avLst/>
          </a:prstGeom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564" y="1030190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455E218F-4440-4CAD-8E6E-C8A4CEF0C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129922"/>
              </p:ext>
            </p:extLst>
          </p:nvPr>
        </p:nvGraphicFramePr>
        <p:xfrm>
          <a:off x="683262" y="2285703"/>
          <a:ext cx="50623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85">
                  <a:extLst>
                    <a:ext uri="{9D8B030D-6E8A-4147-A177-3AD203B41FA5}">
                      <a16:colId xmlns:a16="http://schemas.microsoft.com/office/drawing/2014/main" xmlns="" val="1936435914"/>
                    </a:ext>
                  </a:extLst>
                </a:gridCol>
                <a:gridCol w="3748155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111×111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1111×1111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1234321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428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67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455E218F-4440-4CAD-8E6E-C8A4CEF0C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06361"/>
              </p:ext>
            </p:extLst>
          </p:nvPr>
        </p:nvGraphicFramePr>
        <p:xfrm>
          <a:off x="683262" y="2285703"/>
          <a:ext cx="50623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85">
                  <a:extLst>
                    <a:ext uri="{9D8B030D-6E8A-4147-A177-3AD203B41FA5}">
                      <a16:colId xmlns:a16="http://schemas.microsoft.com/office/drawing/2014/main" xmlns="" val="1936435914"/>
                    </a:ext>
                  </a:extLst>
                </a:gridCol>
                <a:gridCol w="3748155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111×111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1111×1111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1234321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spc="-150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11111×11111</a:t>
                      </a:r>
                      <a:r>
                        <a:rPr kumimoji="1" lang="ko-KR" altLang="en-US" sz="1800" b="1" i="0" u="none" strike="noStrike" cap="none" spc="-150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800" b="1" i="0" u="none" strike="noStrike" cap="none" spc="-150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123454321</a:t>
                      </a:r>
                      <a:endParaRPr kumimoji="1" lang="ko-KR" altLang="en-US" sz="1800" b="1" i="0" u="none" strike="noStrike" cap="none" spc="-15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428422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4FB873-E1C6-448F-9A4C-4D3201E3DCA4}"/>
              </a:ext>
            </a:extLst>
          </p:cNvPr>
          <p:cNvSpPr/>
          <p:nvPr/>
        </p:nvSpPr>
        <p:spPr>
          <a:xfrm>
            <a:off x="65312" y="903064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B6C65C66-CB2B-471D-9D17-A9973D99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73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C6FB9D8-A24B-43A0-A5EC-ED0D7B7BE515}"/>
              </a:ext>
            </a:extLst>
          </p:cNvPr>
          <p:cNvSpPr/>
          <p:nvPr/>
        </p:nvSpPr>
        <p:spPr>
          <a:xfrm>
            <a:off x="5799750" y="139662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773" y="135114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2EE4D74-B73C-4DD1-AF78-DA21DA78538B}"/>
              </a:ext>
            </a:extLst>
          </p:cNvPr>
          <p:cNvSpPr/>
          <p:nvPr/>
        </p:nvSpPr>
        <p:spPr>
          <a:xfrm>
            <a:off x="5251037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585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82A53246-A22B-46BC-B258-A25C963D87A5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06A7A4BE-8152-4C92-8642-7E5A5A4E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EC7CE50-84D6-4FAB-9AD2-BD09C273BDD0}"/>
              </a:ext>
            </a:extLst>
          </p:cNvPr>
          <p:cNvSpPr/>
          <p:nvPr/>
        </p:nvSpPr>
        <p:spPr>
          <a:xfrm>
            <a:off x="6324644" y="138734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73D0F57-5C84-45AE-8CD5-5D846FCC0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474701-405A-41B9-BB87-7130BA1BC5FC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곱셈식에서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F1FCBED4-E9AC-4478-9F32-847C530B4A40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 빈칸에 알맞은 곱셈식을 써넣어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7A94D43-62FF-4749-AB27-E7318CC47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673" y="4159489"/>
            <a:ext cx="360000" cy="355000"/>
          </a:xfrm>
          <a:prstGeom prst="rect">
            <a:avLst/>
          </a:prstGeom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564" y="1030190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00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55E218F-4440-4CAD-8E6E-C8A4CEF0C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38450"/>
              </p:ext>
            </p:extLst>
          </p:nvPr>
        </p:nvGraphicFramePr>
        <p:xfrm>
          <a:off x="683262" y="2285703"/>
          <a:ext cx="50623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85">
                  <a:extLst>
                    <a:ext uri="{9D8B030D-6E8A-4147-A177-3AD203B41FA5}">
                      <a16:colId xmlns:a16="http://schemas.microsoft.com/office/drawing/2014/main" xmlns="" val="1936435914"/>
                    </a:ext>
                  </a:extLst>
                </a:gridCol>
                <a:gridCol w="3748155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111111111÷3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222222222÷6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333333333÷9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444444444÷12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42842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나눗셈식에서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넷째 나눗셈식을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3C261AC0-0CDF-4D81-B112-17A3FF0F0842}"/>
              </a:ext>
            </a:extLst>
          </p:cNvPr>
          <p:cNvSpPr/>
          <p:nvPr/>
        </p:nvSpPr>
        <p:spPr>
          <a:xfrm>
            <a:off x="4299462" y="1408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64377B7-9DE5-4570-87EC-0D058DB48A89}"/>
              </a:ext>
            </a:extLst>
          </p:cNvPr>
          <p:cNvSpPr/>
          <p:nvPr/>
        </p:nvSpPr>
        <p:spPr>
          <a:xfrm>
            <a:off x="5091229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252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82788B8-F238-43B9-957D-3382F8E5A33E}"/>
              </a:ext>
            </a:extLst>
          </p:cNvPr>
          <p:cNvSpPr/>
          <p:nvPr/>
        </p:nvSpPr>
        <p:spPr>
          <a:xfrm>
            <a:off x="4542516" y="138376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64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xmlns="" id="{7D44CA64-08D9-4808-AA8F-3ACF08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CDDE9B9-5294-409B-805C-9924B6555CCF}"/>
              </a:ext>
            </a:extLst>
          </p:cNvPr>
          <p:cNvSpPr/>
          <p:nvPr/>
        </p:nvSpPr>
        <p:spPr>
          <a:xfrm>
            <a:off x="6584241" y="5074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F71B4D8-414A-4906-9852-0D77C91C31DC}"/>
              </a:ext>
            </a:extLst>
          </p:cNvPr>
          <p:cNvSpPr/>
          <p:nvPr/>
        </p:nvSpPr>
        <p:spPr>
          <a:xfrm>
            <a:off x="5653739" y="138734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30F309B-11BD-4028-BD86-52CE8F771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87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1F48F08-47F3-4DCB-93CE-5F6426F2629B}"/>
              </a:ext>
            </a:extLst>
          </p:cNvPr>
          <p:cNvSpPr/>
          <p:nvPr/>
        </p:nvSpPr>
        <p:spPr bwMode="auto">
          <a:xfrm>
            <a:off x="4175956" y="3781560"/>
            <a:ext cx="1157724" cy="29398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37037037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31F4A3C4-A16E-440D-B574-C8383F95B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662" y="3751052"/>
            <a:ext cx="360000" cy="355000"/>
          </a:xfrm>
          <a:prstGeom prst="rect">
            <a:avLst/>
          </a:prstGeom>
        </p:spPr>
      </p:pic>
      <p:pic>
        <p:nvPicPr>
          <p:cNvPr id="45" name="Picture 9">
            <a:extLst>
              <a:ext uri="{FF2B5EF4-FFF2-40B4-BE49-F238E27FC236}">
                <a16:creationId xmlns:a16="http://schemas.microsoft.com/office/drawing/2014/main" xmlns="" id="{4A133F7C-532B-4DB1-8750-1E4C7BB51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199" y="3800313"/>
            <a:ext cx="312552" cy="27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C0CCB6F-6404-4162-A52C-E8009EC6C302}"/>
              </a:ext>
            </a:extLst>
          </p:cNvPr>
          <p:cNvSpPr/>
          <p:nvPr/>
        </p:nvSpPr>
        <p:spPr>
          <a:xfrm>
            <a:off x="6233536" y="138734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09C43C8-32CC-4BFD-9383-4B458FFDC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084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46" name="Picture 7">
            <a:extLst>
              <a:ext uri="{FF2B5EF4-FFF2-40B4-BE49-F238E27FC236}">
                <a16:creationId xmlns:a16="http://schemas.microsoft.com/office/drawing/2014/main" xmlns="" id="{27576328-C87A-4366-8010-5CAAFD76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836" y="3781002"/>
            <a:ext cx="1293974" cy="129397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69E7A231-F76B-4DF5-BAEF-74C6003ED1A0}"/>
              </a:ext>
            </a:extLst>
          </p:cNvPr>
          <p:cNvSpPr/>
          <p:nvPr/>
        </p:nvSpPr>
        <p:spPr>
          <a:xfrm>
            <a:off x="6329700" y="34013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24" y="998258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455E218F-4440-4CAD-8E6E-C8A4CEF0C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08918"/>
              </p:ext>
            </p:extLst>
          </p:nvPr>
        </p:nvGraphicFramePr>
        <p:xfrm>
          <a:off x="683262" y="2285703"/>
          <a:ext cx="50623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85">
                  <a:extLst>
                    <a:ext uri="{9D8B030D-6E8A-4147-A177-3AD203B41FA5}">
                      <a16:colId xmlns:a16="http://schemas.microsoft.com/office/drawing/2014/main" xmlns="" val="1936435914"/>
                    </a:ext>
                  </a:extLst>
                </a:gridCol>
                <a:gridCol w="3748155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111111111÷3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222222222÷6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333333333÷9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444444444÷12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42842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1F48F08-47F3-4DCB-93CE-5F6426F2629B}"/>
              </a:ext>
            </a:extLst>
          </p:cNvPr>
          <p:cNvSpPr/>
          <p:nvPr/>
        </p:nvSpPr>
        <p:spPr bwMode="auto">
          <a:xfrm>
            <a:off x="4175956" y="3781560"/>
            <a:ext cx="1157724" cy="29398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37037037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31F4A3C4-A16E-440D-B574-C8383F95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662" y="3751052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나눗셈식에서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넷째 나눗셈식을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64377B7-9DE5-4570-87EC-0D058DB48A89}"/>
              </a:ext>
            </a:extLst>
          </p:cNvPr>
          <p:cNvSpPr/>
          <p:nvPr/>
        </p:nvSpPr>
        <p:spPr>
          <a:xfrm>
            <a:off x="5091229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252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82788B8-F238-43B9-957D-3382F8E5A33E}"/>
              </a:ext>
            </a:extLst>
          </p:cNvPr>
          <p:cNvSpPr/>
          <p:nvPr/>
        </p:nvSpPr>
        <p:spPr>
          <a:xfrm>
            <a:off x="4542516" y="138376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64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xmlns="" id="{7D44CA64-08D9-4808-AA8F-3ACF08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F71B4D8-414A-4906-9852-0D77C91C31DC}"/>
              </a:ext>
            </a:extLst>
          </p:cNvPr>
          <p:cNvSpPr/>
          <p:nvPr/>
        </p:nvSpPr>
        <p:spPr>
          <a:xfrm>
            <a:off x="5653739" y="138734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30F309B-11BD-4028-BD86-52CE8F771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87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C0CCB6F-6404-4162-A52C-E8009EC6C302}"/>
              </a:ext>
            </a:extLst>
          </p:cNvPr>
          <p:cNvSpPr/>
          <p:nvPr/>
        </p:nvSpPr>
        <p:spPr>
          <a:xfrm>
            <a:off x="6233536" y="138734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09C43C8-32CC-4BFD-9383-4B458FFDC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084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46" name="Picture 7">
            <a:extLst>
              <a:ext uri="{FF2B5EF4-FFF2-40B4-BE49-F238E27FC236}">
                <a16:creationId xmlns:a16="http://schemas.microsoft.com/office/drawing/2014/main" xmlns="" id="{27576328-C87A-4366-8010-5CAAFD76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836" y="3781002"/>
            <a:ext cx="1293974" cy="129397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A19B4575-9B91-462E-A134-1C43031B2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3" name="말풍선: 모서리가 둥근 사각형 52">
            <a:extLst>
              <a:ext uri="{FF2B5EF4-FFF2-40B4-BE49-F238E27FC236}">
                <a16:creationId xmlns:a16="http://schemas.microsoft.com/office/drawing/2014/main" xmlns="" id="{EC632157-441F-4CCF-A236-45699BCC9608}"/>
              </a:ext>
            </a:extLst>
          </p:cNvPr>
          <p:cNvSpPr/>
          <p:nvPr/>
        </p:nvSpPr>
        <p:spPr>
          <a:xfrm>
            <a:off x="5091229" y="1820640"/>
            <a:ext cx="1919265" cy="1566492"/>
          </a:xfrm>
          <a:prstGeom prst="wedgeRoundRectCallout">
            <a:avLst>
              <a:gd name="adj1" fmla="val 20300"/>
              <a:gd name="adj2" fmla="val 74698"/>
              <a:gd name="adj3" fmla="val 16667"/>
            </a:avLst>
          </a:prstGeom>
          <a:solidFill>
            <a:schemeClr val="bg1"/>
          </a:solidFill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수와 나누는 수가 각각 몇 배 씩 늘어나는지 살펴 봐</a:t>
            </a: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24" y="998258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104D691-0B21-4C53-9FCA-6F4BB6B76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276" y="3693470"/>
            <a:ext cx="1971702" cy="1015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나누어지는 수와 나누는 수가 각각 몇 배 씩 늘어나는지 살펴 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74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6765747-7FBE-466E-9038-9225C28F044E}"/>
              </a:ext>
            </a:extLst>
          </p:cNvPr>
          <p:cNvSpPr/>
          <p:nvPr/>
        </p:nvSpPr>
        <p:spPr bwMode="auto">
          <a:xfrm>
            <a:off x="215516" y="4604418"/>
            <a:ext cx="6567118" cy="624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나누어지는 수가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4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배가 되고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나누는 수도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4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배가 되며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계산 결과는 모두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4FB873-E1C6-448F-9A4C-4D3201E3DCA4}"/>
              </a:ext>
            </a:extLst>
          </p:cNvPr>
          <p:cNvSpPr/>
          <p:nvPr/>
        </p:nvSpPr>
        <p:spPr>
          <a:xfrm>
            <a:off x="65312" y="903064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B6C65C66-CB2B-471D-9D17-A9973D99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73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C6FB9D8-A24B-43A0-A5EC-ED0D7B7BE515}"/>
              </a:ext>
            </a:extLst>
          </p:cNvPr>
          <p:cNvSpPr/>
          <p:nvPr/>
        </p:nvSpPr>
        <p:spPr>
          <a:xfrm>
            <a:off x="5145165" y="139662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188" y="13406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2EE4D74-B73C-4DD1-AF78-DA21DA78538B}"/>
              </a:ext>
            </a:extLst>
          </p:cNvPr>
          <p:cNvSpPr/>
          <p:nvPr/>
        </p:nvSpPr>
        <p:spPr>
          <a:xfrm>
            <a:off x="4596452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82A53246-A22B-46BC-B258-A25C963D87A5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06A7A4BE-8152-4C92-8642-7E5A5A4E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EC7CE50-84D6-4FAB-9AD2-BD09C273BDD0}"/>
              </a:ext>
            </a:extLst>
          </p:cNvPr>
          <p:cNvSpPr/>
          <p:nvPr/>
        </p:nvSpPr>
        <p:spPr>
          <a:xfrm>
            <a:off x="5670059" y="138734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73D0F57-5C84-45AE-8CD5-5D846FCC0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07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FA13612-69AE-42E6-8F53-7313F3DA9D3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나눗셈식에서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3B532F9F-323A-4B88-A5B0-8DEBBA3002E6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나눗셈식의 규칙을 찾아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625666E-F494-4F10-B424-B60F4DA7C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328" y="4402911"/>
            <a:ext cx="360000" cy="355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85080AD-874E-4679-AAA0-D21802DB353B}"/>
              </a:ext>
            </a:extLst>
          </p:cNvPr>
          <p:cNvSpPr/>
          <p:nvPr/>
        </p:nvSpPr>
        <p:spPr>
          <a:xfrm>
            <a:off x="6233536" y="138734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DE6227D-C0FC-4FA4-809D-549EC3032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084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24" y="998258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455E218F-4440-4CAD-8E6E-C8A4CEF0C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63969"/>
              </p:ext>
            </p:extLst>
          </p:nvPr>
        </p:nvGraphicFramePr>
        <p:xfrm>
          <a:off x="683262" y="2285703"/>
          <a:ext cx="50623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85">
                  <a:extLst>
                    <a:ext uri="{9D8B030D-6E8A-4147-A177-3AD203B41FA5}">
                      <a16:colId xmlns:a16="http://schemas.microsoft.com/office/drawing/2014/main" xmlns="" val="1936435914"/>
                    </a:ext>
                  </a:extLst>
                </a:gridCol>
                <a:gridCol w="3748155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111111111÷3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222222222÷6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333333333÷9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444444444÷12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428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800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455E218F-4440-4CAD-8E6E-C8A4CEF0C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09321"/>
              </p:ext>
            </p:extLst>
          </p:nvPr>
        </p:nvGraphicFramePr>
        <p:xfrm>
          <a:off x="683262" y="2285703"/>
          <a:ext cx="50623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85">
                  <a:extLst>
                    <a:ext uri="{9D8B030D-6E8A-4147-A177-3AD203B41FA5}">
                      <a16:colId xmlns:a16="http://schemas.microsoft.com/office/drawing/2014/main" xmlns="" val="1936435914"/>
                    </a:ext>
                  </a:extLst>
                </a:gridCol>
                <a:gridCol w="3748155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111111111÷3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222222222÷6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333333333÷9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444444444÷12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spc="-150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555555555÷15</a:t>
                      </a:r>
                      <a:r>
                        <a:rPr kumimoji="1" lang="ko-KR" altLang="en-US" sz="1800" b="1" i="0" u="none" strike="noStrike" cap="none" spc="-150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800" b="1" i="0" u="none" strike="noStrike" cap="none" spc="-150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37037037</a:t>
                      </a:r>
                      <a:endParaRPr kumimoji="1" lang="ko-KR" altLang="en-US" sz="1800" b="1" i="0" u="none" strike="noStrike" cap="none" spc="-15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428422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4FB873-E1C6-448F-9A4C-4D3201E3DCA4}"/>
              </a:ext>
            </a:extLst>
          </p:cNvPr>
          <p:cNvSpPr/>
          <p:nvPr/>
        </p:nvSpPr>
        <p:spPr>
          <a:xfrm>
            <a:off x="65312" y="903064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B6C65C66-CB2B-471D-9D17-A9973D99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73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C6FB9D8-A24B-43A0-A5EC-ED0D7B7BE515}"/>
              </a:ext>
            </a:extLst>
          </p:cNvPr>
          <p:cNvSpPr/>
          <p:nvPr/>
        </p:nvSpPr>
        <p:spPr>
          <a:xfrm>
            <a:off x="5151647" y="139662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70" y="135114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2EE4D74-B73C-4DD1-AF78-DA21DA78538B}"/>
              </a:ext>
            </a:extLst>
          </p:cNvPr>
          <p:cNvSpPr/>
          <p:nvPr/>
        </p:nvSpPr>
        <p:spPr>
          <a:xfrm>
            <a:off x="4602934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482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82A53246-A22B-46BC-B258-A25C963D87A5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06A7A4BE-8152-4C92-8642-7E5A5A4E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EC7CE50-84D6-4FAB-9AD2-BD09C273BDD0}"/>
              </a:ext>
            </a:extLst>
          </p:cNvPr>
          <p:cNvSpPr/>
          <p:nvPr/>
        </p:nvSpPr>
        <p:spPr>
          <a:xfrm>
            <a:off x="5676541" y="138734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73D0F57-5C84-45AE-8CD5-5D846FCC0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089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F1FCBED4-E9AC-4478-9F32-847C530B4A40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 빈칸에 알맞은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써넣어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7A94D43-62FF-4749-AB27-E7318CC47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655" y="3997341"/>
            <a:ext cx="360000" cy="355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A781C53-77D3-49E2-A25F-D97330981362}"/>
              </a:ext>
            </a:extLst>
          </p:cNvPr>
          <p:cNvSpPr/>
          <p:nvPr/>
        </p:nvSpPr>
        <p:spPr>
          <a:xfrm>
            <a:off x="6233536" y="138734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ADEEF34-5E8D-4283-BDD8-79ABD6D0F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084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8372F4-2025-4D96-AC14-6B165EAD7EBB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나눗셈식에서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24" y="998258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0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4FB873-E1C6-448F-9A4C-4D3201E3DCA4}"/>
              </a:ext>
            </a:extLst>
          </p:cNvPr>
          <p:cNvSpPr/>
          <p:nvPr/>
        </p:nvSpPr>
        <p:spPr>
          <a:xfrm>
            <a:off x="65312" y="903064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B6C65C66-CB2B-471D-9D17-A9973D99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73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C6FB9D8-A24B-43A0-A5EC-ED0D7B7BE515}"/>
              </a:ext>
            </a:extLst>
          </p:cNvPr>
          <p:cNvSpPr/>
          <p:nvPr/>
        </p:nvSpPr>
        <p:spPr>
          <a:xfrm>
            <a:off x="5151647" y="139662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70" y="135114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2EE4D74-B73C-4DD1-AF78-DA21DA78538B}"/>
              </a:ext>
            </a:extLst>
          </p:cNvPr>
          <p:cNvSpPr/>
          <p:nvPr/>
        </p:nvSpPr>
        <p:spPr>
          <a:xfrm>
            <a:off x="4602934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482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82A53246-A22B-46BC-B258-A25C963D87A5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06A7A4BE-8152-4C92-8642-7E5A5A4E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EC7CE50-84D6-4FAB-9AD2-BD09C273BDD0}"/>
              </a:ext>
            </a:extLst>
          </p:cNvPr>
          <p:cNvSpPr/>
          <p:nvPr/>
        </p:nvSpPr>
        <p:spPr>
          <a:xfrm>
            <a:off x="5706910" y="138734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73D0F57-5C84-45AE-8CD5-5D846FCC0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089" y="132404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F1FCBED4-E9AC-4478-9F32-847C530B4A40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나누었을 때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37037037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수를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7096AC4-15BA-4A8E-BF85-74C1B2C35BC0}"/>
              </a:ext>
            </a:extLst>
          </p:cNvPr>
          <p:cNvSpPr/>
          <p:nvPr/>
        </p:nvSpPr>
        <p:spPr bwMode="auto">
          <a:xfrm>
            <a:off x="2800706" y="4766231"/>
            <a:ext cx="1274296" cy="2829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777777777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7A94D43-62FF-4749-AB27-E7318CC47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964" y="4800418"/>
            <a:ext cx="360000" cy="355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A781C53-77D3-49E2-A25F-D97330981362}"/>
              </a:ext>
            </a:extLst>
          </p:cNvPr>
          <p:cNvSpPr/>
          <p:nvPr/>
        </p:nvSpPr>
        <p:spPr>
          <a:xfrm>
            <a:off x="6233536" y="138734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ADEEF34-5E8D-4283-BDD8-79ABD6D0F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084" y="131355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8372F4-2025-4D96-AC14-6B165EAD7EBB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나눗셈식에서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24" y="998258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455E218F-4440-4CAD-8E6E-C8A4CEF0C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071654"/>
              </p:ext>
            </p:extLst>
          </p:nvPr>
        </p:nvGraphicFramePr>
        <p:xfrm>
          <a:off x="683262" y="2285703"/>
          <a:ext cx="50623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85">
                  <a:extLst>
                    <a:ext uri="{9D8B030D-6E8A-4147-A177-3AD203B41FA5}">
                      <a16:colId xmlns:a16="http://schemas.microsoft.com/office/drawing/2014/main" xmlns="" val="1936435914"/>
                    </a:ext>
                  </a:extLst>
                </a:gridCol>
                <a:gridCol w="3748155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111111111÷3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222222222÷6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333333333÷9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444444444÷12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37037037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spc="-1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555555555÷15</a:t>
                      </a:r>
                      <a:r>
                        <a:rPr kumimoji="1" lang="ko-KR" altLang="en-US" sz="1800" b="0" i="0" u="none" strike="noStrike" cap="none" spc="-1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800" b="0" i="0" u="none" strike="noStrike" cap="none" spc="-1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37037037</a:t>
                      </a:r>
                      <a:endParaRPr kumimoji="1" lang="ko-KR" altLang="en-US" sz="1800" b="0" i="0" u="none" strike="noStrike" cap="none" spc="-15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428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3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5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계산식에서 규칙을 찾아 다섯째 빈칸에 알맞은 식을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타원 92"/>
          <p:cNvSpPr/>
          <p:nvPr/>
        </p:nvSpPr>
        <p:spPr>
          <a:xfrm>
            <a:off x="5715772" y="5089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5CB1B0A7-4F5A-4508-B40F-B532D0649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79001"/>
              </p:ext>
            </p:extLst>
          </p:nvPr>
        </p:nvGraphicFramePr>
        <p:xfrm>
          <a:off x="91539" y="2073147"/>
          <a:ext cx="691895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40">
                  <a:extLst>
                    <a:ext uri="{9D8B030D-6E8A-4147-A177-3AD203B41FA5}">
                      <a16:colId xmlns:a16="http://schemas.microsoft.com/office/drawing/2014/main" xmlns="" val="1936435914"/>
                    </a:ext>
                  </a:extLst>
                </a:gridCol>
                <a:gridCol w="2368301">
                  <a:extLst>
                    <a:ext uri="{9D8B030D-6E8A-4147-A177-3AD203B41FA5}">
                      <a16:colId xmlns:a16="http://schemas.microsoft.com/office/drawing/2014/main" xmlns="" val="646183422"/>
                    </a:ext>
                  </a:extLst>
                </a:gridCol>
                <a:gridCol w="3518615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12×9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8888888889÷9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987654321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123×9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17777777778÷18</a:t>
                      </a:r>
                      <a:r>
                        <a:rPr lang="ko-KR" altLang="en-US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987654321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1234×9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11106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26666666667÷27</a:t>
                      </a:r>
                      <a:r>
                        <a:rPr lang="ko-KR" altLang="en-US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987654321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12345×9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35555555556÷36</a:t>
                      </a:r>
                      <a:r>
                        <a:rPr lang="ko-KR" altLang="en-US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987654321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0463511"/>
                  </a:ext>
                </a:extLst>
              </a:tr>
              <a:tr h="1736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123456×9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1111104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44444444445÷45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987654321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42842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EF568E81-F35D-43E2-9319-D22D524FD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68" y="3717032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CF8CA2F-81DB-4C82-8ABF-BE868EAF2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768" y="3717032"/>
            <a:ext cx="360000" cy="355000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544" y="992956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75471" y="4035487"/>
            <a:ext cx="6229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늘어나는 수를 두 번 곱한 결과는 가운데를 중심으로 접으면 같은 수가 만나는 규칙이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cdata2.tsherpa.co.kr/tsherpa/MultiMedia/Flash/2020/curri/index.html?flashxmlnum=yuni4856&amp;classa=A8-C1-41-MM-MM-04-07-06-0-0-0-0&amp;classno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=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MM_41_04/suh_0401_06_0006/suh_0401_06_0006_301_1.html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계산식에서 규칙 찾기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99" y="413820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146BC5BF-B64C-4656-BE4E-E47B8E857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20766"/>
              </p:ext>
            </p:extLst>
          </p:nvPr>
        </p:nvGraphicFramePr>
        <p:xfrm>
          <a:off x="1015782" y="2040071"/>
          <a:ext cx="5149282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46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  <a:gridCol w="4041336">
                  <a:extLst>
                    <a:ext uri="{9D8B030D-6E8A-4147-A177-3AD203B41FA5}">
                      <a16:colId xmlns:a16="http://schemas.microsoft.com/office/drawing/2014/main" xmlns="" val="824130456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111×111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1111×1111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1234321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5433296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100" y="3501008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1B8EDCD-C1EF-4094-A578-3390921AE7A7}"/>
              </a:ext>
            </a:extLst>
          </p:cNvPr>
          <p:cNvSpPr txBox="1"/>
          <p:nvPr/>
        </p:nvSpPr>
        <p:spPr>
          <a:xfrm>
            <a:off x="126705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생활 속에서 규칙적인 계산식을 찾아볼까요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2AB98ACE-950F-4A11-8B47-C3400D23F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4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8D3278FC-B6AA-4BE8-9CF7-A4E28AE61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xmlns="" id="{70B65AD1-46EF-43CD-9830-222FCE94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D5E355A-150C-431C-B370-979B3F391F9F}"/>
              </a:ext>
            </a:extLst>
          </p:cNvPr>
          <p:cNvSpPr/>
          <p:nvPr/>
        </p:nvSpPr>
        <p:spPr>
          <a:xfrm>
            <a:off x="2193875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136~137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41BE5CE-0007-4726-A723-A22F0150B983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39378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마법책의 수수께끼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134~135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마법책에 쓰여 있는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곱셈식에서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곱셈식과 나눗셈식에서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6909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521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15327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1441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213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5825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08367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04480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175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786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47982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440952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 (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6">
            <a:extLst>
              <a:ext uri="{FF2B5EF4-FFF2-40B4-BE49-F238E27FC236}">
                <a16:creationId xmlns:a16="http://schemas.microsoft.com/office/drawing/2014/main" xmlns="" id="{F1A345DA-3EAB-4EAC-833F-7B45DF21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76D7DDF6-1D0D-4769-9997-5A16FAA86A58}"/>
              </a:ext>
            </a:extLst>
          </p:cNvPr>
          <p:cNvSpPr/>
          <p:nvPr/>
        </p:nvSpPr>
        <p:spPr>
          <a:xfrm>
            <a:off x="198122" y="5153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2">
            <a:extLst>
              <a:ext uri="{FF2B5EF4-FFF2-40B4-BE49-F238E27FC236}">
                <a16:creationId xmlns:a16="http://schemas.microsoft.com/office/drawing/2014/main" xmlns="" id="{6861D821-4F70-406B-BF54-23D57729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285EC412-BDC3-4D10-9AF0-D1B018115D09}"/>
              </a:ext>
            </a:extLst>
          </p:cNvPr>
          <p:cNvSpPr/>
          <p:nvPr/>
        </p:nvSpPr>
        <p:spPr>
          <a:xfrm>
            <a:off x="6597068" y="52088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2">
            <a:extLst>
              <a:ext uri="{FF2B5EF4-FFF2-40B4-BE49-F238E27FC236}">
                <a16:creationId xmlns:a16="http://schemas.microsoft.com/office/drawing/2014/main" xmlns="" id="{FDB77CAF-BB2C-4B4C-9D49-A1A018A85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>
            <a:extLst>
              <a:ext uri="{FF2B5EF4-FFF2-40B4-BE49-F238E27FC236}">
                <a16:creationId xmlns:a16="http://schemas.microsoft.com/office/drawing/2014/main" xmlns="" id="{15083AB6-D9CE-4B7F-BBC5-A1924FB304D8}"/>
              </a:ext>
            </a:extLst>
          </p:cNvPr>
          <p:cNvSpPr txBox="1"/>
          <p:nvPr/>
        </p:nvSpPr>
        <p:spPr>
          <a:xfrm>
            <a:off x="634456" y="151579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xmlns="" id="{B5FB5379-291D-44C9-89E3-0E552D1F4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44196BAE-A801-47CD-8B57-84E9094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07826"/>
              </p:ext>
            </p:extLst>
          </p:nvPr>
        </p:nvGraphicFramePr>
        <p:xfrm>
          <a:off x="1727252" y="2363652"/>
          <a:ext cx="372634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342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99863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60×11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226218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4714237"/>
                  </a:ext>
                </a:extLst>
              </a:tr>
            </a:tbl>
          </a:graphicData>
        </a:graphic>
      </p:graphicFrame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F21ADAE0-833F-4DD5-89E6-E1708FF583F1}"/>
              </a:ext>
            </a:extLst>
          </p:cNvPr>
          <p:cNvSpPr/>
          <p:nvPr/>
        </p:nvSpPr>
        <p:spPr>
          <a:xfrm>
            <a:off x="5292080" y="50799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3C8DBC54-946A-42E2-8E1A-6D7A96399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9194" y="342900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6909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521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15327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1441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213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5825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08367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04480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175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786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47982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440952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5" name="Picture 6">
            <a:extLst>
              <a:ext uri="{FF2B5EF4-FFF2-40B4-BE49-F238E27FC236}">
                <a16:creationId xmlns:a16="http://schemas.microsoft.com/office/drawing/2014/main" xmlns="" id="{F1A345DA-3EAB-4EAC-833F-7B45DF21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xmlns="" id="{6861D821-4F70-406B-BF54-23D57729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xmlns="" id="{FDB77CAF-BB2C-4B4C-9D49-A1A018A85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>
            <a:extLst>
              <a:ext uri="{FF2B5EF4-FFF2-40B4-BE49-F238E27FC236}">
                <a16:creationId xmlns:a16="http://schemas.microsoft.com/office/drawing/2014/main" xmlns="" id="{15083AB6-D9CE-4B7F-BBC5-A1924FB304D8}"/>
              </a:ext>
            </a:extLst>
          </p:cNvPr>
          <p:cNvSpPr txBox="1"/>
          <p:nvPr/>
        </p:nvSpPr>
        <p:spPr>
          <a:xfrm>
            <a:off x="634456" y="151579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xmlns="" id="{B5FB5379-291D-44C9-89E3-0E552D1F4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44196BAE-A801-47CD-8B57-84E9094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66871"/>
              </p:ext>
            </p:extLst>
          </p:nvPr>
        </p:nvGraphicFramePr>
        <p:xfrm>
          <a:off x="1727252" y="2363652"/>
          <a:ext cx="372634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342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99863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60×11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226218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4714237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3C8DBC54-946A-42E2-8E1A-6D7A96399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169" y="3344916"/>
            <a:ext cx="360000" cy="355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76FA32A-F281-4E90-9EFF-6E181235C6D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A9E60827-EE2A-44C9-8908-E29BE782D1D3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57">
            <a:extLst>
              <a:ext uri="{FF2B5EF4-FFF2-40B4-BE49-F238E27FC236}">
                <a16:creationId xmlns:a16="http://schemas.microsoft.com/office/drawing/2014/main" xmlns="" id="{5E7D330A-C72B-4C62-A393-ED246ECB1864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xmlns="" id="{66A4AC25-A797-4330-B397-6004E169D8E2}"/>
              </a:ext>
            </a:extLst>
          </p:cNvPr>
          <p:cNvSpPr/>
          <p:nvPr/>
        </p:nvSpPr>
        <p:spPr>
          <a:xfrm flipH="1" flipV="1">
            <a:off x="5040052" y="508518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01EB4A1C-59DD-44B6-867E-BA0F5FB7BF94}"/>
              </a:ext>
            </a:extLst>
          </p:cNvPr>
          <p:cNvSpPr txBox="1"/>
          <p:nvPr/>
        </p:nvSpPr>
        <p:spPr>
          <a:xfrm>
            <a:off x="495309" y="397968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곱셈식의 규칙은 곱해지는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커지는 것이므로 빈칸에 알맞은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식은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60×11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7978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2A7F340-704F-4A09-A291-18E55110C5E7}"/>
              </a:ext>
            </a:extLst>
          </p:cNvPr>
          <p:cNvSpPr/>
          <p:nvPr/>
        </p:nvSpPr>
        <p:spPr>
          <a:xfrm>
            <a:off x="198122" y="5153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Picture 2">
            <a:extLst>
              <a:ext uri="{FF2B5EF4-FFF2-40B4-BE49-F238E27FC236}">
                <a16:creationId xmlns:a16="http://schemas.microsoft.com/office/drawing/2014/main" xmlns="" id="{1FB0687F-0599-4AB0-9502-010C986D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6">
            <a:extLst>
              <a:ext uri="{FF2B5EF4-FFF2-40B4-BE49-F238E27FC236}">
                <a16:creationId xmlns:a16="http://schemas.microsoft.com/office/drawing/2014/main" xmlns="" id="{27FAEB9F-7377-4FA9-A955-B04E4BE59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543465A1-7835-4F92-A977-11B33C962B4E}"/>
              </a:ext>
            </a:extLst>
          </p:cNvPr>
          <p:cNvSpPr/>
          <p:nvPr/>
        </p:nvSpPr>
        <p:spPr>
          <a:xfrm>
            <a:off x="6597068" y="52088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5E39C718-38D9-4F4E-854B-33A57FB6A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50624"/>
              </p:ext>
            </p:extLst>
          </p:nvPr>
        </p:nvGraphicFramePr>
        <p:xfrm>
          <a:off x="1727252" y="2363652"/>
          <a:ext cx="3315943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1212÷12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2222÷22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3232÷32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4242÷42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5252÷52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998630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DCF51B4-58D0-4DAA-AD84-C9DBE11BA7AD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 (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B2B6EDB0-AF29-4C49-9F86-80C48945F9DE}"/>
              </a:ext>
            </a:extLst>
          </p:cNvPr>
          <p:cNvSpPr/>
          <p:nvPr/>
        </p:nvSpPr>
        <p:spPr>
          <a:xfrm>
            <a:off x="5222140" y="5230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43">
            <a:extLst>
              <a:ext uri="{FF2B5EF4-FFF2-40B4-BE49-F238E27FC236}">
                <a16:creationId xmlns:a16="http://schemas.microsoft.com/office/drawing/2014/main" xmlns="" id="{07A753F2-8D5E-4D2B-B912-FBA1FB113B7E}"/>
              </a:ext>
            </a:extLst>
          </p:cNvPr>
          <p:cNvSpPr txBox="1"/>
          <p:nvPr/>
        </p:nvSpPr>
        <p:spPr>
          <a:xfrm>
            <a:off x="634456" y="151579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6" name="Picture 2">
            <a:extLst>
              <a:ext uri="{FF2B5EF4-FFF2-40B4-BE49-F238E27FC236}">
                <a16:creationId xmlns:a16="http://schemas.microsoft.com/office/drawing/2014/main" xmlns="" id="{8233DBBE-86F4-4BA3-8C74-B08B88592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F90BF4BF-4E9F-40D7-BFE6-392559F50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518" y="307354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25" name="Picture 2">
            <a:extLst>
              <a:ext uri="{FF2B5EF4-FFF2-40B4-BE49-F238E27FC236}">
                <a16:creationId xmlns:a16="http://schemas.microsoft.com/office/drawing/2014/main" xmlns="" id="{1FB0687F-0599-4AB0-9502-010C986D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6">
            <a:extLst>
              <a:ext uri="{FF2B5EF4-FFF2-40B4-BE49-F238E27FC236}">
                <a16:creationId xmlns:a16="http://schemas.microsoft.com/office/drawing/2014/main" xmlns="" id="{27FAEB9F-7377-4FA9-A955-B04E4BE59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5E39C718-38D9-4F4E-854B-33A57FB6A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56934"/>
              </p:ext>
            </p:extLst>
          </p:nvPr>
        </p:nvGraphicFramePr>
        <p:xfrm>
          <a:off x="1727252" y="2363652"/>
          <a:ext cx="3315943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1212÷12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2222÷22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3232÷32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4242÷42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5252÷52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9986308"/>
                  </a:ext>
                </a:extLst>
              </a:tr>
            </a:tbl>
          </a:graphicData>
        </a:graphic>
      </p:graphicFrame>
      <p:sp>
        <p:nvSpPr>
          <p:cNvPr id="105" name="TextBox 43">
            <a:extLst>
              <a:ext uri="{FF2B5EF4-FFF2-40B4-BE49-F238E27FC236}">
                <a16:creationId xmlns:a16="http://schemas.microsoft.com/office/drawing/2014/main" xmlns="" id="{07A753F2-8D5E-4D2B-B912-FBA1FB113B7E}"/>
              </a:ext>
            </a:extLst>
          </p:cNvPr>
          <p:cNvSpPr txBox="1"/>
          <p:nvPr/>
        </p:nvSpPr>
        <p:spPr>
          <a:xfrm>
            <a:off x="634456" y="151579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6" name="Picture 2">
            <a:extLst>
              <a:ext uri="{FF2B5EF4-FFF2-40B4-BE49-F238E27FC236}">
                <a16:creationId xmlns:a16="http://schemas.microsoft.com/office/drawing/2014/main" xmlns="" id="{8233DBBE-86F4-4BA3-8C74-B08B88592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F90BF4BF-4E9F-40D7-BFE6-392559F50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7386" y="3081937"/>
            <a:ext cx="360000" cy="355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DDE4897-ECF3-4E30-8464-F3954B42EA7A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054782A-651A-4D6E-8BFC-624E22B396C6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57">
            <a:extLst>
              <a:ext uri="{FF2B5EF4-FFF2-40B4-BE49-F238E27FC236}">
                <a16:creationId xmlns:a16="http://schemas.microsoft.com/office/drawing/2014/main" xmlns="" id="{D404B592-F44C-42A6-AA84-4661632A2E91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xmlns="" id="{D7142A1F-7785-48E6-BDDE-D9A3F7B87BDA}"/>
              </a:ext>
            </a:extLst>
          </p:cNvPr>
          <p:cNvSpPr/>
          <p:nvPr/>
        </p:nvSpPr>
        <p:spPr>
          <a:xfrm flipH="1" flipV="1">
            <a:off x="5040052" y="508518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6F0CDE2B-C8DD-4E3C-9908-37714B82F74F}"/>
              </a:ext>
            </a:extLst>
          </p:cNvPr>
          <p:cNvSpPr txBox="1"/>
          <p:nvPr/>
        </p:nvSpPr>
        <p:spPr>
          <a:xfrm>
            <a:off x="495309" y="385186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나눗셈식의 규칙은 나눠지는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나누는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커지는 것이므로 빈칸에 알맞은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식은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3232÷32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924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2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64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933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545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556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168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214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825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895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506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518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129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71278698-436E-4FF4-B3F4-30AF903B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548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DF3F30A0-FE9C-44EA-B426-631B04EB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21054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4D60F587-A735-4491-A601-85C136DE8B41}"/>
              </a:ext>
            </a:extLst>
          </p:cNvPr>
          <p:cNvSpPr/>
          <p:nvPr/>
        </p:nvSpPr>
        <p:spPr>
          <a:xfrm>
            <a:off x="277313" y="5028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52B76D95-C9F9-4590-9ADA-8DFCF5447CB1}"/>
              </a:ext>
            </a:extLst>
          </p:cNvPr>
          <p:cNvSpPr/>
          <p:nvPr/>
        </p:nvSpPr>
        <p:spPr>
          <a:xfrm>
            <a:off x="5453594" y="5108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>
            <a:extLst>
              <a:ext uri="{FF2B5EF4-FFF2-40B4-BE49-F238E27FC236}">
                <a16:creationId xmlns:a16="http://schemas.microsoft.com/office/drawing/2014/main" xmlns="" id="{7B4AA9CB-A97C-4D4C-8091-89D79AE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B88DAD7F-579B-4DDF-9C89-A9439F38BD6F}"/>
              </a:ext>
            </a:extLst>
          </p:cNvPr>
          <p:cNvSpPr txBox="1"/>
          <p:nvPr/>
        </p:nvSpPr>
        <p:spPr>
          <a:xfrm>
            <a:off x="634456" y="151579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계산식을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E49A654A-33CC-4F27-AD0E-D59779DE9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C688FD9-1A9D-4CB2-9500-EC8782BD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17771"/>
              </p:ext>
            </p:extLst>
          </p:nvPr>
        </p:nvGraphicFramePr>
        <p:xfrm>
          <a:off x="2135111" y="2623106"/>
          <a:ext cx="2868937" cy="145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937">
                  <a:extLst>
                    <a:ext uri="{9D8B030D-6E8A-4147-A177-3AD203B41FA5}">
                      <a16:colId xmlns:a16="http://schemas.microsoft.com/office/drawing/2014/main" xmlns="" val="1961713670"/>
                    </a:ext>
                  </a:extLst>
                </a:gridCol>
              </a:tblGrid>
              <a:tr h="356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44×10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5877550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541871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406458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8154802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F5A0EF9-1810-4850-81A4-9F4D7235891A}"/>
              </a:ext>
            </a:extLst>
          </p:cNvPr>
          <p:cNvSpPr/>
          <p:nvPr/>
        </p:nvSpPr>
        <p:spPr bwMode="auto">
          <a:xfrm flipH="1">
            <a:off x="2472563" y="4701343"/>
            <a:ext cx="1867882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94×10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940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84723BDF-1213-4ED3-9344-D8A21021F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456" y="4571734"/>
            <a:ext cx="360000" cy="355000"/>
          </a:xfrm>
          <a:prstGeom prst="rect">
            <a:avLst/>
          </a:prstGeom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1EB1CD95-D3BF-41C2-A031-56627DAC3B94}"/>
              </a:ext>
            </a:extLst>
          </p:cNvPr>
          <p:cNvSpPr/>
          <p:nvPr/>
        </p:nvSpPr>
        <p:spPr>
          <a:xfrm>
            <a:off x="4403554" y="5161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D64CE60F-ADF2-43E3-82B8-3585AA5C4D23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 (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2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64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933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545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556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168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214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825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895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506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518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129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71278698-436E-4FF4-B3F4-30AF903B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548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DF3F30A0-FE9C-44EA-B426-631B04EB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21054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xmlns="" id="{7B4AA9CB-A97C-4D4C-8091-89D79AE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B88DAD7F-579B-4DDF-9C89-A9439F38BD6F}"/>
              </a:ext>
            </a:extLst>
          </p:cNvPr>
          <p:cNvSpPr txBox="1"/>
          <p:nvPr/>
        </p:nvSpPr>
        <p:spPr>
          <a:xfrm>
            <a:off x="634456" y="151579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계산식을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E49A654A-33CC-4F27-AD0E-D59779DE9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C688FD9-1A9D-4CB2-9500-EC8782BD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21686"/>
              </p:ext>
            </p:extLst>
          </p:nvPr>
        </p:nvGraphicFramePr>
        <p:xfrm>
          <a:off x="2135111" y="2623106"/>
          <a:ext cx="2868937" cy="145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937">
                  <a:extLst>
                    <a:ext uri="{9D8B030D-6E8A-4147-A177-3AD203B41FA5}">
                      <a16:colId xmlns:a16="http://schemas.microsoft.com/office/drawing/2014/main" xmlns="" val="1961713670"/>
                    </a:ext>
                  </a:extLst>
                </a:gridCol>
              </a:tblGrid>
              <a:tr h="356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44×10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5877550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541871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406458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8154802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F5A0EF9-1810-4850-81A4-9F4D7235891A}"/>
              </a:ext>
            </a:extLst>
          </p:cNvPr>
          <p:cNvSpPr/>
          <p:nvPr/>
        </p:nvSpPr>
        <p:spPr bwMode="auto">
          <a:xfrm flipH="1">
            <a:off x="2472563" y="4701343"/>
            <a:ext cx="1867882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94×10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940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84723BDF-1213-4ED3-9344-D8A21021F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456" y="4571734"/>
            <a:ext cx="360000" cy="355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0C7638C-856C-4095-9204-41618FB9258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3028FD8-C983-419D-B8DF-85B27A92344D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57">
            <a:extLst>
              <a:ext uri="{FF2B5EF4-FFF2-40B4-BE49-F238E27FC236}">
                <a16:creationId xmlns:a16="http://schemas.microsoft.com/office/drawing/2014/main" xmlns="" id="{ABD3EF23-8356-4FA4-BF32-51A0FFAB111B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xmlns="" id="{B4208781-E815-4AC8-91A5-259E1FA2A7A3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25A408BE-DBEF-4E74-837C-C3779F994CA4}"/>
              </a:ext>
            </a:extLst>
          </p:cNvPr>
          <p:cNvSpPr txBox="1"/>
          <p:nvPr/>
        </p:nvSpPr>
        <p:spPr>
          <a:xfrm>
            <a:off x="495309" y="397968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계산식을 만들면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계산식은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94×10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260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xmlns="" id="{F21C6C9A-7777-431B-9D58-78A82764AB0F}"/>
              </a:ext>
            </a:extLst>
          </p:cNvPr>
          <p:cNvSpPr txBox="1"/>
          <p:nvPr/>
        </p:nvSpPr>
        <p:spPr>
          <a:xfrm>
            <a:off x="634456" y="152981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보고 설명에 맞는 계산식을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xmlns="" id="{3E872A60-4A3E-4327-AD28-CB4ECB0B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696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xmlns="" id="{84B78820-92BA-4D22-98E0-C6382C6E2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1576886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모서리가 둥근 직사각형 57">
            <a:extLst>
              <a:ext uri="{FF2B5EF4-FFF2-40B4-BE49-F238E27FC236}">
                <a16:creationId xmlns:a16="http://schemas.microsoft.com/office/drawing/2014/main" xmlns="" id="{C820635F-C7C5-4063-BCBE-F5F15F076475}"/>
              </a:ext>
            </a:extLst>
          </p:cNvPr>
          <p:cNvSpPr/>
          <p:nvPr/>
        </p:nvSpPr>
        <p:spPr>
          <a:xfrm>
            <a:off x="359532" y="2388797"/>
            <a:ext cx="6262098" cy="1684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E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xmlns="" id="{5214B0DA-AFC7-485B-AD3A-99DDFAC4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2222080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>
            <a:extLst>
              <a:ext uri="{FF2B5EF4-FFF2-40B4-BE49-F238E27FC236}">
                <a16:creationId xmlns:a16="http://schemas.microsoft.com/office/drawing/2014/main" xmlns="" id="{3040B7D9-0F58-4E7E-A5F5-35AD2F423EF9}"/>
              </a:ext>
            </a:extLst>
          </p:cNvPr>
          <p:cNvSpPr txBox="1"/>
          <p:nvPr/>
        </p:nvSpPr>
        <p:spPr>
          <a:xfrm>
            <a:off x="715530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10×20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20×20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30×30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40×40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xmlns="" id="{152BED63-6AE5-4437-9EEC-1462D328F78F}"/>
              </a:ext>
            </a:extLst>
          </p:cNvPr>
          <p:cNvSpPr txBox="1"/>
          <p:nvPr/>
        </p:nvSpPr>
        <p:spPr>
          <a:xfrm>
            <a:off x="2920373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462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xmlns="" id="{71C414D8-0880-42E0-94EA-6E0470431014}"/>
              </a:ext>
            </a:extLst>
          </p:cNvPr>
          <p:cNvSpPr txBox="1"/>
          <p:nvPr/>
        </p:nvSpPr>
        <p:spPr>
          <a:xfrm>
            <a:off x="4779968" y="2620500"/>
            <a:ext cx="184859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66000÷55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52800÷44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39600÷33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26400÷22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9">
            <a:extLst>
              <a:ext uri="{FF2B5EF4-FFF2-40B4-BE49-F238E27FC236}">
                <a16:creationId xmlns:a16="http://schemas.microsoft.com/office/drawing/2014/main" xmlns="" id="{88594CED-2A9C-4000-975A-7287425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12" y="2692209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0">
            <a:extLst>
              <a:ext uri="{FF2B5EF4-FFF2-40B4-BE49-F238E27FC236}">
                <a16:creationId xmlns:a16="http://schemas.microsoft.com/office/drawing/2014/main" xmlns="" id="{873B1D13-D0D8-465E-B68E-FAE83A61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28" y="2692209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1">
            <a:extLst>
              <a:ext uri="{FF2B5EF4-FFF2-40B4-BE49-F238E27FC236}">
                <a16:creationId xmlns:a16="http://schemas.microsoft.com/office/drawing/2014/main" xmlns="" id="{64C241BE-94B8-403D-95B6-5BAD932A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" y="2692207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모서리가 둥근 직사각형 57">
            <a:extLst>
              <a:ext uri="{FF2B5EF4-FFF2-40B4-BE49-F238E27FC236}">
                <a16:creationId xmlns:a16="http://schemas.microsoft.com/office/drawing/2014/main" xmlns="" id="{B99B260E-C292-48B0-B306-2A814E3DA7A8}"/>
              </a:ext>
            </a:extLst>
          </p:cNvPr>
          <p:cNvSpPr/>
          <p:nvPr/>
        </p:nvSpPr>
        <p:spPr>
          <a:xfrm>
            <a:off x="368995" y="4197530"/>
            <a:ext cx="6262098" cy="58143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수 중에서 일의 자리 수가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수에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곱하면 십의 자리의 수와 일의 자리의 수가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세 자리 수가 나옵니다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C37688A9-A44F-4A18-897B-F0BC5ADCF377}"/>
              </a:ext>
            </a:extLst>
          </p:cNvPr>
          <p:cNvSpPr/>
          <p:nvPr/>
        </p:nvSpPr>
        <p:spPr bwMode="auto">
          <a:xfrm flipH="1">
            <a:off x="3125652" y="4892562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40FACEAA-F6C4-49A9-A96B-EB5F5B9AC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8937" y="4762953"/>
            <a:ext cx="360000" cy="355000"/>
          </a:xfrm>
          <a:prstGeom prst="rect">
            <a:avLst/>
          </a:prstGeom>
        </p:spPr>
      </p:pic>
      <p:pic>
        <p:nvPicPr>
          <p:cNvPr id="94" name="Picture 11">
            <a:extLst>
              <a:ext uri="{FF2B5EF4-FFF2-40B4-BE49-F238E27FC236}">
                <a16:creationId xmlns:a16="http://schemas.microsoft.com/office/drawing/2014/main" xmlns="" id="{DB76D4B9-7D5C-431E-B9E0-A9820F44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19" y="4921327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9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9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9"/>
              </a:rPr>
              <a:t>cdata2.tsherpa.co.kr/tsherpa/MultiMedia/Flash/2020/curri/index.html?flashxmlnum=yuni4856&amp;classa=A8-C1-41-MM-MM-04-07-06-0-0-0-0&amp;classno=MM_41_04/suh_0401_06_0006/suh_0401_06_0006_401_1.html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B2B6EDB0-AF29-4C49-9F86-80C48945F9DE}"/>
              </a:ext>
            </a:extLst>
          </p:cNvPr>
          <p:cNvSpPr/>
          <p:nvPr/>
        </p:nvSpPr>
        <p:spPr>
          <a:xfrm>
            <a:off x="5222140" y="5230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635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xmlns="" id="{F21C6C9A-7777-431B-9D58-78A82764AB0F}"/>
              </a:ext>
            </a:extLst>
          </p:cNvPr>
          <p:cNvSpPr txBox="1"/>
          <p:nvPr/>
        </p:nvSpPr>
        <p:spPr>
          <a:xfrm>
            <a:off x="634456" y="152981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보고 설명에 맞는 계산식을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xmlns="" id="{3E872A60-4A3E-4327-AD28-CB4ECB0B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696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xmlns="" id="{84B78820-92BA-4D22-98E0-C6382C6E2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1576886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모서리가 둥근 직사각형 57">
            <a:extLst>
              <a:ext uri="{FF2B5EF4-FFF2-40B4-BE49-F238E27FC236}">
                <a16:creationId xmlns:a16="http://schemas.microsoft.com/office/drawing/2014/main" xmlns="" id="{C820635F-C7C5-4063-BCBE-F5F15F076475}"/>
              </a:ext>
            </a:extLst>
          </p:cNvPr>
          <p:cNvSpPr/>
          <p:nvPr/>
        </p:nvSpPr>
        <p:spPr>
          <a:xfrm>
            <a:off x="359532" y="2388797"/>
            <a:ext cx="6262098" cy="1684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E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xmlns="" id="{5214B0DA-AFC7-485B-AD3A-99DDFAC4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2222080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>
            <a:extLst>
              <a:ext uri="{FF2B5EF4-FFF2-40B4-BE49-F238E27FC236}">
                <a16:creationId xmlns:a16="http://schemas.microsoft.com/office/drawing/2014/main" xmlns="" id="{3040B7D9-0F58-4E7E-A5F5-35AD2F423EF9}"/>
              </a:ext>
            </a:extLst>
          </p:cNvPr>
          <p:cNvSpPr txBox="1"/>
          <p:nvPr/>
        </p:nvSpPr>
        <p:spPr>
          <a:xfrm>
            <a:off x="715530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10×20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20×20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30×30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40×40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xmlns="" id="{152BED63-6AE5-4437-9EEC-1462D328F78F}"/>
              </a:ext>
            </a:extLst>
          </p:cNvPr>
          <p:cNvSpPr txBox="1"/>
          <p:nvPr/>
        </p:nvSpPr>
        <p:spPr>
          <a:xfrm>
            <a:off x="2920373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462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xmlns="" id="{71C414D8-0880-42E0-94EA-6E0470431014}"/>
              </a:ext>
            </a:extLst>
          </p:cNvPr>
          <p:cNvSpPr txBox="1"/>
          <p:nvPr/>
        </p:nvSpPr>
        <p:spPr>
          <a:xfrm>
            <a:off x="4779968" y="2620500"/>
            <a:ext cx="184859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66000÷55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52800÷44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39600÷33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26400÷22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9">
            <a:extLst>
              <a:ext uri="{FF2B5EF4-FFF2-40B4-BE49-F238E27FC236}">
                <a16:creationId xmlns:a16="http://schemas.microsoft.com/office/drawing/2014/main" xmlns="" id="{88594CED-2A9C-4000-975A-7287425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12" y="2692209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0">
            <a:extLst>
              <a:ext uri="{FF2B5EF4-FFF2-40B4-BE49-F238E27FC236}">
                <a16:creationId xmlns:a16="http://schemas.microsoft.com/office/drawing/2014/main" xmlns="" id="{873B1D13-D0D8-465E-B68E-FAE83A61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28" y="2692209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1">
            <a:extLst>
              <a:ext uri="{FF2B5EF4-FFF2-40B4-BE49-F238E27FC236}">
                <a16:creationId xmlns:a16="http://schemas.microsoft.com/office/drawing/2014/main" xmlns="" id="{64C241BE-94B8-403D-95B6-5BAD932A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" y="2692207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모서리가 둥근 직사각형 57">
            <a:extLst>
              <a:ext uri="{FF2B5EF4-FFF2-40B4-BE49-F238E27FC236}">
                <a16:creationId xmlns:a16="http://schemas.microsoft.com/office/drawing/2014/main" xmlns="" id="{B99B260E-C292-48B0-B306-2A814E3DA7A8}"/>
              </a:ext>
            </a:extLst>
          </p:cNvPr>
          <p:cNvSpPr/>
          <p:nvPr/>
        </p:nvSpPr>
        <p:spPr>
          <a:xfrm>
            <a:off x="368995" y="4197530"/>
            <a:ext cx="6262098" cy="5814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E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수 중에서 일의 자리 수가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수에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곱하면 십의 자리의 수와 일의 자리의 수가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세 자리 수가 나옵니다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C37688A9-A44F-4A18-897B-F0BC5ADCF377}"/>
              </a:ext>
            </a:extLst>
          </p:cNvPr>
          <p:cNvSpPr/>
          <p:nvPr/>
        </p:nvSpPr>
        <p:spPr bwMode="auto">
          <a:xfrm flipH="1">
            <a:off x="3125652" y="4892562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40FACEAA-F6C4-49A9-A96B-EB5F5B9AC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8937" y="4762953"/>
            <a:ext cx="360000" cy="355000"/>
          </a:xfrm>
          <a:prstGeom prst="rect">
            <a:avLst/>
          </a:prstGeom>
        </p:spPr>
      </p:pic>
      <p:pic>
        <p:nvPicPr>
          <p:cNvPr id="94" name="Picture 11">
            <a:extLst>
              <a:ext uri="{FF2B5EF4-FFF2-40B4-BE49-F238E27FC236}">
                <a16:creationId xmlns:a16="http://schemas.microsoft.com/office/drawing/2014/main" xmlns="" id="{DB76D4B9-7D5C-431E-B9E0-A9820F44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19" y="4921327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DDE4897-ECF3-4E30-8464-F3954B42EA7A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054782A-651A-4D6E-8BFC-624E22B396C6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57">
            <a:extLst>
              <a:ext uri="{FF2B5EF4-FFF2-40B4-BE49-F238E27FC236}">
                <a16:creationId xmlns:a16="http://schemas.microsoft.com/office/drawing/2014/main" xmlns="" id="{D404B592-F44C-42A6-AA84-4661632A2E91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xmlns="" id="{D7142A1F-7785-48E6-BDDE-D9A3F7B87BDA}"/>
              </a:ext>
            </a:extLst>
          </p:cNvPr>
          <p:cNvSpPr/>
          <p:nvPr/>
        </p:nvSpPr>
        <p:spPr>
          <a:xfrm flipH="1" flipV="1">
            <a:off x="5040052" y="508518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6F0CDE2B-C8DD-4E3C-9908-37714B82F74F}"/>
              </a:ext>
            </a:extLst>
          </p:cNvPr>
          <p:cNvSpPr txBox="1"/>
          <p:nvPr/>
        </p:nvSpPr>
        <p:spPr>
          <a:xfrm>
            <a:off x="495309" y="3851868"/>
            <a:ext cx="611088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까지 수 중에서 일의 자리 수가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인 수에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을 곱하면 십의 자리의 수와 일의 자리의 수가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인 세 자리 수가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나오는 계산식은     입니다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11">
            <a:extLst>
              <a:ext uri="{FF2B5EF4-FFF2-40B4-BE49-F238E27FC236}">
                <a16:creationId xmlns:a16="http://schemas.microsoft.com/office/drawing/2014/main" xmlns="" id="{64C241BE-94B8-403D-95B6-5BAD932A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03" y="4368941"/>
            <a:ext cx="284195" cy="28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60887714-3600-439E-B558-7EA0BD56272A}"/>
              </a:ext>
            </a:extLst>
          </p:cNvPr>
          <p:cNvSpPr txBox="1"/>
          <p:nvPr/>
        </p:nvSpPr>
        <p:spPr>
          <a:xfrm>
            <a:off x="634456" y="152981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보고 다음에 올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계산식이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13200÷11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것을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6960DFB5-FF8A-47FB-97F4-F8F40763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696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D48403A1-CB66-45C7-B149-677DC614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1576886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D0DCB75-1A4A-4019-AEC6-2A00F263E541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AF8698B8-1438-424B-8501-E4846C265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pic>
        <p:nvPicPr>
          <p:cNvPr id="71" name="Picture 9">
            <a:extLst>
              <a:ext uri="{FF2B5EF4-FFF2-40B4-BE49-F238E27FC236}">
                <a16:creationId xmlns:a16="http://schemas.microsoft.com/office/drawing/2014/main" xmlns="" id="{3366E974-65F5-4DFC-AE82-F5A5D526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64" y="4674133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57">
            <a:extLst>
              <a:ext uri="{FF2B5EF4-FFF2-40B4-BE49-F238E27FC236}">
                <a16:creationId xmlns:a16="http://schemas.microsoft.com/office/drawing/2014/main" xmlns="" id="{171DE1C2-69BF-4843-AFB5-3912C6740823}"/>
              </a:ext>
            </a:extLst>
          </p:cNvPr>
          <p:cNvSpPr/>
          <p:nvPr/>
        </p:nvSpPr>
        <p:spPr>
          <a:xfrm>
            <a:off x="359532" y="2388797"/>
            <a:ext cx="6262098" cy="1684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E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B6EEC47E-057E-4ABF-8FA4-0B2F36C75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2222080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AFA486B2-F1E0-44CB-A1B7-58C2A3CF819A}"/>
              </a:ext>
            </a:extLst>
          </p:cNvPr>
          <p:cNvSpPr txBox="1"/>
          <p:nvPr/>
        </p:nvSpPr>
        <p:spPr>
          <a:xfrm>
            <a:off x="715530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10×20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20×20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30×30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40×40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CF3E50A4-8637-4AEE-8529-3B4DEFF91F53}"/>
              </a:ext>
            </a:extLst>
          </p:cNvPr>
          <p:cNvSpPr txBox="1"/>
          <p:nvPr/>
        </p:nvSpPr>
        <p:spPr>
          <a:xfrm>
            <a:off x="2920373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462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xmlns="" id="{73FAD17F-0E5A-40E8-BFAB-881C2CA00D97}"/>
              </a:ext>
            </a:extLst>
          </p:cNvPr>
          <p:cNvSpPr txBox="1"/>
          <p:nvPr/>
        </p:nvSpPr>
        <p:spPr>
          <a:xfrm>
            <a:off x="4779968" y="2620500"/>
            <a:ext cx="184859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66000÷55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52800÷44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39600÷33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26400÷22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9">
            <a:extLst>
              <a:ext uri="{FF2B5EF4-FFF2-40B4-BE49-F238E27FC236}">
                <a16:creationId xmlns:a16="http://schemas.microsoft.com/office/drawing/2014/main" xmlns="" id="{A0E41DED-DA7E-46DD-8479-E42012C8B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12" y="2692209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0">
            <a:extLst>
              <a:ext uri="{FF2B5EF4-FFF2-40B4-BE49-F238E27FC236}">
                <a16:creationId xmlns:a16="http://schemas.microsoft.com/office/drawing/2014/main" xmlns="" id="{57CE2F46-34D0-4709-88B0-A96485F17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28" y="2692209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1">
            <a:extLst>
              <a:ext uri="{FF2B5EF4-FFF2-40B4-BE49-F238E27FC236}">
                <a16:creationId xmlns:a16="http://schemas.microsoft.com/office/drawing/2014/main" xmlns="" id="{5661CB36-CB00-4400-948A-5EC5A2717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" y="2692207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9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9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9"/>
              </a:rPr>
              <a:t>cdata2.tsherpa.co.kr/tsherpa/MultiMedia/Flash/2020/curri/index.html?flashxmlnum=yuni4856&amp;classa=A8-C1-41-MM-MM-04-07-06-0-0-0-0&amp;classno=MM_41_04/suh_0401_06_0006/suh_0401_06_0006_401_1.html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B2B6EDB0-AF29-4C49-9F86-80C48945F9DE}"/>
              </a:ext>
            </a:extLst>
          </p:cNvPr>
          <p:cNvSpPr/>
          <p:nvPr/>
        </p:nvSpPr>
        <p:spPr>
          <a:xfrm>
            <a:off x="5222140" y="5230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F3C07F6-89EB-4185-BABC-25AE31484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64"/>
          <a:stretch/>
        </p:blipFill>
        <p:spPr>
          <a:xfrm>
            <a:off x="50605" y="892670"/>
            <a:ext cx="6898170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3573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mm_41_6_04_02_01_ani.mp4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88366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8796" y="2576407"/>
            <a:ext cx="543338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마법책의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수수께끼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60887714-3600-439E-B558-7EA0BD56272A}"/>
              </a:ext>
            </a:extLst>
          </p:cNvPr>
          <p:cNvSpPr txBox="1"/>
          <p:nvPr/>
        </p:nvSpPr>
        <p:spPr>
          <a:xfrm>
            <a:off x="634456" y="152981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보고 다음에 올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계산식이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13200÷11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것을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6960DFB5-FF8A-47FB-97F4-F8F40763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696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D48403A1-CB66-45C7-B149-677DC614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1576886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D0DCB75-1A4A-4019-AEC6-2A00F263E541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AF8698B8-1438-424B-8501-E4846C265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pic>
        <p:nvPicPr>
          <p:cNvPr id="71" name="Picture 9">
            <a:extLst>
              <a:ext uri="{FF2B5EF4-FFF2-40B4-BE49-F238E27FC236}">
                <a16:creationId xmlns:a16="http://schemas.microsoft.com/office/drawing/2014/main" xmlns="" id="{3366E974-65F5-4DFC-AE82-F5A5D526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64" y="4674133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57">
            <a:extLst>
              <a:ext uri="{FF2B5EF4-FFF2-40B4-BE49-F238E27FC236}">
                <a16:creationId xmlns:a16="http://schemas.microsoft.com/office/drawing/2014/main" xmlns="" id="{171DE1C2-69BF-4843-AFB5-3912C6740823}"/>
              </a:ext>
            </a:extLst>
          </p:cNvPr>
          <p:cNvSpPr/>
          <p:nvPr/>
        </p:nvSpPr>
        <p:spPr>
          <a:xfrm>
            <a:off x="359532" y="2388797"/>
            <a:ext cx="6262098" cy="1684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E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B6EEC47E-057E-4ABF-8FA4-0B2F36C75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2222080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AFA486B2-F1E0-44CB-A1B7-58C2A3CF819A}"/>
              </a:ext>
            </a:extLst>
          </p:cNvPr>
          <p:cNvSpPr txBox="1"/>
          <p:nvPr/>
        </p:nvSpPr>
        <p:spPr>
          <a:xfrm>
            <a:off x="715530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10×20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20×20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30×30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40×40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CF3E50A4-8637-4AEE-8529-3B4DEFF91F53}"/>
              </a:ext>
            </a:extLst>
          </p:cNvPr>
          <p:cNvSpPr txBox="1"/>
          <p:nvPr/>
        </p:nvSpPr>
        <p:spPr>
          <a:xfrm>
            <a:off x="2920373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462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xmlns="" id="{73FAD17F-0E5A-40E8-BFAB-881C2CA00D97}"/>
              </a:ext>
            </a:extLst>
          </p:cNvPr>
          <p:cNvSpPr txBox="1"/>
          <p:nvPr/>
        </p:nvSpPr>
        <p:spPr>
          <a:xfrm>
            <a:off x="4779968" y="2620500"/>
            <a:ext cx="184859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66000÷55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52800÷44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39600÷33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26400÷22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9">
            <a:extLst>
              <a:ext uri="{FF2B5EF4-FFF2-40B4-BE49-F238E27FC236}">
                <a16:creationId xmlns:a16="http://schemas.microsoft.com/office/drawing/2014/main" xmlns="" id="{A0E41DED-DA7E-46DD-8479-E42012C8B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12" y="2692209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0">
            <a:extLst>
              <a:ext uri="{FF2B5EF4-FFF2-40B4-BE49-F238E27FC236}">
                <a16:creationId xmlns:a16="http://schemas.microsoft.com/office/drawing/2014/main" xmlns="" id="{57CE2F46-34D0-4709-88B0-A96485F17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28" y="2692209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1">
            <a:extLst>
              <a:ext uri="{FF2B5EF4-FFF2-40B4-BE49-F238E27FC236}">
                <a16:creationId xmlns:a16="http://schemas.microsoft.com/office/drawing/2014/main" xmlns="" id="{5661CB36-CB00-4400-948A-5EC5A2717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" y="2692207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DDE4897-ECF3-4E30-8464-F3954B42EA7A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2054782A-651A-4D6E-8BFC-624E22B396C6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7">
            <a:extLst>
              <a:ext uri="{FF2B5EF4-FFF2-40B4-BE49-F238E27FC236}">
                <a16:creationId xmlns:a16="http://schemas.microsoft.com/office/drawing/2014/main" xmlns="" id="{D404B592-F44C-42A6-AA84-4661632A2E91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직각 삼각형 56">
            <a:extLst>
              <a:ext uri="{FF2B5EF4-FFF2-40B4-BE49-F238E27FC236}">
                <a16:creationId xmlns:a16="http://schemas.microsoft.com/office/drawing/2014/main" xmlns="" id="{D7142A1F-7785-48E6-BDDE-D9A3F7B87BDA}"/>
              </a:ext>
            </a:extLst>
          </p:cNvPr>
          <p:cNvSpPr/>
          <p:nvPr/>
        </p:nvSpPr>
        <p:spPr>
          <a:xfrm flipH="1" flipV="1">
            <a:off x="5040052" y="508518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6F0CDE2B-C8DD-4E3C-9908-37714B82F74F}"/>
              </a:ext>
            </a:extLst>
          </p:cNvPr>
          <p:cNvSpPr txBox="1"/>
          <p:nvPr/>
        </p:nvSpPr>
        <p:spPr>
          <a:xfrm>
            <a:off x="495309" y="3851868"/>
            <a:ext cx="61108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계산식의 규칙에 따라 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13200÷11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가 나올 수 있는 계산식은     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9">
            <a:extLst>
              <a:ext uri="{FF2B5EF4-FFF2-40B4-BE49-F238E27FC236}">
                <a16:creationId xmlns:a16="http://schemas.microsoft.com/office/drawing/2014/main" xmlns="" id="{A0E41DED-DA7E-46DD-8479-E42012C8B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95404"/>
            <a:ext cx="263057" cy="26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546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0899106E-D3C4-40DA-A0FA-4F4BC1C03E24}"/>
              </a:ext>
            </a:extLst>
          </p:cNvPr>
          <p:cNvSpPr txBox="1"/>
          <p:nvPr/>
        </p:nvSpPr>
        <p:spPr>
          <a:xfrm>
            <a:off x="634456" y="151566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FA3F2094-ACB1-4908-B56E-DA251BCF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6E0DF6A8-A24D-4EFC-85C0-8E64224CF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23790"/>
              </p:ext>
            </p:extLst>
          </p:nvPr>
        </p:nvGraphicFramePr>
        <p:xfrm>
          <a:off x="1727252" y="2363652"/>
          <a:ext cx="3315943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30×11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60×11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9986308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E318DB11-7E61-42BF-99CA-5AC254324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22" y="3280023"/>
            <a:ext cx="360000" cy="355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5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cdata2.tsherpa.co.kr/tsherpa/MultiMedia/Flash/2020/curri/index.html?flashxmlnum=yuni4856&amp;classa=A8-C1-41-MM-MM-04-07-06-0-0-0-0&amp;classno=MM_41_04/suh_0401_06_0006/suh_0401_06_0006_401_1.html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B2B6EDB0-AF29-4C49-9F86-80C48945F9DE}"/>
              </a:ext>
            </a:extLst>
          </p:cNvPr>
          <p:cNvSpPr/>
          <p:nvPr/>
        </p:nvSpPr>
        <p:spPr>
          <a:xfrm>
            <a:off x="5222140" y="5230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497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0899106E-D3C4-40DA-A0FA-4F4BC1C03E24}"/>
              </a:ext>
            </a:extLst>
          </p:cNvPr>
          <p:cNvSpPr txBox="1"/>
          <p:nvPr/>
        </p:nvSpPr>
        <p:spPr>
          <a:xfrm>
            <a:off x="634456" y="151566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FA3F2094-ACB1-4908-B56E-DA251BCF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6E0DF6A8-A24D-4EFC-85C0-8E64224CF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33215"/>
              </p:ext>
            </p:extLst>
          </p:nvPr>
        </p:nvGraphicFramePr>
        <p:xfrm>
          <a:off x="1727252" y="2363652"/>
          <a:ext cx="3315943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30×11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60×11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9986308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E318DB11-7E61-42BF-99CA-5AC254324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22" y="3280023"/>
            <a:ext cx="360000" cy="355000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DDE4897-ECF3-4E30-8464-F3954B42EA7A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2054782A-651A-4D6E-8BFC-624E22B396C6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57">
            <a:extLst>
              <a:ext uri="{FF2B5EF4-FFF2-40B4-BE49-F238E27FC236}">
                <a16:creationId xmlns:a16="http://schemas.microsoft.com/office/drawing/2014/main" xmlns="" id="{D404B592-F44C-42A6-AA84-4661632A2E91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0" name="직각 삼각형 39">
            <a:extLst>
              <a:ext uri="{FF2B5EF4-FFF2-40B4-BE49-F238E27FC236}">
                <a16:creationId xmlns:a16="http://schemas.microsoft.com/office/drawing/2014/main" xmlns="" id="{D7142A1F-7785-48E6-BDDE-D9A3F7B87BDA}"/>
              </a:ext>
            </a:extLst>
          </p:cNvPr>
          <p:cNvSpPr/>
          <p:nvPr/>
        </p:nvSpPr>
        <p:spPr>
          <a:xfrm flipH="1" flipV="1">
            <a:off x="5040052" y="508518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6F0CDE2B-C8DD-4E3C-9908-37714B82F74F}"/>
              </a:ext>
            </a:extLst>
          </p:cNvPr>
          <p:cNvSpPr txBox="1"/>
          <p:nvPr/>
        </p:nvSpPr>
        <p:spPr>
          <a:xfrm>
            <a:off x="431540" y="4185084"/>
            <a:ext cx="61108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곱셈식의 규칙에 따라 빈칸에 알맞은 식은 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60×11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660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81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EB543F68-EED0-4B2F-A6C8-5D75CE6E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AB9C7406-CFA4-4AF2-881A-D5FD2AB3D11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EB8F29D7-D28C-4F4A-A04A-AF8B96AF5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54856"/>
              </p:ext>
            </p:extLst>
          </p:nvPr>
        </p:nvGraphicFramePr>
        <p:xfrm>
          <a:off x="1727252" y="2363652"/>
          <a:ext cx="3315943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1212÷12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2222÷22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3232÷32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4242÷42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5252÷52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9986308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60EC1203-C5D0-4E85-82E1-B2E402C02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22" y="3280023"/>
            <a:ext cx="360000" cy="355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5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cdata2.tsherpa.co.kr/tsherpa/MultiMedia/Flash/2020/curri/index.html?flashxmlnum=yuni4856&amp;classa=A8-C1-41-MM-MM-04-07-06-0-0-0-0&amp;classno=MM_41_04/suh_0401_06_0006/suh_0401_06_0006_401_1.html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B2B6EDB0-AF29-4C49-9F86-80C48945F9DE}"/>
              </a:ext>
            </a:extLst>
          </p:cNvPr>
          <p:cNvSpPr/>
          <p:nvPr/>
        </p:nvSpPr>
        <p:spPr>
          <a:xfrm>
            <a:off x="5222140" y="5230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EB543F68-EED0-4B2F-A6C8-5D75CE6E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AB9C7406-CFA4-4AF2-881A-D5FD2AB3D11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EB8F29D7-D28C-4F4A-A04A-AF8B96AF5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2172"/>
              </p:ext>
            </p:extLst>
          </p:nvPr>
        </p:nvGraphicFramePr>
        <p:xfrm>
          <a:off x="1727252" y="2363652"/>
          <a:ext cx="3315943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1212÷12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2222÷22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3232÷32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4242÷42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5252÷52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9986308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60EC1203-C5D0-4E85-82E1-B2E402C02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22" y="3280023"/>
            <a:ext cx="360000" cy="355000"/>
          </a:xfrm>
          <a:prstGeom prst="rect">
            <a:avLst/>
          </a:prstGeom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DDE4897-ECF3-4E30-8464-F3954B42EA7A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054782A-651A-4D6E-8BFC-624E22B396C6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57">
            <a:extLst>
              <a:ext uri="{FF2B5EF4-FFF2-40B4-BE49-F238E27FC236}">
                <a16:creationId xmlns:a16="http://schemas.microsoft.com/office/drawing/2014/main" xmlns="" id="{D404B592-F44C-42A6-AA84-4661632A2E91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xmlns="" id="{D7142A1F-7785-48E6-BDDE-D9A3F7B87BDA}"/>
              </a:ext>
            </a:extLst>
          </p:cNvPr>
          <p:cNvSpPr/>
          <p:nvPr/>
        </p:nvSpPr>
        <p:spPr>
          <a:xfrm flipH="1" flipV="1">
            <a:off x="5040052" y="508518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6F0CDE2B-C8DD-4E3C-9908-37714B82F74F}"/>
              </a:ext>
            </a:extLst>
          </p:cNvPr>
          <p:cNvSpPr txBox="1"/>
          <p:nvPr/>
        </p:nvSpPr>
        <p:spPr>
          <a:xfrm>
            <a:off x="431540" y="4185084"/>
            <a:ext cx="63238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셈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식의 규칙에 따라 빈칸에 알맞은 식은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4242÷42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23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계산식을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9C4DC734-B10B-4ACB-A578-75841E016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91527"/>
              </p:ext>
            </p:extLst>
          </p:nvPr>
        </p:nvGraphicFramePr>
        <p:xfrm>
          <a:off x="1727252" y="2363652"/>
          <a:ext cx="3315943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44×10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ECBD2A6-1C1F-45D3-84FC-2335DB0CB61D}"/>
              </a:ext>
            </a:extLst>
          </p:cNvPr>
          <p:cNvSpPr/>
          <p:nvPr/>
        </p:nvSpPr>
        <p:spPr bwMode="auto">
          <a:xfrm flipH="1">
            <a:off x="2918792" y="4439938"/>
            <a:ext cx="1706537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94×10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940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5F38DA21-A0BA-4F60-9FF1-5FD635E2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405" y="4288690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FDA0380-70B7-4A38-9F41-256D1420ABFE}"/>
              </a:ext>
            </a:extLst>
          </p:cNvPr>
          <p:cNvSpPr/>
          <p:nvPr/>
        </p:nvSpPr>
        <p:spPr bwMode="auto">
          <a:xfrm flipH="1">
            <a:off x="1799772" y="4439937"/>
            <a:ext cx="1021516" cy="407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계산식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5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cdata2.tsherpa.co.kr/tsherpa/MultiMedia/Flash/2020/curri/index.html?flashxmlnum=yuni4856&amp;classa=A8-C1-41-MM-MM-04-07-06-0-0-0-0&amp;classno=MM_41_04/suh_0401_06_0006/suh_0401_06_0006_401_1.html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B2B6EDB0-AF29-4C49-9F86-80C48945F9DE}"/>
              </a:ext>
            </a:extLst>
          </p:cNvPr>
          <p:cNvSpPr/>
          <p:nvPr/>
        </p:nvSpPr>
        <p:spPr>
          <a:xfrm>
            <a:off x="5222140" y="5230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계산식을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9C4DC734-B10B-4ACB-A578-75841E016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22348"/>
              </p:ext>
            </p:extLst>
          </p:nvPr>
        </p:nvGraphicFramePr>
        <p:xfrm>
          <a:off x="1727252" y="2363652"/>
          <a:ext cx="3315943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44×10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ECBD2A6-1C1F-45D3-84FC-2335DB0CB61D}"/>
              </a:ext>
            </a:extLst>
          </p:cNvPr>
          <p:cNvSpPr/>
          <p:nvPr/>
        </p:nvSpPr>
        <p:spPr bwMode="auto">
          <a:xfrm flipH="1">
            <a:off x="2918792" y="4439938"/>
            <a:ext cx="1706537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94×10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940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5F38DA21-A0BA-4F60-9FF1-5FD635E2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405" y="4288690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FDA0380-70B7-4A38-9F41-256D1420ABFE}"/>
              </a:ext>
            </a:extLst>
          </p:cNvPr>
          <p:cNvSpPr/>
          <p:nvPr/>
        </p:nvSpPr>
        <p:spPr bwMode="auto">
          <a:xfrm flipH="1">
            <a:off x="1799772" y="4439937"/>
            <a:ext cx="1021516" cy="407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계산식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xmlns="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93483C5-FB1A-4C84-AADC-79134868172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7B535B9-6F16-41CF-8155-9232B88772C7}"/>
              </a:ext>
            </a:extLst>
          </p:cNvPr>
          <p:cNvSpPr/>
          <p:nvPr/>
        </p:nvSpPr>
        <p:spPr>
          <a:xfrm>
            <a:off x="236119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7">
            <a:extLst>
              <a:ext uri="{FF2B5EF4-FFF2-40B4-BE49-F238E27FC236}">
                <a16:creationId xmlns="" xmlns:a16="http://schemas.microsoft.com/office/drawing/2014/main" id="{C825BAC8-4748-4B56-9BBC-483669615AD4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3" name="직각 삼각형 52">
            <a:extLst>
              <a:ext uri="{FF2B5EF4-FFF2-40B4-BE49-F238E27FC236}">
                <a16:creationId xmlns="" xmlns:a16="http://schemas.microsoft.com/office/drawing/2014/main" id="{780A997A-A16C-408A-B5DD-35811F95F6B0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3B13BAB5-8CC6-4DF9-8ACE-D7683C2C661B}"/>
              </a:ext>
            </a:extLst>
          </p:cNvPr>
          <p:cNvSpPr txBox="1"/>
          <p:nvPr/>
        </p:nvSpPr>
        <p:spPr>
          <a:xfrm>
            <a:off x="369331" y="4032357"/>
            <a:ext cx="63860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셈식의 앞에 있는 수가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만큼 커지고 계산 결과는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만큼 커지는 규칙이 있습니다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따라서 규칙에 따라 계산식을 만들면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94×10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940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43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1" t="22568" r="27003" b="928"/>
          <a:stretch/>
        </p:blipFill>
        <p:spPr bwMode="auto">
          <a:xfrm>
            <a:off x="215516" y="1570854"/>
            <a:ext cx="3332045" cy="403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남자아이의 위치를 하단의 교과서 그림과 같이 수정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좌우반전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위치 이동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마법책에 무엇이 쓰여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547336" y="1278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427984" y="2007206"/>
            <a:ext cx="2128129" cy="331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곱셈식이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39103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07126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790390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65938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974" y="2037843"/>
            <a:ext cx="360000" cy="355000"/>
          </a:xfrm>
          <a:prstGeom prst="rect">
            <a:avLst/>
          </a:prstGeom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55362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SA41605.psd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\124143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07" y="4710972"/>
            <a:ext cx="1804054" cy="163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883362" y="37890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ㅏ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124744"/>
            <a:ext cx="6912259" cy="44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남자아이의 위치를 하단의 교과서 그림과 같이 수정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좌우반전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위치 이동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88EF81BD-BEE1-46D4-A3FB-086F0BA18654}"/>
              </a:ext>
            </a:extLst>
          </p:cNvPr>
          <p:cNvSpPr/>
          <p:nvPr/>
        </p:nvSpPr>
        <p:spPr>
          <a:xfrm>
            <a:off x="2483768" y="4005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07" y="4710972"/>
            <a:ext cx="1804054" cy="163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02" t="23496" r="13382"/>
          <a:stretch/>
        </p:blipFill>
        <p:spPr bwMode="auto">
          <a:xfrm>
            <a:off x="215516" y="1570854"/>
            <a:ext cx="3332045" cy="403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곱셈식에는 어떤 특징이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3CCE9D-3FBF-4686-936B-1BF0BF43EC0A}"/>
              </a:ext>
            </a:extLst>
          </p:cNvPr>
          <p:cNvSpPr/>
          <p:nvPr/>
        </p:nvSpPr>
        <p:spPr>
          <a:xfrm>
            <a:off x="6287512" y="1232137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535" y="11761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FC28C65-BB99-4B21-BF25-79AFAEC8A2EB}"/>
              </a:ext>
            </a:extLst>
          </p:cNvPr>
          <p:cNvSpPr/>
          <p:nvPr/>
        </p:nvSpPr>
        <p:spPr>
          <a:xfrm>
            <a:off x="5738799" y="12333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347" y="11867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340D3B4-ACC5-40A9-BD4D-63022823A260}"/>
              </a:ext>
            </a:extLst>
          </p:cNvPr>
          <p:cNvSpPr/>
          <p:nvPr/>
        </p:nvSpPr>
        <p:spPr bwMode="auto">
          <a:xfrm>
            <a:off x="3894212" y="2230927"/>
            <a:ext cx="2974460" cy="8864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곱해지는 수와 곱하는 수가 모두 숫자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되어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084064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8647A8B3-76FA-4DC0-848B-BE575859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8899402E-9E54-4119-8D16-4D96C28B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3A662B7F-1CD7-4A22-B273-FF68D80C2F4E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3832" y="3188295"/>
            <a:ext cx="62597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곱셈식과 나눗셈식의 배열에서 규칙을 찾을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065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6709E66-4D6C-4D8E-9C63-17E39B7B33DA}"/>
              </a:ext>
            </a:extLst>
          </p:cNvPr>
          <p:cNvSpPr txBox="1"/>
          <p:nvPr/>
        </p:nvSpPr>
        <p:spPr>
          <a:xfrm>
            <a:off x="7018371" y="958533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1">
            <a:extLst>
              <a:ext uri="{FF2B5EF4-FFF2-40B4-BE49-F238E27FC236}">
                <a16:creationId xmlns:a16="http://schemas.microsoft.com/office/drawing/2014/main" xmlns="" id="{8CE8A58A-8C5B-4016-B49C-1D9E1E2F72D5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xmlns="" id="{1A6C7805-879A-46AA-B06F-7A5E5BFB2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CEE25FA-9EC9-449C-887D-7F219D2B9292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계산기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38B4C68F-E917-49F8-961D-EC25681FE472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55E218F-4440-4CAD-8E6E-C8A4CEF0C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83328"/>
              </p:ext>
            </p:extLst>
          </p:nvPr>
        </p:nvGraphicFramePr>
        <p:xfrm>
          <a:off x="683262" y="2285703"/>
          <a:ext cx="50623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85">
                  <a:extLst>
                    <a:ext uri="{9D8B030D-6E8A-4147-A177-3AD203B41FA5}">
                      <a16:colId xmlns:a16="http://schemas.microsoft.com/office/drawing/2014/main" xmlns="" val="1936435914"/>
                    </a:ext>
                  </a:extLst>
                </a:gridCol>
                <a:gridCol w="3748155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111×111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1111×1111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1234321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42842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곱셈식에서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계산기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넷째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3C261AC0-0CDF-4D81-B112-17A3FF0F0842}"/>
              </a:ext>
            </a:extLst>
          </p:cNvPr>
          <p:cNvSpPr/>
          <p:nvPr/>
        </p:nvSpPr>
        <p:spPr>
          <a:xfrm>
            <a:off x="4970367" y="1408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64377B7-9DE5-4570-87EC-0D058DB48A89}"/>
              </a:ext>
            </a:extLst>
          </p:cNvPr>
          <p:cNvSpPr/>
          <p:nvPr/>
        </p:nvSpPr>
        <p:spPr>
          <a:xfrm>
            <a:off x="5762134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157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82788B8-F238-43B9-957D-3382F8E5A33E}"/>
              </a:ext>
            </a:extLst>
          </p:cNvPr>
          <p:cNvSpPr/>
          <p:nvPr/>
        </p:nvSpPr>
        <p:spPr>
          <a:xfrm>
            <a:off x="5213421" y="138376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969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xmlns="" id="{7D44CA64-08D9-4808-AA8F-3ACF08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CDDE9B9-5294-409B-805C-9924B6555CCF}"/>
              </a:ext>
            </a:extLst>
          </p:cNvPr>
          <p:cNvSpPr/>
          <p:nvPr/>
        </p:nvSpPr>
        <p:spPr>
          <a:xfrm>
            <a:off x="6584241" y="5074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F71B4D8-414A-4906-9852-0D77C91C31DC}"/>
              </a:ext>
            </a:extLst>
          </p:cNvPr>
          <p:cNvSpPr/>
          <p:nvPr/>
        </p:nvSpPr>
        <p:spPr>
          <a:xfrm>
            <a:off x="6324644" y="138734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30F309B-11BD-4028-BD86-52CE8F771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1F48F08-47F3-4DCB-93CE-5F6426F2629B}"/>
              </a:ext>
            </a:extLst>
          </p:cNvPr>
          <p:cNvSpPr/>
          <p:nvPr/>
        </p:nvSpPr>
        <p:spPr bwMode="auto">
          <a:xfrm>
            <a:off x="4059990" y="3781560"/>
            <a:ext cx="1077255" cy="2829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1234321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31F4A3C4-A16E-440D-B574-C8383F95B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195" y="3729340"/>
            <a:ext cx="360000" cy="355000"/>
          </a:xfrm>
          <a:prstGeom prst="rect">
            <a:avLst/>
          </a:prstGeom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xmlns="" id="{E7C6DDF7-5646-43F2-AAE4-08B507851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288" y="3831023"/>
            <a:ext cx="1253577" cy="125357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9">
            <a:extLst>
              <a:ext uri="{FF2B5EF4-FFF2-40B4-BE49-F238E27FC236}">
                <a16:creationId xmlns:a16="http://schemas.microsoft.com/office/drawing/2014/main" xmlns="" id="{4A133F7C-532B-4DB1-8750-1E4C7BB51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199" y="3800313"/>
            <a:ext cx="312552" cy="27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32BD17C8-3CFF-46F7-BB66-69E26876E1EB}"/>
              </a:ext>
            </a:extLst>
          </p:cNvPr>
          <p:cNvSpPr/>
          <p:nvPr/>
        </p:nvSpPr>
        <p:spPr>
          <a:xfrm>
            <a:off x="6269422" y="35616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564" y="1030190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32BD17C8-3CFF-46F7-BB66-69E26876E1EB}"/>
              </a:ext>
            </a:extLst>
          </p:cNvPr>
          <p:cNvSpPr/>
          <p:nvPr/>
        </p:nvSpPr>
        <p:spPr>
          <a:xfrm>
            <a:off x="3763452" y="10751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455E218F-4440-4CAD-8E6E-C8A4CEF0C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491"/>
              </p:ext>
            </p:extLst>
          </p:nvPr>
        </p:nvGraphicFramePr>
        <p:xfrm>
          <a:off x="683262" y="2285703"/>
          <a:ext cx="50623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85">
                  <a:extLst>
                    <a:ext uri="{9D8B030D-6E8A-4147-A177-3AD203B41FA5}">
                      <a16:colId xmlns:a16="http://schemas.microsoft.com/office/drawing/2014/main" xmlns="" val="1936435914"/>
                    </a:ext>
                  </a:extLst>
                </a:gridCol>
                <a:gridCol w="3748155">
                  <a:extLst>
                    <a:ext uri="{9D8B030D-6E8A-4147-A177-3AD203B41FA5}">
                      <a16:colId xmlns:a16="http://schemas.microsoft.com/office/drawing/2014/main" xmlns="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111×111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1111×1111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1234321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046351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42842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곱셈식에서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넷째 곱셈식을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64377B7-9DE5-4570-87EC-0D058DB48A89}"/>
              </a:ext>
            </a:extLst>
          </p:cNvPr>
          <p:cNvSpPr/>
          <p:nvPr/>
        </p:nvSpPr>
        <p:spPr>
          <a:xfrm>
            <a:off x="5762134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157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82788B8-F238-43B9-957D-3382F8E5A33E}"/>
              </a:ext>
            </a:extLst>
          </p:cNvPr>
          <p:cNvSpPr/>
          <p:nvPr/>
        </p:nvSpPr>
        <p:spPr>
          <a:xfrm>
            <a:off x="5213421" y="138376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969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xmlns="" id="{7D44CA64-08D9-4808-AA8F-3ACF08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F71B4D8-414A-4906-9852-0D77C91C31DC}"/>
              </a:ext>
            </a:extLst>
          </p:cNvPr>
          <p:cNvSpPr/>
          <p:nvPr/>
        </p:nvSpPr>
        <p:spPr>
          <a:xfrm>
            <a:off x="6324644" y="138734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30F309B-11BD-4028-BD86-52CE8F771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1F48F08-47F3-4DCB-93CE-5F6426F2629B}"/>
              </a:ext>
            </a:extLst>
          </p:cNvPr>
          <p:cNvSpPr/>
          <p:nvPr/>
        </p:nvSpPr>
        <p:spPr bwMode="auto">
          <a:xfrm>
            <a:off x="4059990" y="3781560"/>
            <a:ext cx="1077255" cy="2829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1234321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31F4A3C4-A16E-440D-B574-C8383F95B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335" y="3591995"/>
            <a:ext cx="360000" cy="355000"/>
          </a:xfrm>
          <a:prstGeom prst="rect">
            <a:avLst/>
          </a:prstGeom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xmlns="" id="{E7C6DDF7-5646-43F2-AAE4-08B507851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288" y="3831023"/>
            <a:ext cx="1253577" cy="125357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말풍선: 모서리가 둥근 사각형 38">
            <a:extLst>
              <a:ext uri="{FF2B5EF4-FFF2-40B4-BE49-F238E27FC236}">
                <a16:creationId xmlns:a16="http://schemas.microsoft.com/office/drawing/2014/main" xmlns="" id="{4B7EFAF7-268E-45F8-B708-A4030738254B}"/>
              </a:ext>
            </a:extLst>
          </p:cNvPr>
          <p:cNvSpPr/>
          <p:nvPr/>
        </p:nvSpPr>
        <p:spPr>
          <a:xfrm>
            <a:off x="4842113" y="1820640"/>
            <a:ext cx="2168382" cy="1566492"/>
          </a:xfrm>
          <a:prstGeom prst="wedgeRoundRectCallout">
            <a:avLst>
              <a:gd name="adj1" fmla="val 20300"/>
              <a:gd name="adj2" fmla="val 7469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곱하는 수와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곱해지는 수에 있는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개수와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곱셈 결과를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비교해 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0D2C9EA-5C32-49FB-A3EF-DE7E4FD2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276" y="3693470"/>
            <a:ext cx="1971702" cy="1015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suh_p_0401_06_0006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곱하는 수와 곱해지는 수에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개수와 곱셈 결과를 비교해 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564" y="1030190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69035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42526</TotalTime>
  <Words>3083</Words>
  <Application>Microsoft Office PowerPoint</Application>
  <PresentationFormat>화면 슬라이드 쇼(4:3)</PresentationFormat>
  <Paragraphs>1032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7561</cp:revision>
  <cp:lastPrinted>2021-12-20T01:30:02Z</cp:lastPrinted>
  <dcterms:created xsi:type="dcterms:W3CDTF">2008-07-15T12:19:11Z</dcterms:created>
  <dcterms:modified xsi:type="dcterms:W3CDTF">2022-03-25T01:03:38Z</dcterms:modified>
</cp:coreProperties>
</file>