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097" r:id="rId4"/>
    <p:sldId id="1289" r:id="rId5"/>
    <p:sldId id="1390" r:id="rId6"/>
    <p:sldId id="1399" r:id="rId7"/>
    <p:sldId id="1391" r:id="rId8"/>
    <p:sldId id="1378" r:id="rId9"/>
    <p:sldId id="1401" r:id="rId10"/>
    <p:sldId id="1400" r:id="rId11"/>
    <p:sldId id="1392" r:id="rId12"/>
    <p:sldId id="1393" r:id="rId13"/>
    <p:sldId id="1379" r:id="rId14"/>
    <p:sldId id="1402" r:id="rId15"/>
    <p:sldId id="1394" r:id="rId16"/>
    <p:sldId id="1395" r:id="rId17"/>
    <p:sldId id="1373" r:id="rId18"/>
    <p:sldId id="1381" r:id="rId19"/>
    <p:sldId id="1396" r:id="rId20"/>
    <p:sldId id="1315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984807"/>
    <a:srgbClr val="CC9900"/>
    <a:srgbClr val="A46B5B"/>
    <a:srgbClr val="EBDBC7"/>
    <a:srgbClr val="FDEADA"/>
    <a:srgbClr val="B8C8E3"/>
    <a:srgbClr val="CFE5F3"/>
    <a:srgbClr val="BE90BC"/>
    <a:srgbClr val="7CB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1366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606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확인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쓰레기를 어떻게 줄일 수 있을까요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C3C36D3-042C-4AC9-BF58-64D508D4314E}"/>
              </a:ext>
            </a:extLst>
          </p:cNvPr>
          <p:cNvSpPr txBox="1"/>
          <p:nvPr/>
        </p:nvSpPr>
        <p:spPr>
          <a:xfrm>
            <a:off x="560717" y="4474857"/>
            <a:ext cx="615115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비닐봉지나 일회용 플라스틱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일회용 종이컵도 그 다음으로 많이 나왔습니다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5AB5289-D2F4-43FE-9051-248C3C9A3330}"/>
              </a:ext>
            </a:extLst>
          </p:cNvPr>
          <p:cNvSpPr txBox="1"/>
          <p:nvPr/>
        </p:nvSpPr>
        <p:spPr>
          <a:xfrm>
            <a:off x="560717" y="4055705"/>
            <a:ext cx="61511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거리에서는 담배꽁초가 가장 많이 나왔습니다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4EF88902-D2AF-4346-868F-4F793FB1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64" y="44900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355BA3F7-239F-4B2C-9599-BBF67E3284FC}"/>
              </a:ext>
            </a:extLst>
          </p:cNvPr>
          <p:cNvSpPr/>
          <p:nvPr/>
        </p:nvSpPr>
        <p:spPr>
          <a:xfrm>
            <a:off x="5620341" y="5103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3FBB429-9B2D-430C-BD50-8701AF3E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55" y="52335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7475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9693BA1-DE98-4A9C-877E-8C789F4EE3B5}"/>
              </a:ext>
            </a:extLst>
          </p:cNvPr>
          <p:cNvSpPr txBox="1"/>
          <p:nvPr/>
        </p:nvSpPr>
        <p:spPr>
          <a:xfrm>
            <a:off x="405602" y="1606698"/>
            <a:ext cx="647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 전국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 지역 시민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거주지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근처에서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동안 거리에서 수거한 쓰레기입니다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자료를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 수 있는 점은 무엇인가요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90" y="40880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989780-4D6E-44B3-9CFC-B36E01DCFA3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거리에서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340768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 dirty="0"/>
              <a:t> 1</a:t>
            </a:r>
            <a:endParaRPr lang="ko-KR" altLang="en-US" sz="11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58BAE4A-20F5-46F6-B85F-C1ABA247D4D9}"/>
              </a:ext>
            </a:extLst>
          </p:cNvPr>
          <p:cNvSpPr txBox="1"/>
          <p:nvPr/>
        </p:nvSpPr>
        <p:spPr>
          <a:xfrm>
            <a:off x="976890" y="2806848"/>
            <a:ext cx="1417502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종이컵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654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488F16F-A5AA-4D35-A905-C8EA38816404}"/>
              </a:ext>
            </a:extLst>
          </p:cNvPr>
          <p:cNvSpPr txBox="1"/>
          <p:nvPr/>
        </p:nvSpPr>
        <p:spPr>
          <a:xfrm>
            <a:off x="2453054" y="2653615"/>
            <a:ext cx="1240025" cy="919401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</a:t>
            </a:r>
            <a:endParaRPr lang="en-US" altLang="ko-KR" sz="1800" spc="-15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C9DD6B1-934D-4797-B824-0F65DE1833C6}"/>
              </a:ext>
            </a:extLst>
          </p:cNvPr>
          <p:cNvSpPr txBox="1"/>
          <p:nvPr/>
        </p:nvSpPr>
        <p:spPr>
          <a:xfrm>
            <a:off x="3857210" y="2806848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비닐봉지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1965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AC83AC9-AC50-4A78-AE8D-9A4C8F2E27B1}"/>
              </a:ext>
            </a:extLst>
          </p:cNvPr>
          <p:cNvSpPr txBox="1"/>
          <p:nvPr/>
        </p:nvSpPr>
        <p:spPr>
          <a:xfrm>
            <a:off x="5189358" y="2806848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담배꽁초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6486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85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5AB5289-D2F4-43FE-9051-248C3C9A3330}"/>
              </a:ext>
            </a:extLst>
          </p:cNvPr>
          <p:cNvSpPr txBox="1"/>
          <p:nvPr/>
        </p:nvSpPr>
        <p:spPr>
          <a:xfrm>
            <a:off x="1325567" y="4251803"/>
            <a:ext cx="4621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사람들이 쓰레기를 거리에 버렸기 때문입니다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355BA3F7-239F-4B2C-9599-BBF67E3284FC}"/>
              </a:ext>
            </a:extLst>
          </p:cNvPr>
          <p:cNvSpPr/>
          <p:nvPr/>
        </p:nvSpPr>
        <p:spPr>
          <a:xfrm>
            <a:off x="6734138" y="4931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3FBB429-9B2D-430C-BD50-8701AF3E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55" y="52335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631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9693BA1-DE98-4A9C-877E-8C789F4EE3B5}"/>
              </a:ext>
            </a:extLst>
          </p:cNvPr>
          <p:cNvSpPr txBox="1"/>
          <p:nvPr/>
        </p:nvSpPr>
        <p:spPr>
          <a:xfrm>
            <a:off x="405601" y="17995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왜 거리에서 쓰레기가 발견되는지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55" y="42172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E0FB63F-CAEF-4121-A5AE-32B05C00F96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거리에서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58BAE4A-20F5-46F6-B85F-C1ABA247D4D9}"/>
              </a:ext>
            </a:extLst>
          </p:cNvPr>
          <p:cNvSpPr txBox="1"/>
          <p:nvPr/>
        </p:nvSpPr>
        <p:spPr>
          <a:xfrm>
            <a:off x="976890" y="2806848"/>
            <a:ext cx="1417502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종이컵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654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488F16F-A5AA-4D35-A905-C8EA38816404}"/>
              </a:ext>
            </a:extLst>
          </p:cNvPr>
          <p:cNvSpPr txBox="1"/>
          <p:nvPr/>
        </p:nvSpPr>
        <p:spPr>
          <a:xfrm>
            <a:off x="2453054" y="2653615"/>
            <a:ext cx="1240025" cy="919401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</a:t>
            </a:r>
            <a:endParaRPr lang="en-US" altLang="ko-KR" sz="1800" spc="-15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C9DD6B1-934D-4797-B824-0F65DE1833C6}"/>
              </a:ext>
            </a:extLst>
          </p:cNvPr>
          <p:cNvSpPr txBox="1"/>
          <p:nvPr/>
        </p:nvSpPr>
        <p:spPr>
          <a:xfrm>
            <a:off x="3857210" y="2806848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비닐봉지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1965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AC83AC9-AC50-4A78-AE8D-9A4C8F2E27B1}"/>
              </a:ext>
            </a:extLst>
          </p:cNvPr>
          <p:cNvSpPr txBox="1"/>
          <p:nvPr/>
        </p:nvSpPr>
        <p:spPr>
          <a:xfrm>
            <a:off x="5189358" y="2806848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담배꽁초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6486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40921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0921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0921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2</a:t>
            </a:r>
            <a:endParaRPr lang="ko-KR" altLang="en-US" sz="11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0921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거리에서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5AB5289-D2F4-43FE-9051-248C3C9A3330}"/>
              </a:ext>
            </a:extLst>
          </p:cNvPr>
          <p:cNvSpPr txBox="1"/>
          <p:nvPr/>
        </p:nvSpPr>
        <p:spPr>
          <a:xfrm>
            <a:off x="2116355" y="4293096"/>
            <a:ext cx="30398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거리를 다니기가 불편합니다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355BA3F7-239F-4B2C-9599-BBF67E3284FC}"/>
              </a:ext>
            </a:extLst>
          </p:cNvPr>
          <p:cNvSpPr/>
          <p:nvPr/>
        </p:nvSpPr>
        <p:spPr>
          <a:xfrm>
            <a:off x="6734138" y="4931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3FBB429-9B2D-430C-BD50-8701AF3E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55" y="52335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9693BA1-DE98-4A9C-877E-8C789F4EE3B5}"/>
              </a:ext>
            </a:extLst>
          </p:cNvPr>
          <p:cNvSpPr txBox="1"/>
          <p:nvPr/>
        </p:nvSpPr>
        <p:spPr>
          <a:xfrm>
            <a:off x="405601" y="169151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거리에 쓰레기가 있으면 어떤 느낌이 드는지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163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3D93761-D460-4C6B-B29D-245962D75F3C}"/>
              </a:ext>
            </a:extLst>
          </p:cNvPr>
          <p:cNvSpPr txBox="1"/>
          <p:nvPr/>
        </p:nvSpPr>
        <p:spPr>
          <a:xfrm>
            <a:off x="2116355" y="4708956"/>
            <a:ext cx="30398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거리를 봤을 때 불쾌합니다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14C6CAEF-00CA-41B4-A91C-6C6755E4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00" y="47647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340768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3</a:t>
            </a:r>
            <a:endParaRPr lang="ko-KR" altLang="en-US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58BAE4A-20F5-46F6-B85F-C1ABA247D4D9}"/>
              </a:ext>
            </a:extLst>
          </p:cNvPr>
          <p:cNvSpPr txBox="1"/>
          <p:nvPr/>
        </p:nvSpPr>
        <p:spPr>
          <a:xfrm>
            <a:off x="976890" y="2806848"/>
            <a:ext cx="1417502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종이컵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654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488F16F-A5AA-4D35-A905-C8EA38816404}"/>
              </a:ext>
            </a:extLst>
          </p:cNvPr>
          <p:cNvSpPr txBox="1"/>
          <p:nvPr/>
        </p:nvSpPr>
        <p:spPr>
          <a:xfrm>
            <a:off x="2453054" y="2653615"/>
            <a:ext cx="1240025" cy="919401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</a:t>
            </a:r>
            <a:endParaRPr lang="en-US" altLang="ko-KR" sz="1800" spc="-15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C9DD6B1-934D-4797-B824-0F65DE1833C6}"/>
              </a:ext>
            </a:extLst>
          </p:cNvPr>
          <p:cNvSpPr txBox="1"/>
          <p:nvPr/>
        </p:nvSpPr>
        <p:spPr>
          <a:xfrm>
            <a:off x="3857210" y="2806848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비닐봉지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1965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AC83AC9-AC50-4A78-AE8D-9A4C8F2E27B1}"/>
              </a:ext>
            </a:extLst>
          </p:cNvPr>
          <p:cNvSpPr txBox="1"/>
          <p:nvPr/>
        </p:nvSpPr>
        <p:spPr>
          <a:xfrm>
            <a:off x="5189358" y="2806848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담배꽁초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6486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20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밖에도 생활에서 발견되는 쓰레기에는 무엇이 있는지 친구들과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B9A3FC6C-8251-4752-8864-62931D49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44521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83078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[2020.08.10]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 박만구팀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_NKS_31804 copy_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작업완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).jpg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 descr="D:\[초등] 교과학습\2022년 1학기\수학 4-1_이미지원본\교과서\144157초수학교과서4-1-7(오리꼬미)\Links\[2020.08.10] 초등수학 박만구팀_NKS_31804 copy_작업완(패스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80" y="2312876"/>
            <a:ext cx="4724419" cy="314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사각형 설명선 48"/>
          <p:cNvSpPr/>
          <p:nvPr/>
        </p:nvSpPr>
        <p:spPr>
          <a:xfrm>
            <a:off x="142240" y="3086210"/>
            <a:ext cx="1442720" cy="801395"/>
          </a:xfrm>
          <a:prstGeom prst="wedgeRoundRectCallout">
            <a:avLst>
              <a:gd name="adj1" fmla="val 67127"/>
              <a:gd name="adj2" fmla="val 17369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맞아</a:t>
            </a:r>
            <a:r>
              <a:rPr lang="en-US" altLang="ko-KR" sz="1600" smtClean="0"/>
              <a:t>. </a:t>
            </a:r>
            <a:r>
              <a:rPr lang="ko-KR" altLang="en-US" sz="1600" smtClean="0"/>
              <a:t>음식을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많이 남기는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경우가 있어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575556" y="2132856"/>
            <a:ext cx="2628571" cy="602100"/>
          </a:xfrm>
          <a:prstGeom prst="wedgeRoundRectCallout">
            <a:avLst>
              <a:gd name="adj1" fmla="val 41276"/>
              <a:gd name="adj2" fmla="val 81460"/>
              <a:gd name="adj3" fmla="val 1666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우리 주변에서 볼 수 있는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쓰레기는 뭐가 있을까</a:t>
            </a:r>
            <a:r>
              <a:rPr lang="en-US" altLang="ko-KR" sz="1600" smtClean="0"/>
              <a:t>?</a:t>
            </a:r>
            <a:endParaRPr lang="ko-KR" altLang="en-US" sz="1600" dirty="0"/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3407850" y="1916832"/>
            <a:ext cx="2172373" cy="602100"/>
          </a:xfrm>
          <a:prstGeom prst="wedgeRoundRectCallout">
            <a:avLst>
              <a:gd name="adj1" fmla="val -23214"/>
              <a:gd name="adj2" fmla="val 89820"/>
              <a:gd name="adj3" fmla="val 166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급식실에서 음식물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쓰레기가 많이 나와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5148064" y="2571961"/>
            <a:ext cx="1777758" cy="881535"/>
          </a:xfrm>
          <a:prstGeom prst="wedgeRoundRectCallout">
            <a:avLst>
              <a:gd name="adj1" fmla="val -42820"/>
              <a:gd name="adj2" fmla="val 69904"/>
              <a:gd name="adj3" fmla="val 16667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음식물 쓰레기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말고 또 다른 건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뭐가 있을까</a:t>
            </a:r>
            <a:r>
              <a:rPr lang="en-US" altLang="ko-KR" sz="160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91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C3C36D3-042C-4AC9-BF58-64D508D4314E}"/>
              </a:ext>
            </a:extLst>
          </p:cNvPr>
          <p:cNvSpPr txBox="1"/>
          <p:nvPr/>
        </p:nvSpPr>
        <p:spPr>
          <a:xfrm>
            <a:off x="1100777" y="2277025"/>
            <a:ext cx="48393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급식실에서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음식물 쓰레기가 많이 나옵니다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밖에도 생활에서 발견되는 쓰레기에는 무엇이 있는지 친구들과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1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9693BA1-DE98-4A9C-877E-8C789F4EE3B5}"/>
              </a:ext>
            </a:extLst>
          </p:cNvPr>
          <p:cNvSpPr txBox="1"/>
          <p:nvPr/>
        </p:nvSpPr>
        <p:spPr>
          <a:xfrm>
            <a:off x="405601" y="177208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생활에서 발견된 쓰레기에 대하여 친구들과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68" y="23232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B18F2EBD-32D5-4E5D-8302-D5C24787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70" y="231233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5AB5289-D2F4-43FE-9051-248C3C9A3330}"/>
              </a:ext>
            </a:extLst>
          </p:cNvPr>
          <p:cNvSpPr txBox="1"/>
          <p:nvPr/>
        </p:nvSpPr>
        <p:spPr>
          <a:xfrm>
            <a:off x="1100777" y="2688192"/>
            <a:ext cx="48393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교실에서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종이 쓰레기가 많이 나옵니다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FEA62A04-3897-442A-A99B-F558095C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70" y="27234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4EF88902-D2AF-4346-868F-4F793FB1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26425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BB0F65F1-4CAB-4C0E-A31C-49FD4E450D6D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1F0DE6AB-B013-4265-B9A8-E908ECFB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B9A3FC6C-8251-4752-8864-62931D49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0DDDE57-8910-437C-8D93-AE016BAFB103}"/>
              </a:ext>
            </a:extLst>
          </p:cNvPr>
          <p:cNvSpPr txBox="1"/>
          <p:nvPr/>
        </p:nvSpPr>
        <p:spPr>
          <a:xfrm>
            <a:off x="1100777" y="3072912"/>
            <a:ext cx="48393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집에서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플라스틱 쓰레기가 많이 나옵니다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32030E62-6F94-4282-81F1-405FF8C2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70" y="31082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CAB58213-CA88-4168-AB56-4C1AAC8C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30272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4521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 dirty="0"/>
              <a:t> 1</a:t>
            </a:r>
            <a:endParaRPr lang="ko-KR" altLang="en-US" sz="11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9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C3C36D3-042C-4AC9-BF58-64D508D4314E}"/>
              </a:ext>
            </a:extLst>
          </p:cNvPr>
          <p:cNvSpPr txBox="1"/>
          <p:nvPr/>
        </p:nvSpPr>
        <p:spPr>
          <a:xfrm>
            <a:off x="560717" y="2277025"/>
            <a:ext cx="59311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급식실에서 </a:t>
            </a:r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잔반이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많이 생기기 때문입니다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밖에도 생활에서 발견되는 쓰레기에는 무엇이 있는지 친구들과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1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9693BA1-DE98-4A9C-877E-8C789F4EE3B5}"/>
              </a:ext>
            </a:extLst>
          </p:cNvPr>
          <p:cNvSpPr txBox="1"/>
          <p:nvPr/>
        </p:nvSpPr>
        <p:spPr>
          <a:xfrm>
            <a:off x="405601" y="177208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쓰레기가 많이 발생하는 이유는 무엇인가요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26" y="22488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B18F2EBD-32D5-4E5D-8302-D5C24787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0" y="231233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5AB5289-D2F4-43FE-9051-248C3C9A3330}"/>
              </a:ext>
            </a:extLst>
          </p:cNvPr>
          <p:cNvSpPr txBox="1"/>
          <p:nvPr/>
        </p:nvSpPr>
        <p:spPr>
          <a:xfrm>
            <a:off x="560718" y="2688192"/>
            <a:ext cx="59311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교실에서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종이를 많이 사용하기 때문입니다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FEA62A04-3897-442A-A99B-F558095C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0" y="27234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4EF88902-D2AF-4346-868F-4F793FB1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35" y="2676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BB0F65F1-4CAB-4C0E-A31C-49FD4E450D6D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1F0DE6AB-B013-4265-B9A8-E908ECFB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B9A3FC6C-8251-4752-8864-62931D49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0DDDE57-8910-437C-8D93-AE016BAFB103}"/>
              </a:ext>
            </a:extLst>
          </p:cNvPr>
          <p:cNvSpPr txBox="1"/>
          <p:nvPr/>
        </p:nvSpPr>
        <p:spPr>
          <a:xfrm>
            <a:off x="560718" y="3072912"/>
            <a:ext cx="59311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집에서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플라스틱 제품을 많이 구입하고 쓰기 때문입니다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32030E62-6F94-4282-81F1-405FF8C2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0" y="31082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CAB58213-CA88-4168-AB56-4C1AAC8C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70" y="30613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4521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2</a:t>
            </a:r>
            <a:endParaRPr lang="ko-KR" altLang="en-US" sz="11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C3C36D3-042C-4AC9-BF58-64D508D4314E}"/>
              </a:ext>
            </a:extLst>
          </p:cNvPr>
          <p:cNvSpPr txBox="1"/>
          <p:nvPr/>
        </p:nvSpPr>
        <p:spPr>
          <a:xfrm>
            <a:off x="735101" y="2277025"/>
            <a:ext cx="55650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쓰레기를 줄여야 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밖에도 생활에서 발견되는 쓰레기에는 무엇이 있는지 친구들과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1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9693BA1-DE98-4A9C-877E-8C789F4EE3B5}"/>
              </a:ext>
            </a:extLst>
          </p:cNvPr>
          <p:cNvSpPr txBox="1"/>
          <p:nvPr/>
        </p:nvSpPr>
        <p:spPr>
          <a:xfrm>
            <a:off x="405601" y="177208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 문제를 해결하려면 어떻게 해야 할까요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02" y="23328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B18F2EBD-32D5-4E5D-8302-D5C24787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8" y="231233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5AB5289-D2F4-43FE-9051-248C3C9A3330}"/>
              </a:ext>
            </a:extLst>
          </p:cNvPr>
          <p:cNvSpPr txBox="1"/>
          <p:nvPr/>
        </p:nvSpPr>
        <p:spPr>
          <a:xfrm>
            <a:off x="735101" y="2726386"/>
            <a:ext cx="55650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홍보 자료를 만들어 사람들에게 많이 알려야 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FEA62A04-3897-442A-A99B-F558095C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8" y="276169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4EF88902-D2AF-4346-868F-4F793FB1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35" y="29065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BB0F65F1-4CAB-4C0E-A31C-49FD4E450D6D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1F0DE6AB-B013-4265-B9A8-E908ECFB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B9A3FC6C-8251-4752-8864-62931D49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4521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461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8B87C64-72C6-415F-B96F-50064D450DB3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줄일 수 있는 방법을 친구들과 이야기해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내용을 정리해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FE776357-063F-434C-9C8F-A6318B197550}"/>
              </a:ext>
            </a:extLst>
          </p:cNvPr>
          <p:cNvSpPr/>
          <p:nvPr/>
        </p:nvSpPr>
        <p:spPr>
          <a:xfrm>
            <a:off x="6609923" y="4990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2B65C7CC-1E0A-47A0-AC56-6EB3B1657119}"/>
              </a:ext>
            </a:extLst>
          </p:cNvPr>
          <p:cNvSpPr/>
          <p:nvPr/>
        </p:nvSpPr>
        <p:spPr>
          <a:xfrm>
            <a:off x="3506999" y="1486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8BDB9FC-2402-4E50-A96D-700D852ADFE1}"/>
              </a:ext>
            </a:extLst>
          </p:cNvPr>
          <p:cNvSpPr txBox="1"/>
          <p:nvPr/>
        </p:nvSpPr>
        <p:spPr>
          <a:xfrm>
            <a:off x="1187624" y="2277025"/>
            <a:ext cx="48753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음식물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쓰레기 줄이기를 실천하고 싶습니다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E0443BFF-E40A-4541-B1FE-0E7B6F7A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07" y="21481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6FACAFAE-1145-4002-BDF1-FAF8DA5A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17" y="231233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1F755AB5-731B-45A4-B654-90E097F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1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705FD42-9910-4635-8476-14FAABE6C457}"/>
              </a:ext>
            </a:extLst>
          </p:cNvPr>
          <p:cNvSpPr txBox="1"/>
          <p:nvPr/>
        </p:nvSpPr>
        <p:spPr>
          <a:xfrm>
            <a:off x="405601" y="177208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종류의 쓰레기 줄이기를 실천하고 싶나요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AE0377E7-2059-4D42-AB0F-1D2ABFBA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4521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 dirty="0"/>
              <a:t> 1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2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F242B7EC-F46A-4DC9-8BAE-E03C5C3D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B92C054-65B0-40E8-BF64-CFFE0F2D6F95}"/>
              </a:ext>
            </a:extLst>
          </p:cNvPr>
          <p:cNvSpPr txBox="1"/>
          <p:nvPr/>
        </p:nvSpPr>
        <p:spPr>
          <a:xfrm>
            <a:off x="445754" y="178868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위해 실천할 수 있는 방법은 무엇이 있을까요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AE0DF4F1-EF31-48C2-AE6D-B0FAE411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1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F7F8DF2-1ACF-49B5-BB71-B88F6A8532EE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줄일 수 있는 방법을 친구들과 이야기해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내용을 정리해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B5D32DF-AEB7-4F72-9599-19B6B5DB88D2}"/>
              </a:ext>
            </a:extLst>
          </p:cNvPr>
          <p:cNvSpPr txBox="1"/>
          <p:nvPr/>
        </p:nvSpPr>
        <p:spPr>
          <a:xfrm>
            <a:off x="683568" y="2285356"/>
            <a:ext cx="56185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음식물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쓰레기가 나오지 않게 먹을 만큼만 담습니다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1BFDA7E3-A141-40F4-971F-FB02D905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70" y="22326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6E11892C-5325-4AA5-B5ED-5CC9FA17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1" y="23206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2CDA87C3-279B-4E21-8BE2-4DF9FC04ED1F}"/>
              </a:ext>
            </a:extLst>
          </p:cNvPr>
          <p:cNvSpPr/>
          <p:nvPr/>
        </p:nvSpPr>
        <p:spPr>
          <a:xfrm>
            <a:off x="6609923" y="4990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4521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2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90" y="2435012"/>
            <a:ext cx="4526148" cy="311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95536" y="2471016"/>
            <a:ext cx="2268252" cy="14620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B92C054-65B0-40E8-BF64-CFFE0F2D6F95}"/>
              </a:ext>
            </a:extLst>
          </p:cNvPr>
          <p:cNvSpPr txBox="1"/>
          <p:nvPr/>
        </p:nvSpPr>
        <p:spPr>
          <a:xfrm>
            <a:off x="445754" y="178868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 친구들과 토의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토론을 통해 줄이고 싶은 쓰레기와 실천 방법을 정리해 보세요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AE0DF4F1-EF31-48C2-AE6D-B0FAE411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1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F7F8DF2-1ACF-49B5-BB71-B88F6A8532EE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줄일 수 있는 방법을 친구들과 이야기해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내용을 정리해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44521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44521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3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B92C054-65B0-40E8-BF64-CFFE0F2D6F95}"/>
              </a:ext>
            </a:extLst>
          </p:cNvPr>
          <p:cNvSpPr txBox="1"/>
          <p:nvPr/>
        </p:nvSpPr>
        <p:spPr>
          <a:xfrm>
            <a:off x="431540" y="24836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음식물 쓰레기 줄이기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B92C054-65B0-40E8-BF64-CFFE0F2D6F95}"/>
              </a:ext>
            </a:extLst>
          </p:cNvPr>
          <p:cNvSpPr txBox="1"/>
          <p:nvPr/>
        </p:nvSpPr>
        <p:spPr>
          <a:xfrm>
            <a:off x="395536" y="286571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먹을 만큼만 담습니다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담아 온 것은 남기지 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않고 먹습니다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CDA87C3-279B-4E21-8BE2-4DF9FC04ED1F}"/>
              </a:ext>
            </a:extLst>
          </p:cNvPr>
          <p:cNvSpPr/>
          <p:nvPr/>
        </p:nvSpPr>
        <p:spPr>
          <a:xfrm>
            <a:off x="2663788" y="2494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그림에서 텍스트를 줄이는 것이 아니라 색상 박스를 위에 덮어서 텍스트 영역을 늘려주세요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글씨는 그대로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(4-1-7)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.pdf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32424" y="2435012"/>
            <a:ext cx="2268252" cy="1462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B92C054-65B0-40E8-BF64-CFFE0F2D6F95}"/>
              </a:ext>
            </a:extLst>
          </p:cNvPr>
          <p:cNvSpPr txBox="1"/>
          <p:nvPr/>
        </p:nvSpPr>
        <p:spPr>
          <a:xfrm>
            <a:off x="4610345" y="2435012"/>
            <a:ext cx="183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플라스틱 쓰레기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919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71820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SA41710.psd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CDA87C3-279B-4E21-8BE2-4DF9FC04ED1F}"/>
              </a:ext>
            </a:extLst>
          </p:cNvPr>
          <p:cNvSpPr/>
          <p:nvPr/>
        </p:nvSpPr>
        <p:spPr>
          <a:xfrm>
            <a:off x="445754" y="4899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850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505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2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05488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발견되는 장소에 대해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바다에서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발견되는 쓰레기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거리에서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발견되는 쓰레기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92404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생활에서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발견되는 쓰레기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997734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줄이고 싶은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쓰레기와 실천 방법 정하기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290718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6613" y="3044279"/>
            <a:ext cx="517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계획 수행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홍보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자료를 </a:t>
            </a:r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어떻게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만들까요</a:t>
            </a:r>
            <a:r>
              <a:rPr lang="en-US" altLang="ko-KR" sz="1900" b="1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="" xmlns:a16="http://schemas.microsoft.com/office/drawing/2014/main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83F5FB7-0D0E-4EE6-984D-623C8606622C}"/>
              </a:ext>
            </a:extLst>
          </p:cNvPr>
          <p:cNvSpPr/>
          <p:nvPr/>
        </p:nvSpPr>
        <p:spPr>
          <a:xfrm>
            <a:off x="3346003" y="38450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152~153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699A1DD-9088-4C04-9AA3-C6D953E749BA}"/>
              </a:ext>
            </a:extLst>
          </p:cNvPr>
          <p:cNvSpPr txBox="1"/>
          <p:nvPr/>
        </p:nvSpPr>
        <p:spPr>
          <a:xfrm>
            <a:off x="7018371" y="10396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5699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쓰레기를 줄일 수 있는 방법을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796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94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우리가 생활하면서 만드는 쓰레기에는 많은 종류가 있습니다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여러 장소에서 발견되는 생활 쓰레기에 대해 이야기해 보고 어떻게 하면 쓰레기를 줄일 수 있을지 모둠 친구들과 의논하여 내용을 정리해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74ECE27-A8BB-4C41-9C08-ADBCDD4DC814}"/>
              </a:ext>
            </a:extLst>
          </p:cNvPr>
          <p:cNvSpPr txBox="1"/>
          <p:nvPr/>
        </p:nvSpPr>
        <p:spPr>
          <a:xfrm>
            <a:off x="1325567" y="2637800"/>
            <a:ext cx="46214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학교 </a:t>
            </a:r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급식실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거리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바다에서 발견됩니다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D2C8D85C-DBFE-4816-8C67-E388C634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22736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7237DAFC-4C04-4184-BA7F-9B962E83A34F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3DD4A14-C251-4F7B-9AEB-FB9532565431}"/>
              </a:ext>
            </a:extLst>
          </p:cNvPr>
          <p:cNvSpPr txBox="1"/>
          <p:nvPr/>
        </p:nvSpPr>
        <p:spPr>
          <a:xfrm>
            <a:off x="405601" y="21328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쓰레기는 어느 장소에서 발견되나요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FD1EFD20-CFC6-445C-A44D-4F60F61A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14" y="26731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1028CECB-5F63-4891-A53C-E57FE31D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색상 박스를 반투명한 형태로 넣을 수 있을까요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출처 표시 글씨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54552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1618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4468694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바다에서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752020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86" y="1736812"/>
            <a:ext cx="4536465" cy="378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EAC83FD-366C-458B-94EB-36E3891288B7}"/>
              </a:ext>
            </a:extLst>
          </p:cNvPr>
          <p:cNvSpPr txBox="1"/>
          <p:nvPr/>
        </p:nvSpPr>
        <p:spPr>
          <a:xfrm>
            <a:off x="444299" y="3140968"/>
            <a:ext cx="1283385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음식 포장지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4771602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42DF5DD-1A1B-4508-9336-7FBE4395E920}"/>
              </a:ext>
            </a:extLst>
          </p:cNvPr>
          <p:cNvSpPr txBox="1"/>
          <p:nvPr/>
        </p:nvSpPr>
        <p:spPr>
          <a:xfrm>
            <a:off x="251520" y="3788174"/>
            <a:ext cx="1936246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플라스틱 음료수병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1885833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A55EED5-4702-4714-80B2-447D9AD8A0AD}"/>
              </a:ext>
            </a:extLst>
          </p:cNvPr>
          <p:cNvSpPr txBox="1"/>
          <p:nvPr/>
        </p:nvSpPr>
        <p:spPr>
          <a:xfrm>
            <a:off x="2231740" y="3789040"/>
            <a:ext cx="1734548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플라스틱 병뚜껑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1500523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D8BDAFE-666A-4F68-AB55-3F313632F431}"/>
              </a:ext>
            </a:extLst>
          </p:cNvPr>
          <p:cNvSpPr txBox="1"/>
          <p:nvPr/>
        </p:nvSpPr>
        <p:spPr>
          <a:xfrm>
            <a:off x="3529885" y="3086493"/>
            <a:ext cx="1087078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비닐봉지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740290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AFE3519-A1DF-4A46-944F-C84487CC7D80}"/>
              </a:ext>
            </a:extLst>
          </p:cNvPr>
          <p:cNvSpPr txBox="1"/>
          <p:nvPr/>
        </p:nvSpPr>
        <p:spPr>
          <a:xfrm>
            <a:off x="5074734" y="3086493"/>
            <a:ext cx="1087078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담배꽁초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4211962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55F84E4-3ECA-45FA-9848-60F65E261AA5}"/>
              </a:ext>
            </a:extLst>
          </p:cNvPr>
          <p:cNvSpPr txBox="1"/>
          <p:nvPr/>
        </p:nvSpPr>
        <p:spPr>
          <a:xfrm>
            <a:off x="791580" y="4756378"/>
            <a:ext cx="944801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빨대 </a:t>
            </a:r>
            <a:endParaRPr lang="en-US" altLang="ko-KR" sz="18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942992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E9EFE13-6AB8-4083-BE05-D70AB5AECF17}"/>
              </a:ext>
            </a:extLst>
          </p:cNvPr>
          <p:cNvSpPr txBox="1"/>
          <p:nvPr/>
        </p:nvSpPr>
        <p:spPr>
          <a:xfrm>
            <a:off x="3887924" y="4725144"/>
            <a:ext cx="1945667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일회용 플라스틱 용기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678312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5E77585-E887-4052-B342-1809E30FD905}"/>
              </a:ext>
            </a:extLst>
          </p:cNvPr>
          <p:cNvSpPr txBox="1"/>
          <p:nvPr/>
        </p:nvSpPr>
        <p:spPr>
          <a:xfrm>
            <a:off x="4313831" y="4020681"/>
            <a:ext cx="1719276" cy="61293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식기류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754969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E4B937F-7747-4749-8628-F848806247A6}"/>
              </a:ext>
            </a:extLst>
          </p:cNvPr>
          <p:cNvSpPr txBox="1"/>
          <p:nvPr/>
        </p:nvSpPr>
        <p:spPr>
          <a:xfrm>
            <a:off x="3635896" y="5287409"/>
            <a:ext cx="334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오션 컨서번시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(Ocean Conservancy), 2020]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6013543" y="2893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6677322" y="5028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83509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SA41702.psd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D8BDAFE-666A-4F68-AB55-3F313632F431}"/>
              </a:ext>
            </a:extLst>
          </p:cNvPr>
          <p:cNvSpPr txBox="1"/>
          <p:nvPr/>
        </p:nvSpPr>
        <p:spPr>
          <a:xfrm>
            <a:off x="1818404" y="1952836"/>
            <a:ext cx="1651986" cy="544830"/>
          </a:xfrm>
          <a:prstGeom prst="roundRect">
            <a:avLst/>
          </a:prstGeom>
          <a:solidFill>
            <a:srgbClr val="CC99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바다에서 발견되는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쓰레기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25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5455294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 dirty="0"/>
              <a:t> 1</a:t>
            </a:r>
            <a:endParaRPr lang="ko-KR" altLang="en-US" sz="11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1618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바다에서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485C3B-BBC2-46E9-B15B-81CD1C2842BF}"/>
              </a:ext>
            </a:extLst>
          </p:cNvPr>
          <p:cNvSpPr txBox="1"/>
          <p:nvPr/>
        </p:nvSpPr>
        <p:spPr>
          <a:xfrm>
            <a:off x="440395" y="4050892"/>
            <a:ext cx="62439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바다에서 발견되는 쓰레기 중 가장 많은 것은 음식 포장지입니다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 세계에 있는 자원 봉사자들이 하루 동안 바다에서 수거한 쓰레기입니다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자료를 보고 알 수 있는 점은 무엇인가요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C67DA6D6-AD5C-4FE3-953D-13AF714B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83" y="39877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2809784-F29B-4E27-8799-6340BD99F53F}"/>
              </a:ext>
            </a:extLst>
          </p:cNvPr>
          <p:cNvSpPr txBox="1"/>
          <p:nvPr/>
        </p:nvSpPr>
        <p:spPr>
          <a:xfrm>
            <a:off x="440395" y="4510861"/>
            <a:ext cx="62439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담배꽁초와 플라스틱 음료수병도 음식 포장지 다음으로 많이 발견되었습니다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A1C1B5D6-2F1D-44F6-AD34-30AF5B5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5" y="4357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14EB1B81-F3E1-452D-A0FE-194F002F08F0}"/>
              </a:ext>
            </a:extLst>
          </p:cNvPr>
          <p:cNvSpPr/>
          <p:nvPr/>
        </p:nvSpPr>
        <p:spPr>
          <a:xfrm>
            <a:off x="5607610" y="5289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8B85F5E-05CE-4930-8186-C14D5C5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4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752020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EAC83FD-366C-458B-94EB-36E3891288B7}"/>
              </a:ext>
            </a:extLst>
          </p:cNvPr>
          <p:cNvSpPr txBox="1"/>
          <p:nvPr/>
        </p:nvSpPr>
        <p:spPr>
          <a:xfrm>
            <a:off x="760349" y="2452122"/>
            <a:ext cx="1283385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음식 포장지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4771602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42DF5DD-1A1B-4508-9336-7FBE4395E920}"/>
              </a:ext>
            </a:extLst>
          </p:cNvPr>
          <p:cNvSpPr txBox="1"/>
          <p:nvPr/>
        </p:nvSpPr>
        <p:spPr>
          <a:xfrm>
            <a:off x="4601648" y="2452122"/>
            <a:ext cx="173454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플라스틱 음료수병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1885833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A55EED5-4702-4714-80B2-447D9AD8A0AD}"/>
              </a:ext>
            </a:extLst>
          </p:cNvPr>
          <p:cNvSpPr txBox="1"/>
          <p:nvPr/>
        </p:nvSpPr>
        <p:spPr>
          <a:xfrm>
            <a:off x="467544" y="3100194"/>
            <a:ext cx="173454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플라스틱 병뚜껑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1500523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D8BDAFE-666A-4F68-AB55-3F313632F431}"/>
              </a:ext>
            </a:extLst>
          </p:cNvPr>
          <p:cNvSpPr txBox="1"/>
          <p:nvPr/>
        </p:nvSpPr>
        <p:spPr>
          <a:xfrm>
            <a:off x="2190914" y="2474669"/>
            <a:ext cx="108707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비닐봉지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740290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AFE3519-A1DF-4A46-944F-C84487CC7D80}"/>
              </a:ext>
            </a:extLst>
          </p:cNvPr>
          <p:cNvSpPr txBox="1"/>
          <p:nvPr/>
        </p:nvSpPr>
        <p:spPr>
          <a:xfrm>
            <a:off x="3415064" y="2474669"/>
            <a:ext cx="108707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담배꽁초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4211962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55F84E4-3ECA-45FA-9848-60F65E261AA5}"/>
              </a:ext>
            </a:extLst>
          </p:cNvPr>
          <p:cNvSpPr txBox="1"/>
          <p:nvPr/>
        </p:nvSpPr>
        <p:spPr>
          <a:xfrm>
            <a:off x="3938547" y="3100194"/>
            <a:ext cx="944801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빨대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942992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E9EFE13-6AB8-4083-BE05-D70AB5AECF17}"/>
              </a:ext>
            </a:extLst>
          </p:cNvPr>
          <p:cNvSpPr txBox="1"/>
          <p:nvPr/>
        </p:nvSpPr>
        <p:spPr>
          <a:xfrm>
            <a:off x="4966593" y="3089399"/>
            <a:ext cx="1945667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일회용 플라스틱 용기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678312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5E77585-E887-4052-B342-1809E30FD905}"/>
              </a:ext>
            </a:extLst>
          </p:cNvPr>
          <p:cNvSpPr txBox="1"/>
          <p:nvPr/>
        </p:nvSpPr>
        <p:spPr>
          <a:xfrm>
            <a:off x="2315072" y="3100194"/>
            <a:ext cx="156297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식기류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754969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54552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161812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2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바다에서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485C3B-BBC2-46E9-B15B-81CD1C2842BF}"/>
              </a:ext>
            </a:extLst>
          </p:cNvPr>
          <p:cNvSpPr txBox="1"/>
          <p:nvPr/>
        </p:nvSpPr>
        <p:spPr>
          <a:xfrm>
            <a:off x="949082" y="4206575"/>
            <a:ext cx="5302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쓰레기를 바다에 버렸기 때문입니다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왜 바다에서 쓰레기가 발견되는지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C67DA6D6-AD5C-4FE3-953D-13AF714B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0" y="4113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2809784-F29B-4E27-8799-6340BD99F53F}"/>
              </a:ext>
            </a:extLst>
          </p:cNvPr>
          <p:cNvSpPr txBox="1"/>
          <p:nvPr/>
        </p:nvSpPr>
        <p:spPr>
          <a:xfrm>
            <a:off x="949082" y="4666544"/>
            <a:ext cx="5302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육지의 쓰레기가 바다로 </a:t>
            </a:r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흘러들어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간 것 같습니다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A1C1B5D6-2F1D-44F6-AD34-30AF5B56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52" y="4722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14EB1B81-F3E1-452D-A0FE-194F002F08F0}"/>
              </a:ext>
            </a:extLst>
          </p:cNvPr>
          <p:cNvSpPr/>
          <p:nvPr/>
        </p:nvSpPr>
        <p:spPr>
          <a:xfrm>
            <a:off x="6035517" y="5221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8B85F5E-05CE-4930-8186-C14D5C5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8" y="545364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EAC83FD-366C-458B-94EB-36E3891288B7}"/>
              </a:ext>
            </a:extLst>
          </p:cNvPr>
          <p:cNvSpPr txBox="1"/>
          <p:nvPr/>
        </p:nvSpPr>
        <p:spPr>
          <a:xfrm>
            <a:off x="760349" y="2452122"/>
            <a:ext cx="1283385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음식 포장지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4771602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42DF5DD-1A1B-4508-9336-7FBE4395E920}"/>
              </a:ext>
            </a:extLst>
          </p:cNvPr>
          <p:cNvSpPr txBox="1"/>
          <p:nvPr/>
        </p:nvSpPr>
        <p:spPr>
          <a:xfrm>
            <a:off x="4601648" y="2452122"/>
            <a:ext cx="173454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플라스틱 음료수병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1885833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A55EED5-4702-4714-80B2-447D9AD8A0AD}"/>
              </a:ext>
            </a:extLst>
          </p:cNvPr>
          <p:cNvSpPr txBox="1"/>
          <p:nvPr/>
        </p:nvSpPr>
        <p:spPr>
          <a:xfrm>
            <a:off x="467544" y="3100194"/>
            <a:ext cx="173454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플라스틱 병뚜껑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1500523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D8BDAFE-666A-4F68-AB55-3F313632F431}"/>
              </a:ext>
            </a:extLst>
          </p:cNvPr>
          <p:cNvSpPr txBox="1"/>
          <p:nvPr/>
        </p:nvSpPr>
        <p:spPr>
          <a:xfrm>
            <a:off x="2190914" y="2474669"/>
            <a:ext cx="108707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비닐봉지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740290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AFE3519-A1DF-4A46-944F-C84487CC7D80}"/>
              </a:ext>
            </a:extLst>
          </p:cNvPr>
          <p:cNvSpPr txBox="1"/>
          <p:nvPr/>
        </p:nvSpPr>
        <p:spPr>
          <a:xfrm>
            <a:off x="3415064" y="2474669"/>
            <a:ext cx="108707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담배꽁초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4211962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55F84E4-3ECA-45FA-9848-60F65E261AA5}"/>
              </a:ext>
            </a:extLst>
          </p:cNvPr>
          <p:cNvSpPr txBox="1"/>
          <p:nvPr/>
        </p:nvSpPr>
        <p:spPr>
          <a:xfrm>
            <a:off x="3938547" y="3100194"/>
            <a:ext cx="944801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빨대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942992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E9EFE13-6AB8-4083-BE05-D70AB5AECF17}"/>
              </a:ext>
            </a:extLst>
          </p:cNvPr>
          <p:cNvSpPr txBox="1"/>
          <p:nvPr/>
        </p:nvSpPr>
        <p:spPr>
          <a:xfrm>
            <a:off x="4966593" y="3089399"/>
            <a:ext cx="1945667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일회용 플라스틱 용기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678312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5E77585-E887-4052-B342-1809E30FD905}"/>
              </a:ext>
            </a:extLst>
          </p:cNvPr>
          <p:cNvSpPr txBox="1"/>
          <p:nvPr/>
        </p:nvSpPr>
        <p:spPr>
          <a:xfrm>
            <a:off x="2315072" y="3100194"/>
            <a:ext cx="1562978" cy="5448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식기류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754969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752020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1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8" y="1790700"/>
            <a:ext cx="6076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출처 표시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8BAE4A-20F5-46F6-B85F-C1ABA247D4D9}"/>
              </a:ext>
            </a:extLst>
          </p:cNvPr>
          <p:cNvSpPr txBox="1"/>
          <p:nvPr/>
        </p:nvSpPr>
        <p:spPr>
          <a:xfrm>
            <a:off x="575556" y="4528433"/>
            <a:ext cx="1417502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종이컵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654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488F16F-A5AA-4D35-A905-C8EA38816404}"/>
              </a:ext>
            </a:extLst>
          </p:cNvPr>
          <p:cNvSpPr txBox="1"/>
          <p:nvPr/>
        </p:nvSpPr>
        <p:spPr>
          <a:xfrm>
            <a:off x="2051720" y="4375200"/>
            <a:ext cx="1240025" cy="919401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일회용 </a:t>
            </a:r>
            <a:endParaRPr lang="en-US" altLang="ko-KR" sz="1800" spc="-15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ko-KR" altLang="en-US" sz="1800" spc="-15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C9DD6B1-934D-4797-B824-0F65DE1833C6}"/>
              </a:ext>
            </a:extLst>
          </p:cNvPr>
          <p:cNvSpPr txBox="1"/>
          <p:nvPr/>
        </p:nvSpPr>
        <p:spPr>
          <a:xfrm>
            <a:off x="3455876" y="4528433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비닐봉지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1965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AC83AC9-AC50-4A78-AE8D-9A4C8F2E27B1}"/>
              </a:ext>
            </a:extLst>
          </p:cNvPr>
          <p:cNvSpPr txBox="1"/>
          <p:nvPr/>
        </p:nvSpPr>
        <p:spPr>
          <a:xfrm>
            <a:off x="4788024" y="4528433"/>
            <a:ext cx="1110834" cy="612934"/>
          </a:xfrm>
          <a:prstGeom prst="roundRect">
            <a:avLst/>
          </a:prstGeom>
          <a:solidFill>
            <a:srgbClr val="EBDBC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담배꽁초 </a:t>
            </a:r>
            <a:r>
              <a:rPr lang="en-US" altLang="ko-KR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6486</a:t>
            </a:r>
            <a:r>
              <a:rPr lang="ko-KR" altLang="en-US" sz="18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989780-4D6E-44B3-9CFC-B36E01DCFA3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거리에서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340768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53691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SA41702.psd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D8BDAFE-666A-4F68-AB55-3F313632F431}"/>
              </a:ext>
            </a:extLst>
          </p:cNvPr>
          <p:cNvSpPr txBox="1"/>
          <p:nvPr/>
        </p:nvSpPr>
        <p:spPr>
          <a:xfrm>
            <a:off x="4858704" y="2672916"/>
            <a:ext cx="1651986" cy="544830"/>
          </a:xfrm>
          <a:prstGeom prst="roundRect">
            <a:avLst/>
          </a:prstGeom>
          <a:solidFill>
            <a:srgbClr val="CC99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거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에서 발견되는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쓰레기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3863024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656089" y="5332000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324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쓰레기를 어떻게 줄일 수 있을까요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출처 표시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989780-4D6E-44B3-9CFC-B36E01DCFA3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거리에서 발견되는 쓰레기에는 어떤 종류가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139952" y="1340768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그림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86003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566550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6300192" y="1340768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6401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SA41702.psd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671732" y="5334796"/>
            <a:ext cx="1654859" cy="269100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E4B937F-7747-4749-8628-F848806247A6}"/>
              </a:ext>
            </a:extLst>
          </p:cNvPr>
          <p:cNvSpPr txBox="1"/>
          <p:nvPr/>
        </p:nvSpPr>
        <p:spPr>
          <a:xfrm>
            <a:off x="4896036" y="5287409"/>
            <a:ext cx="20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환경운동연합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, 2020]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6677322" y="5028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41527"/>
            <a:ext cx="5961698" cy="341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사각형 설명선 46"/>
          <p:cNvSpPr/>
          <p:nvPr/>
        </p:nvSpPr>
        <p:spPr>
          <a:xfrm>
            <a:off x="696785" y="1808820"/>
            <a:ext cx="2823615" cy="945411"/>
          </a:xfrm>
          <a:prstGeom prst="wedgeRoundRectCallout">
            <a:avLst>
              <a:gd name="adj1" fmla="val 27453"/>
              <a:gd name="adj2" fmla="val 63428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우리나라 각 지역 시민들이</a:t>
            </a:r>
            <a:endParaRPr lang="en-US" altLang="ko-KR" sz="1600" smtClean="0"/>
          </a:p>
          <a:p>
            <a:pPr algn="ctr"/>
            <a:r>
              <a:rPr lang="en-US" altLang="ko-KR" sz="1600" smtClean="0"/>
              <a:t>2</a:t>
            </a:r>
            <a:r>
              <a:rPr lang="ko-KR" altLang="en-US" sz="1600" smtClean="0"/>
              <a:t>시간 동안 길거리에서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수거한 쓰레기 양이야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4824028" y="1808820"/>
            <a:ext cx="2031894" cy="1116124"/>
          </a:xfrm>
          <a:prstGeom prst="wedgeRoundRectCallout">
            <a:avLst>
              <a:gd name="adj1" fmla="val -59662"/>
              <a:gd name="adj2" fmla="val 13070"/>
              <a:gd name="adj3" fmla="val 16667"/>
            </a:avLst>
          </a:prstGeom>
          <a:ln>
            <a:solidFill>
              <a:srgbClr val="FF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</a:t>
            </a:r>
            <a:r>
              <a:rPr lang="ko-KR" altLang="en-US" sz="1600" smtClean="0"/>
              <a:t>시간 동안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주웠는데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쓰레기가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이렇게 많구나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16931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42326</TotalTime>
  <Words>1848</Words>
  <Application>Microsoft Office PowerPoint</Application>
  <PresentationFormat>화면 슬라이드 쇼(4:3)</PresentationFormat>
  <Paragraphs>477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7403</cp:revision>
  <dcterms:created xsi:type="dcterms:W3CDTF">2008-07-15T12:19:11Z</dcterms:created>
  <dcterms:modified xsi:type="dcterms:W3CDTF">2022-03-25T01:17:41Z</dcterms:modified>
</cp:coreProperties>
</file>