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171" r:id="rId4"/>
    <p:sldId id="1188" r:id="rId5"/>
    <p:sldId id="1197" r:id="rId6"/>
    <p:sldId id="1200" r:id="rId7"/>
    <p:sldId id="1198" r:id="rId8"/>
    <p:sldId id="1201" r:id="rId9"/>
    <p:sldId id="1199" r:id="rId10"/>
    <p:sldId id="1202" r:id="rId11"/>
    <p:sldId id="1204" r:id="rId12"/>
    <p:sldId id="1203" r:id="rId13"/>
    <p:sldId id="1206" r:id="rId14"/>
    <p:sldId id="1207" r:id="rId15"/>
    <p:sldId id="1208" r:id="rId16"/>
    <p:sldId id="1209" r:id="rId17"/>
    <p:sldId id="1210" r:id="rId18"/>
    <p:sldId id="1211" r:id="rId19"/>
    <p:sldId id="1212" r:id="rId20"/>
    <p:sldId id="1219" r:id="rId21"/>
    <p:sldId id="1213" r:id="rId22"/>
    <p:sldId id="1215" r:id="rId23"/>
    <p:sldId id="1216" r:id="rId24"/>
    <p:sldId id="1217" r:id="rId25"/>
    <p:sldId id="1218" r:id="rId26"/>
    <p:sldId id="1149" r:id="rId27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F"/>
    <a:srgbClr val="A46B5B"/>
    <a:srgbClr val="FCD5B5"/>
    <a:srgbClr val="7F7F7F"/>
    <a:srgbClr val="F1F1F1"/>
    <a:srgbClr val="FFFBF5"/>
    <a:srgbClr val="C7A08C"/>
    <a:srgbClr val="FDEADA"/>
    <a:srgbClr val="107CE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3" autoAdjust="0"/>
    <p:restoredTop sz="96686" autoAdjust="0"/>
  </p:normalViewPr>
  <p:slideViewPr>
    <p:cSldViewPr>
      <p:cViewPr varScale="1">
        <p:scale>
          <a:sx n="81" d="100"/>
          <a:sy n="81" d="100"/>
        </p:scale>
        <p:origin x="1541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19/curri/TSV56.html?flashxmlnum=yuni4856&amp;classa=A8-C1-61-MM-MM-03-07-07-0-0-0-0&amp;classno=MM_61_03/suh_0601_06_0009/suh_0601_06_0009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57028"/>
              </p:ext>
            </p:extLst>
          </p:nvPr>
        </p:nvGraphicFramePr>
        <p:xfrm>
          <a:off x="34925" y="2446338"/>
          <a:ext cx="8929688" cy="3616782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2022.03.24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73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0852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ED8568E-1194-4C54-BC6F-F12B65E52841}"/>
              </a:ext>
            </a:extLst>
          </p:cNvPr>
          <p:cNvSpPr txBox="1"/>
          <p:nvPr/>
        </p:nvSpPr>
        <p:spPr>
          <a:xfrm>
            <a:off x="2913405" y="4976499"/>
            <a:ext cx="1319486" cy="32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4533D351-A609-4E33-B5A1-AC19D3591302}"/>
              </a:ext>
            </a:extLst>
          </p:cNvPr>
          <p:cNvSpPr txBox="1"/>
          <p:nvPr/>
        </p:nvSpPr>
        <p:spPr>
          <a:xfrm>
            <a:off x="2913405" y="4954227"/>
            <a:ext cx="9806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21600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9A91B1-0390-4A35-9258-80031D62FDEF}"/>
              </a:ext>
            </a:extLst>
          </p:cNvPr>
          <p:cNvGrpSpPr/>
          <p:nvPr/>
        </p:nvGrpSpPr>
        <p:grpSpPr>
          <a:xfrm>
            <a:off x="3743908" y="4937590"/>
            <a:ext cx="416975" cy="456175"/>
            <a:chOff x="3672205" y="2023300"/>
            <a:chExt cx="416975" cy="45617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929E82-17AD-4273-845A-4F61D8AC33CD}"/>
                </a:ext>
              </a:extLst>
            </p:cNvPr>
            <p:cNvSpPr/>
            <p:nvPr/>
          </p:nvSpPr>
          <p:spPr>
            <a:xfrm>
              <a:off x="3729140" y="2023300"/>
              <a:ext cx="360040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㎠</a:t>
              </a: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708D1C4-17D6-4CC8-A0CD-8C0DB6D1C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205" y="2277437"/>
              <a:ext cx="202038" cy="202038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6AD26B1-0955-4922-BA8E-C00C3B00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06" y="1909992"/>
            <a:ext cx="3462120" cy="27739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724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전개도를 이용하여 직육면체 모양의 상자를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부피와 겉넓이를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BEE7662-3AA4-4E75-A882-272B1655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35223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F9D2BE29-C7EC-4FD0-9A1E-91E436E2BDF4}"/>
              </a:ext>
            </a:extLst>
          </p:cNvPr>
          <p:cNvSpPr txBox="1"/>
          <p:nvPr/>
        </p:nvSpPr>
        <p:spPr>
          <a:xfrm>
            <a:off x="456264" y="1471453"/>
            <a:ext cx="64017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겉넓이는 몇 ㎠인가요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13">
            <a:extLst>
              <a:ext uri="{FF2B5EF4-FFF2-40B4-BE49-F238E27FC236}">
                <a16:creationId xmlns:a16="http://schemas.microsoft.com/office/drawing/2014/main" id="{C3A0D252-0EA0-4122-A5F2-5D128B45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71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56">
            <a:extLst>
              <a:ext uri="{FF2B5EF4-FFF2-40B4-BE49-F238E27FC236}">
                <a16:creationId xmlns:a16="http://schemas.microsoft.com/office/drawing/2014/main" id="{98A8F256-4883-44D8-99C8-13D98C401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5176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A25437-B945-4071-9C86-15F5AAC04B2E}"/>
              </a:ext>
            </a:extLst>
          </p:cNvPr>
          <p:cNvGrpSpPr/>
          <p:nvPr/>
        </p:nvGrpSpPr>
        <p:grpSpPr>
          <a:xfrm>
            <a:off x="473939" y="3545681"/>
            <a:ext cx="6120680" cy="1815006"/>
            <a:chOff x="323528" y="3482912"/>
            <a:chExt cx="6120680" cy="181500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1D9094B-6F26-44AF-83EB-5700CD41D7A8}"/>
                </a:ext>
              </a:extLst>
            </p:cNvPr>
            <p:cNvGrpSpPr/>
            <p:nvPr/>
          </p:nvGrpSpPr>
          <p:grpSpPr>
            <a:xfrm>
              <a:off x="323528" y="3482912"/>
              <a:ext cx="6120680" cy="1815006"/>
              <a:chOff x="323528" y="3347359"/>
              <a:chExt cx="6120680" cy="1815006"/>
            </a:xfrm>
          </p:grpSpPr>
          <p:sp>
            <p:nvSpPr>
              <p:cNvPr id="28" name="사각형: 둥근 모서리 21">
                <a:extLst>
                  <a:ext uri="{FF2B5EF4-FFF2-40B4-BE49-F238E27FC236}">
                    <a16:creationId xmlns:a16="http://schemas.microsoft.com/office/drawing/2014/main" id="{0680BBF5-BFBE-42C6-A0C4-659B66CA96CA}"/>
                  </a:ext>
                </a:extLst>
              </p:cNvPr>
              <p:cNvSpPr/>
              <p:nvPr/>
            </p:nvSpPr>
            <p:spPr>
              <a:xfrm>
                <a:off x="323528" y="3648823"/>
                <a:ext cx="6120680" cy="13217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각 삼각형 29">
                <a:extLst>
                  <a:ext uri="{FF2B5EF4-FFF2-40B4-BE49-F238E27FC236}">
                    <a16:creationId xmlns:a16="http://schemas.microsoft.com/office/drawing/2014/main" id="{45FEE662-C6ED-44A0-B2BC-E5FB77C5B11B}"/>
                  </a:ext>
                </a:extLst>
              </p:cNvPr>
              <p:cNvSpPr/>
              <p:nvPr/>
            </p:nvSpPr>
            <p:spPr>
              <a:xfrm flipH="1" flipV="1">
                <a:off x="4906368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44" name="Picture 2">
                <a:extLst>
                  <a:ext uri="{FF2B5EF4-FFF2-40B4-BE49-F238E27FC236}">
                    <a16:creationId xmlns:a16="http://schemas.microsoft.com/office/drawing/2014/main" id="{9EF44EBF-554F-4810-8890-81F61EC0C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8989" y="3347359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CD22DD-AC35-4E53-B712-91203E9D7637}"/>
                  </a:ext>
                </a:extLst>
              </p:cNvPr>
              <p:cNvSpPr txBox="1"/>
              <p:nvPr/>
            </p:nvSpPr>
            <p:spPr>
              <a:xfrm>
                <a:off x="566991" y="3682021"/>
                <a:ext cx="587721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옆면의 넓이와 두 밑면의 넓이의 합으로 직육면체의 겉넓이를 </a:t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구할 수 있습니다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직육면체의 겉넓이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(60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30)×100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60×30×2</a:t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   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180×100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1800×2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18000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＋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3600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           </a:t>
                </a:r>
                <a:r>
                  <a:rPr lang="en-US" altLang="ko-KR" sz="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21600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㎠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DA117B76-D85D-481D-B978-F156004F9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36" y="3934423"/>
              <a:ext cx="101855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9F901DA8-5B35-4023-9ECA-F35A4FAB7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64" y="4437112"/>
              <a:ext cx="101855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93E264C-5B0C-4ECB-8E02-ACFFDFCDBB05}"/>
              </a:ext>
            </a:extLst>
          </p:cNvPr>
          <p:cNvGrpSpPr/>
          <p:nvPr/>
        </p:nvGrpSpPr>
        <p:grpSpPr>
          <a:xfrm>
            <a:off x="5029840" y="1157290"/>
            <a:ext cx="1934439" cy="257112"/>
            <a:chOff x="4517323" y="1683320"/>
            <a:chExt cx="1934439" cy="2571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6E72B3-D025-4E9A-B528-1387728B5B99}"/>
                </a:ext>
              </a:extLst>
            </p:cNvPr>
            <p:cNvSpPr/>
            <p:nvPr/>
          </p:nvSpPr>
          <p:spPr>
            <a:xfrm>
              <a:off x="5167883" y="168332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B2714A2-695B-45CA-8A6D-2BBB322BB4A8}"/>
                </a:ext>
              </a:extLst>
            </p:cNvPr>
            <p:cNvSpPr/>
            <p:nvPr/>
          </p:nvSpPr>
          <p:spPr>
            <a:xfrm>
              <a:off x="4517323" y="168332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DE35424-3FC2-4FA0-8675-83A6437A69A5}"/>
                </a:ext>
              </a:extLst>
            </p:cNvPr>
            <p:cNvSpPr/>
            <p:nvPr/>
          </p:nvSpPr>
          <p:spPr>
            <a:xfrm>
              <a:off x="5821021" y="168484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6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8D89257-AD79-4B0B-B05A-23A4EEF21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16"/>
          <a:stretch/>
        </p:blipFill>
        <p:spPr>
          <a:xfrm>
            <a:off x="215018" y="910135"/>
            <a:ext cx="6625234" cy="90072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5125"/>
              </p:ext>
            </p:extLst>
          </p:nvPr>
        </p:nvGraphicFramePr>
        <p:xfrm>
          <a:off x="6984268" y="692696"/>
          <a:ext cx="2086863" cy="350969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203_1.html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203_2.html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203_1.html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 만들어주세요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그림보기 약물 삭제 및 그림보기 탭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0" name="Picture 28">
            <a:extLst>
              <a:ext uri="{FF2B5EF4-FFF2-40B4-BE49-F238E27FC236}">
                <a16:creationId xmlns:a16="http://schemas.microsoft.com/office/drawing/2014/main" id="{401F581C-F63C-4A95-977D-4AB1D40B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B85DFB-836A-46C9-9275-145CE1D87D3D}"/>
              </a:ext>
            </a:extLst>
          </p:cNvPr>
          <p:cNvSpPr/>
          <p:nvPr/>
        </p:nvSpPr>
        <p:spPr>
          <a:xfrm>
            <a:off x="5556373" y="155527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10D0DF-0BA4-4983-8C28-E1052C088B8F}"/>
              </a:ext>
            </a:extLst>
          </p:cNvPr>
          <p:cNvSpPr/>
          <p:nvPr/>
        </p:nvSpPr>
        <p:spPr>
          <a:xfrm>
            <a:off x="4905813" y="15552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41284B-DD93-4600-A60C-A6EDE4F29A00}"/>
              </a:ext>
            </a:extLst>
          </p:cNvPr>
          <p:cNvSpPr/>
          <p:nvPr/>
        </p:nvSpPr>
        <p:spPr>
          <a:xfrm>
            <a:off x="6209511" y="155679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1FA4A3-133E-461B-9C87-77A9940710C8}"/>
              </a:ext>
            </a:extLst>
          </p:cNvPr>
          <p:cNvSpPr/>
          <p:nvPr/>
        </p:nvSpPr>
        <p:spPr>
          <a:xfrm>
            <a:off x="4258727" y="155527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3530EA-3FC0-4F7D-A2F6-3E0A40E3497C}"/>
              </a:ext>
            </a:extLst>
          </p:cNvPr>
          <p:cNvSpPr/>
          <p:nvPr/>
        </p:nvSpPr>
        <p:spPr>
          <a:xfrm>
            <a:off x="3474586" y="1424456"/>
            <a:ext cx="778089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466A7B-7628-4663-8018-225B182EE502}"/>
              </a:ext>
            </a:extLst>
          </p:cNvPr>
          <p:cNvSpPr/>
          <p:nvPr/>
        </p:nvSpPr>
        <p:spPr>
          <a:xfrm>
            <a:off x="3318941" y="13331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C5D7D-7AEF-4A41-ABDF-BB33A2E1CA95}"/>
              </a:ext>
            </a:extLst>
          </p:cNvPr>
          <p:cNvSpPr/>
          <p:nvPr/>
        </p:nvSpPr>
        <p:spPr>
          <a:xfrm>
            <a:off x="4261242" y="1558918"/>
            <a:ext cx="2596468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211151-332C-4373-9C5D-4B9BC65217B7}"/>
              </a:ext>
            </a:extLst>
          </p:cNvPr>
          <p:cNvSpPr/>
          <p:nvPr/>
        </p:nvSpPr>
        <p:spPr>
          <a:xfrm>
            <a:off x="4105597" y="14676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FE5DEA-CBE5-4CC8-9115-16B7BA7C9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898498"/>
            <a:ext cx="3371174" cy="38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8D89257-AD79-4B0B-B05A-23A4EEF2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601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20403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996FA4-5E17-4FF1-92A4-D99E5765A0C4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721903" y="457630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0" name="Picture 28">
            <a:extLst>
              <a:ext uri="{FF2B5EF4-FFF2-40B4-BE49-F238E27FC236}">
                <a16:creationId xmlns:a16="http://schemas.microsoft.com/office/drawing/2014/main" id="{401F581C-F63C-4A95-977D-4AB1D40B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2703A4-A899-438F-8F85-1BA5829985DF}"/>
              </a:ext>
            </a:extLst>
          </p:cNvPr>
          <p:cNvSpPr/>
          <p:nvPr/>
        </p:nvSpPr>
        <p:spPr>
          <a:xfrm>
            <a:off x="212240" y="1861504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11C97D-006A-4E72-874D-0FDA2D2E104B}"/>
              </a:ext>
            </a:extLst>
          </p:cNvPr>
          <p:cNvSpPr/>
          <p:nvPr/>
        </p:nvSpPr>
        <p:spPr>
          <a:xfrm>
            <a:off x="395092" y="21400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F8C3A3F-00CE-4905-A356-C36E13B4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7" y="1974490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6CF30B-438D-4E07-961B-5C35300FD5FE}"/>
              </a:ext>
            </a:extLst>
          </p:cNvPr>
          <p:cNvSpPr/>
          <p:nvPr/>
        </p:nvSpPr>
        <p:spPr>
          <a:xfrm>
            <a:off x="5556373" y="155527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45BB04-6038-41B8-86CD-3DC6D3FA2DA8}"/>
              </a:ext>
            </a:extLst>
          </p:cNvPr>
          <p:cNvSpPr/>
          <p:nvPr/>
        </p:nvSpPr>
        <p:spPr>
          <a:xfrm>
            <a:off x="4905813" y="155527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4667460-F32C-4E69-A2AA-369F12E79B58}"/>
              </a:ext>
            </a:extLst>
          </p:cNvPr>
          <p:cNvSpPr/>
          <p:nvPr/>
        </p:nvSpPr>
        <p:spPr>
          <a:xfrm>
            <a:off x="6209511" y="155679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AC2FE0-0D7E-4BD7-9C11-3634AB825D30}"/>
              </a:ext>
            </a:extLst>
          </p:cNvPr>
          <p:cNvSpPr/>
          <p:nvPr/>
        </p:nvSpPr>
        <p:spPr>
          <a:xfrm>
            <a:off x="4258727" y="155527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999C1E-582F-4589-8F1D-429D2DC4D708}"/>
              </a:ext>
            </a:extLst>
          </p:cNvPr>
          <p:cNvSpPr/>
          <p:nvPr/>
        </p:nvSpPr>
        <p:spPr>
          <a:xfrm>
            <a:off x="3474586" y="1424456"/>
            <a:ext cx="778089" cy="25559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20DCE4-FB59-4CE7-8D35-76452D5DBB3F}"/>
              </a:ext>
            </a:extLst>
          </p:cNvPr>
          <p:cNvSpPr/>
          <p:nvPr/>
        </p:nvSpPr>
        <p:spPr>
          <a:xfrm>
            <a:off x="4261242" y="1558918"/>
            <a:ext cx="2596468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E7CFBC-BF55-4B38-B856-8C6673D88835}"/>
              </a:ext>
            </a:extLst>
          </p:cNvPr>
          <p:cNvGrpSpPr/>
          <p:nvPr/>
        </p:nvGrpSpPr>
        <p:grpSpPr>
          <a:xfrm>
            <a:off x="1511660" y="3234422"/>
            <a:ext cx="4104456" cy="1445518"/>
            <a:chOff x="1217692" y="3852400"/>
            <a:chExt cx="4104456" cy="144551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8AF3897-B201-46F9-83BD-D546CB94E40C}"/>
                </a:ext>
              </a:extLst>
            </p:cNvPr>
            <p:cNvGrpSpPr/>
            <p:nvPr/>
          </p:nvGrpSpPr>
          <p:grpSpPr>
            <a:xfrm>
              <a:off x="1217692" y="3852400"/>
              <a:ext cx="4104456" cy="1445518"/>
              <a:chOff x="1217692" y="3716847"/>
              <a:chExt cx="4104456" cy="1445518"/>
            </a:xfrm>
          </p:grpSpPr>
          <p:sp>
            <p:nvSpPr>
              <p:cNvPr id="51" name="사각형: 둥근 모서리 21">
                <a:extLst>
                  <a:ext uri="{FF2B5EF4-FFF2-40B4-BE49-F238E27FC236}">
                    <a16:creationId xmlns:a16="http://schemas.microsoft.com/office/drawing/2014/main" id="{7EAAF9D7-5F73-44E6-B4EE-03C6BBCA1F62}"/>
                  </a:ext>
                </a:extLst>
              </p:cNvPr>
              <p:cNvSpPr/>
              <p:nvPr/>
            </p:nvSpPr>
            <p:spPr>
              <a:xfrm>
                <a:off x="1217692" y="4020099"/>
                <a:ext cx="4104456" cy="95047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각 삼각형 51">
                <a:extLst>
                  <a:ext uri="{FF2B5EF4-FFF2-40B4-BE49-F238E27FC236}">
                    <a16:creationId xmlns:a16="http://schemas.microsoft.com/office/drawing/2014/main" id="{28F14C33-DFE6-463C-BC59-4AAEB626BA92}"/>
                  </a:ext>
                </a:extLst>
              </p:cNvPr>
              <p:cNvSpPr/>
              <p:nvPr/>
            </p:nvSpPr>
            <p:spPr>
              <a:xfrm flipH="1" flipV="1">
                <a:off x="4710080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FA9E8346-E5B0-44DB-AD60-AF1AC660F3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469720" y="3716847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B94AB7C-C05F-464E-BA9D-16E01CB7A08A}"/>
                  </a:ext>
                </a:extLst>
              </p:cNvPr>
              <p:cNvSpPr txBox="1"/>
              <p:nvPr/>
            </p:nvSpPr>
            <p:spPr>
              <a:xfrm>
                <a:off x="1409118" y="4116472"/>
                <a:ext cx="38532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정육면체의 부피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모서리의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</a:t>
                </a:r>
                <a:b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모서리의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모서리의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정육면체의 부피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4×4×4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64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㎥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8F1BF31A-5602-488F-811B-C6F2AB930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304" y="4369687"/>
              <a:ext cx="101855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24B045BF-C277-4319-B8D0-5E6A9A681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432" y="4875070"/>
              <a:ext cx="101855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FE83C9E-3F02-4567-9FD2-DF5F5068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998" y="268743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04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14B892D-4BA4-497E-8605-82482565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7070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43850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996FA4-5E17-4FF1-92A4-D99E5765A0C4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721903" y="457630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0" name="Picture 28">
            <a:extLst>
              <a:ext uri="{FF2B5EF4-FFF2-40B4-BE49-F238E27FC236}">
                <a16:creationId xmlns:a16="http://schemas.microsoft.com/office/drawing/2014/main" id="{401F581C-F63C-4A95-977D-4AB1D40B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2703A4-A899-438F-8F85-1BA5829985DF}"/>
              </a:ext>
            </a:extLst>
          </p:cNvPr>
          <p:cNvSpPr/>
          <p:nvPr/>
        </p:nvSpPr>
        <p:spPr>
          <a:xfrm>
            <a:off x="212240" y="1861504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11C97D-006A-4E72-874D-0FDA2D2E104B}"/>
              </a:ext>
            </a:extLst>
          </p:cNvPr>
          <p:cNvSpPr/>
          <p:nvPr/>
        </p:nvSpPr>
        <p:spPr>
          <a:xfrm>
            <a:off x="395092" y="21400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F8C3A3F-00CE-4905-A356-C36E13B4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7" y="1974490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999C1E-582F-4589-8F1D-429D2DC4D708}"/>
              </a:ext>
            </a:extLst>
          </p:cNvPr>
          <p:cNvSpPr/>
          <p:nvPr/>
        </p:nvSpPr>
        <p:spPr>
          <a:xfrm>
            <a:off x="3474586" y="1424456"/>
            <a:ext cx="778089" cy="25559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E7CFBC-BF55-4B38-B856-8C6673D88835}"/>
              </a:ext>
            </a:extLst>
          </p:cNvPr>
          <p:cNvGrpSpPr/>
          <p:nvPr/>
        </p:nvGrpSpPr>
        <p:grpSpPr>
          <a:xfrm>
            <a:off x="1357857" y="3678397"/>
            <a:ext cx="4412062" cy="1001543"/>
            <a:chOff x="1063889" y="4296375"/>
            <a:chExt cx="4412062" cy="10015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8AF3897-B201-46F9-83BD-D546CB94E40C}"/>
                </a:ext>
              </a:extLst>
            </p:cNvPr>
            <p:cNvGrpSpPr/>
            <p:nvPr/>
          </p:nvGrpSpPr>
          <p:grpSpPr>
            <a:xfrm>
              <a:off x="1063889" y="4296375"/>
              <a:ext cx="4412062" cy="1001543"/>
              <a:chOff x="1063889" y="4160822"/>
              <a:chExt cx="4412062" cy="1001543"/>
            </a:xfrm>
          </p:grpSpPr>
          <p:sp>
            <p:nvSpPr>
              <p:cNvPr id="51" name="사각형: 둥근 모서리 21">
                <a:extLst>
                  <a:ext uri="{FF2B5EF4-FFF2-40B4-BE49-F238E27FC236}">
                    <a16:creationId xmlns:a16="http://schemas.microsoft.com/office/drawing/2014/main" id="{7EAAF9D7-5F73-44E6-B4EE-03C6BBCA1F62}"/>
                  </a:ext>
                </a:extLst>
              </p:cNvPr>
              <p:cNvSpPr/>
              <p:nvPr/>
            </p:nvSpPr>
            <p:spPr>
              <a:xfrm>
                <a:off x="1063889" y="4466557"/>
                <a:ext cx="4412062" cy="50402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각 삼각형 51">
                <a:extLst>
                  <a:ext uri="{FF2B5EF4-FFF2-40B4-BE49-F238E27FC236}">
                    <a16:creationId xmlns:a16="http://schemas.microsoft.com/office/drawing/2014/main" id="{28F14C33-DFE6-463C-BC59-4AAEB626BA92}"/>
                  </a:ext>
                </a:extLst>
              </p:cNvPr>
              <p:cNvSpPr/>
              <p:nvPr/>
            </p:nvSpPr>
            <p:spPr>
              <a:xfrm flipH="1" flipV="1">
                <a:off x="4710080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FA9E8346-E5B0-44DB-AD60-AF1AC660F3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1243242" y="416082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B94AB7C-C05F-464E-BA9D-16E01CB7A08A}"/>
                  </a:ext>
                </a:extLst>
              </p:cNvPr>
              <p:cNvSpPr txBox="1"/>
              <p:nvPr/>
            </p:nvSpPr>
            <p:spPr>
              <a:xfrm>
                <a:off x="1234324" y="4565014"/>
                <a:ext cx="41598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㎥＝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1000000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㎤이므로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64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㎥＝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64000000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㎤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8F1BF31A-5602-488F-811B-C6F2AB930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92" y="4818229"/>
              <a:ext cx="111101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74BCDB-2363-4E8E-B3B2-098C24D96FD2}"/>
              </a:ext>
            </a:extLst>
          </p:cNvPr>
          <p:cNvSpPr/>
          <p:nvPr/>
        </p:nvSpPr>
        <p:spPr>
          <a:xfrm>
            <a:off x="5556373" y="155527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F7C5A1-9F45-43B7-9559-8BB3723E5AC7}"/>
              </a:ext>
            </a:extLst>
          </p:cNvPr>
          <p:cNvSpPr/>
          <p:nvPr/>
        </p:nvSpPr>
        <p:spPr>
          <a:xfrm>
            <a:off x="4905813" y="15552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03551F-3A51-4EB9-8E45-2DE1A811BBA2}"/>
              </a:ext>
            </a:extLst>
          </p:cNvPr>
          <p:cNvSpPr/>
          <p:nvPr/>
        </p:nvSpPr>
        <p:spPr>
          <a:xfrm>
            <a:off x="6209511" y="155679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8F1F4A-ADB8-436D-AA64-0DCB8F52E136}"/>
              </a:ext>
            </a:extLst>
          </p:cNvPr>
          <p:cNvSpPr/>
          <p:nvPr/>
        </p:nvSpPr>
        <p:spPr>
          <a:xfrm>
            <a:off x="4258727" y="155527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F05401-AB65-4CBC-9E81-759E98A377AC}"/>
              </a:ext>
            </a:extLst>
          </p:cNvPr>
          <p:cNvSpPr/>
          <p:nvPr/>
        </p:nvSpPr>
        <p:spPr>
          <a:xfrm>
            <a:off x="4261242" y="1558918"/>
            <a:ext cx="2596468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8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B47F5D-A8DC-41F1-B039-262ECC5F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721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01978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996FA4-5E17-4FF1-92A4-D99E5765A0C4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721903" y="457630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0" name="Picture 28">
            <a:extLst>
              <a:ext uri="{FF2B5EF4-FFF2-40B4-BE49-F238E27FC236}">
                <a16:creationId xmlns:a16="http://schemas.microsoft.com/office/drawing/2014/main" id="{401F581C-F63C-4A95-977D-4AB1D40B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2703A4-A899-438F-8F85-1BA5829985DF}"/>
              </a:ext>
            </a:extLst>
          </p:cNvPr>
          <p:cNvSpPr/>
          <p:nvPr/>
        </p:nvSpPr>
        <p:spPr>
          <a:xfrm>
            <a:off x="212240" y="1861504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11C97D-006A-4E72-874D-0FDA2D2E104B}"/>
              </a:ext>
            </a:extLst>
          </p:cNvPr>
          <p:cNvSpPr/>
          <p:nvPr/>
        </p:nvSpPr>
        <p:spPr>
          <a:xfrm>
            <a:off x="395092" y="21400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F8C3A3F-00CE-4905-A356-C36E13B4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7" y="1974490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999C1E-582F-4589-8F1D-429D2DC4D708}"/>
              </a:ext>
            </a:extLst>
          </p:cNvPr>
          <p:cNvSpPr/>
          <p:nvPr/>
        </p:nvSpPr>
        <p:spPr>
          <a:xfrm>
            <a:off x="3474586" y="1424456"/>
            <a:ext cx="778089" cy="25559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E7CFBC-BF55-4B38-B856-8C6673D88835}"/>
              </a:ext>
            </a:extLst>
          </p:cNvPr>
          <p:cNvGrpSpPr/>
          <p:nvPr/>
        </p:nvGrpSpPr>
        <p:grpSpPr>
          <a:xfrm>
            <a:off x="395092" y="3310449"/>
            <a:ext cx="6337592" cy="1366210"/>
            <a:chOff x="101124" y="3931708"/>
            <a:chExt cx="6337592" cy="136621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8AF3897-B201-46F9-83BD-D546CB94E40C}"/>
                </a:ext>
              </a:extLst>
            </p:cNvPr>
            <p:cNvGrpSpPr/>
            <p:nvPr/>
          </p:nvGrpSpPr>
          <p:grpSpPr>
            <a:xfrm>
              <a:off x="101124" y="3931708"/>
              <a:ext cx="6337592" cy="1366210"/>
              <a:chOff x="101124" y="3796155"/>
              <a:chExt cx="6337592" cy="1366210"/>
            </a:xfrm>
          </p:grpSpPr>
          <p:sp>
            <p:nvSpPr>
              <p:cNvPr id="51" name="사각형: 둥근 모서리 21">
                <a:extLst>
                  <a:ext uri="{FF2B5EF4-FFF2-40B4-BE49-F238E27FC236}">
                    <a16:creationId xmlns:a16="http://schemas.microsoft.com/office/drawing/2014/main" id="{7EAAF9D7-5F73-44E6-B4EE-03C6BBCA1F62}"/>
                  </a:ext>
                </a:extLst>
              </p:cNvPr>
              <p:cNvSpPr/>
              <p:nvPr/>
            </p:nvSpPr>
            <p:spPr>
              <a:xfrm>
                <a:off x="101124" y="4087277"/>
                <a:ext cx="6337592" cy="8833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각 삼각형 51">
                <a:extLst>
                  <a:ext uri="{FF2B5EF4-FFF2-40B4-BE49-F238E27FC236}">
                    <a16:creationId xmlns:a16="http://schemas.microsoft.com/office/drawing/2014/main" id="{28F14C33-DFE6-463C-BC59-4AAEB626BA92}"/>
                  </a:ext>
                </a:extLst>
              </p:cNvPr>
              <p:cNvSpPr/>
              <p:nvPr/>
            </p:nvSpPr>
            <p:spPr>
              <a:xfrm flipH="1" flipV="1">
                <a:off x="4710080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FA9E8346-E5B0-44DB-AD60-AF1AC660F3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83068" y="379615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B94AB7C-C05F-464E-BA9D-16E01CB7A08A}"/>
                  </a:ext>
                </a:extLst>
              </p:cNvPr>
              <p:cNvSpPr txBox="1"/>
              <p:nvPr/>
            </p:nvSpPr>
            <p:spPr>
              <a:xfrm>
                <a:off x="291951" y="4064869"/>
                <a:ext cx="6146765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정육면체의 겉넓이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모서리의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한 모서리의 길이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)×6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정육면체의 겉넓이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4×4×6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96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㎡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8F1BF31A-5602-488F-811B-C6F2AB930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19" y="4398033"/>
              <a:ext cx="108277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88DE454B-23EB-4461-A3D3-C5A4EBA1D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19" y="4764942"/>
              <a:ext cx="108277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74BCDB-2363-4E8E-B3B2-098C24D96FD2}"/>
              </a:ext>
            </a:extLst>
          </p:cNvPr>
          <p:cNvSpPr/>
          <p:nvPr/>
        </p:nvSpPr>
        <p:spPr>
          <a:xfrm>
            <a:off x="5556373" y="155527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7F7C5A1-9F45-43B7-9559-8BB3723E5AC7}"/>
              </a:ext>
            </a:extLst>
          </p:cNvPr>
          <p:cNvSpPr/>
          <p:nvPr/>
        </p:nvSpPr>
        <p:spPr>
          <a:xfrm>
            <a:off x="4905813" y="155527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003551F-3A51-4EB9-8E45-2DE1A811BBA2}"/>
              </a:ext>
            </a:extLst>
          </p:cNvPr>
          <p:cNvSpPr/>
          <p:nvPr/>
        </p:nvSpPr>
        <p:spPr>
          <a:xfrm>
            <a:off x="6209511" y="155679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8F1F4A-ADB8-436D-AA64-0DCB8F52E136}"/>
              </a:ext>
            </a:extLst>
          </p:cNvPr>
          <p:cNvSpPr/>
          <p:nvPr/>
        </p:nvSpPr>
        <p:spPr>
          <a:xfrm>
            <a:off x="4258727" y="155527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BF05401-AB65-4CBC-9E81-759E98A377AC}"/>
              </a:ext>
            </a:extLst>
          </p:cNvPr>
          <p:cNvSpPr/>
          <p:nvPr/>
        </p:nvSpPr>
        <p:spPr>
          <a:xfrm>
            <a:off x="4261242" y="1558918"/>
            <a:ext cx="2596468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7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0DC7C0-82BC-4E12-A7B9-6556403B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8129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82514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약물은 처음에는 안 보이다가 답과 함께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 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삭제하고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으로 나누기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2231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2703A4-A899-438F-8F85-1BA5829985DF}"/>
              </a:ext>
            </a:extLst>
          </p:cNvPr>
          <p:cNvSpPr/>
          <p:nvPr/>
        </p:nvSpPr>
        <p:spPr>
          <a:xfrm>
            <a:off x="680748" y="1644956"/>
            <a:ext cx="365703" cy="395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11C97D-006A-4E72-874D-0FDA2D2E104B}"/>
              </a:ext>
            </a:extLst>
          </p:cNvPr>
          <p:cNvSpPr/>
          <p:nvPr/>
        </p:nvSpPr>
        <p:spPr>
          <a:xfrm>
            <a:off x="1271279" y="14258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149B3F-3CEF-4B5B-9CA7-3857AA63F124}"/>
              </a:ext>
            </a:extLst>
          </p:cNvPr>
          <p:cNvSpPr/>
          <p:nvPr/>
        </p:nvSpPr>
        <p:spPr>
          <a:xfrm>
            <a:off x="5105626" y="1402744"/>
            <a:ext cx="1734626" cy="23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3748B72-1E32-44CD-9A27-CBC9D9D4D0BC}"/>
              </a:ext>
            </a:extLst>
          </p:cNvPr>
          <p:cNvSpPr/>
          <p:nvPr/>
        </p:nvSpPr>
        <p:spPr>
          <a:xfrm>
            <a:off x="5259240" y="1247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9">
            <a:extLst>
              <a:ext uri="{FF2B5EF4-FFF2-40B4-BE49-F238E27FC236}">
                <a16:creationId xmlns:a16="http://schemas.microsoft.com/office/drawing/2014/main" id="{CCAD3F49-68B6-4893-80C5-FFBE25DB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A07E4EDF-B651-4742-95A9-ADC48F342695}"/>
              </a:ext>
            </a:extLst>
          </p:cNvPr>
          <p:cNvSpPr/>
          <p:nvPr/>
        </p:nvSpPr>
        <p:spPr>
          <a:xfrm>
            <a:off x="190350" y="12649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A513A180-DEB5-4F6F-88C9-473111AB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4" y="169864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37E4EF-C3C2-4C3D-ACE5-F3691A92F5E1}"/>
              </a:ext>
            </a:extLst>
          </p:cNvPr>
          <p:cNvSpPr/>
          <p:nvPr/>
        </p:nvSpPr>
        <p:spPr>
          <a:xfrm>
            <a:off x="1115957" y="1638349"/>
            <a:ext cx="4829831" cy="3054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2724AB9-DEC9-440A-A2E5-8FB62E584085}"/>
              </a:ext>
            </a:extLst>
          </p:cNvPr>
          <p:cNvSpPr/>
          <p:nvPr/>
        </p:nvSpPr>
        <p:spPr>
          <a:xfrm>
            <a:off x="558925" y="1528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20FCCA-1EE2-4FAC-A76C-F2E270D57BC3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EE02075-8381-492E-BC4E-6F1E47EDB448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4E33D1-8C3D-4982-8C03-2612E0BC7175}"/>
              </a:ext>
            </a:extLst>
          </p:cNvPr>
          <p:cNvSpPr/>
          <p:nvPr/>
        </p:nvSpPr>
        <p:spPr>
          <a:xfrm>
            <a:off x="6519176" y="2879938"/>
            <a:ext cx="365703" cy="395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32DBCB9-D8BF-4F44-82A2-12CC69314B00}"/>
              </a:ext>
            </a:extLst>
          </p:cNvPr>
          <p:cNvSpPr/>
          <p:nvPr/>
        </p:nvSpPr>
        <p:spPr>
          <a:xfrm>
            <a:off x="6397353" y="2763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1316FAD-4652-4198-BC0A-D579F05338DB}"/>
              </a:ext>
            </a:extLst>
          </p:cNvPr>
          <p:cNvSpPr/>
          <p:nvPr/>
        </p:nvSpPr>
        <p:spPr>
          <a:xfrm>
            <a:off x="2713632" y="47384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ABF761D-7B4E-4324-B6A8-D3728BEE4C67}"/>
              </a:ext>
            </a:extLst>
          </p:cNvPr>
          <p:cNvGrpSpPr/>
          <p:nvPr/>
        </p:nvGrpSpPr>
        <p:grpSpPr>
          <a:xfrm flipV="1">
            <a:off x="2969049" y="4758145"/>
            <a:ext cx="1117171" cy="179599"/>
            <a:chOff x="319554" y="1245924"/>
            <a:chExt cx="2636592" cy="423864"/>
          </a:xfrm>
        </p:grpSpPr>
        <p:pic>
          <p:nvPicPr>
            <p:cNvPr id="70" name="Picture 11">
              <a:extLst>
                <a:ext uri="{FF2B5EF4-FFF2-40B4-BE49-F238E27FC236}">
                  <a16:creationId xmlns:a16="http://schemas.microsoft.com/office/drawing/2014/main" id="{B45EAD21-1FA1-43C2-AAE9-BC5FC4D8C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>
              <a:extLst>
                <a:ext uri="{FF2B5EF4-FFF2-40B4-BE49-F238E27FC236}">
                  <a16:creationId xmlns:a16="http://schemas.microsoft.com/office/drawing/2014/main" id="{EA877E34-DE37-411F-807A-083AAEBDD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>
              <a:extLst>
                <a:ext uri="{FF2B5EF4-FFF2-40B4-BE49-F238E27FC236}">
                  <a16:creationId xmlns:a16="http://schemas.microsoft.com/office/drawing/2014/main" id="{9021B386-FA56-4027-A051-1ACD45B97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4">
              <a:extLst>
                <a:ext uri="{FF2B5EF4-FFF2-40B4-BE49-F238E27FC236}">
                  <a16:creationId xmlns:a16="http://schemas.microsoft.com/office/drawing/2014/main" id="{0736113A-A009-4734-8815-DB64E2C34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61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E206F-4017-4C8B-ADE8-7DE7BF5D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528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70537"/>
              </p:ext>
            </p:extLst>
          </p:nvPr>
        </p:nvGraphicFramePr>
        <p:xfrm>
          <a:off x="6984268" y="692696"/>
          <a:ext cx="2086863" cy="38476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각각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약물은 처음에는 안 보이다가 답과 함께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라인 박스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삭제하고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으로 나누기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72231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2703A4-A899-438F-8F85-1BA5829985DF}"/>
              </a:ext>
            </a:extLst>
          </p:cNvPr>
          <p:cNvSpPr/>
          <p:nvPr/>
        </p:nvSpPr>
        <p:spPr>
          <a:xfrm>
            <a:off x="680748" y="1644956"/>
            <a:ext cx="365703" cy="395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11C97D-006A-4E72-874D-0FDA2D2E104B}"/>
              </a:ext>
            </a:extLst>
          </p:cNvPr>
          <p:cNvSpPr/>
          <p:nvPr/>
        </p:nvSpPr>
        <p:spPr>
          <a:xfrm>
            <a:off x="1271279" y="14258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149B3F-3CEF-4B5B-9CA7-3857AA63F124}"/>
              </a:ext>
            </a:extLst>
          </p:cNvPr>
          <p:cNvSpPr/>
          <p:nvPr/>
        </p:nvSpPr>
        <p:spPr>
          <a:xfrm>
            <a:off x="5105626" y="1402744"/>
            <a:ext cx="1734626" cy="23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3748B72-1E32-44CD-9A27-CBC9D9D4D0BC}"/>
              </a:ext>
            </a:extLst>
          </p:cNvPr>
          <p:cNvSpPr/>
          <p:nvPr/>
        </p:nvSpPr>
        <p:spPr>
          <a:xfrm>
            <a:off x="5259240" y="1247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9">
            <a:extLst>
              <a:ext uri="{FF2B5EF4-FFF2-40B4-BE49-F238E27FC236}">
                <a16:creationId xmlns:a16="http://schemas.microsoft.com/office/drawing/2014/main" id="{CCAD3F49-68B6-4893-80C5-FFBE25DB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A07E4EDF-B651-4742-95A9-ADC48F342695}"/>
              </a:ext>
            </a:extLst>
          </p:cNvPr>
          <p:cNvSpPr/>
          <p:nvPr/>
        </p:nvSpPr>
        <p:spPr>
          <a:xfrm>
            <a:off x="190350" y="12649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A513A180-DEB5-4F6F-88C9-473111ABD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4" y="169864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37E4EF-C3C2-4C3D-ACE5-F3691A92F5E1}"/>
              </a:ext>
            </a:extLst>
          </p:cNvPr>
          <p:cNvSpPr/>
          <p:nvPr/>
        </p:nvSpPr>
        <p:spPr>
          <a:xfrm>
            <a:off x="1115957" y="1638349"/>
            <a:ext cx="4829831" cy="3054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2724AB9-DEC9-440A-A2E5-8FB62E584085}"/>
              </a:ext>
            </a:extLst>
          </p:cNvPr>
          <p:cNvSpPr/>
          <p:nvPr/>
        </p:nvSpPr>
        <p:spPr>
          <a:xfrm>
            <a:off x="558925" y="152881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20FCCA-1EE2-4FAC-A76C-F2E270D57BC3}"/>
              </a:ext>
            </a:extLst>
          </p:cNvPr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EE02075-8381-492E-BC4E-6F1E47EDB448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4E33D1-8C3D-4982-8C03-2612E0BC7175}"/>
              </a:ext>
            </a:extLst>
          </p:cNvPr>
          <p:cNvSpPr/>
          <p:nvPr/>
        </p:nvSpPr>
        <p:spPr>
          <a:xfrm>
            <a:off x="121823" y="2879938"/>
            <a:ext cx="365703" cy="395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32DBCB9-D8BF-4F44-82A2-12CC69314B00}"/>
              </a:ext>
            </a:extLst>
          </p:cNvPr>
          <p:cNvSpPr/>
          <p:nvPr/>
        </p:nvSpPr>
        <p:spPr>
          <a:xfrm>
            <a:off x="0" y="27637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1316FAD-4652-4198-BC0A-D579F05338DB}"/>
              </a:ext>
            </a:extLst>
          </p:cNvPr>
          <p:cNvSpPr/>
          <p:nvPr/>
        </p:nvSpPr>
        <p:spPr>
          <a:xfrm>
            <a:off x="2713632" y="47384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14E008C-7AD1-41A8-9451-22B3A1E864B2}"/>
              </a:ext>
            </a:extLst>
          </p:cNvPr>
          <p:cNvGrpSpPr/>
          <p:nvPr/>
        </p:nvGrpSpPr>
        <p:grpSpPr>
          <a:xfrm flipV="1">
            <a:off x="2969049" y="4758145"/>
            <a:ext cx="1117171" cy="183634"/>
            <a:chOff x="290979" y="2009759"/>
            <a:chExt cx="2665167" cy="433388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id="{0CF70136-0399-482C-BF56-F66EAE60D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E6A018A2-52E1-44AF-8AB8-5FAA625C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id="{F5FC81D6-9793-4502-B544-3D307C5F8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>
              <a:extLst>
                <a:ext uri="{FF2B5EF4-FFF2-40B4-BE49-F238E27FC236}">
                  <a16:creationId xmlns:a16="http://schemas.microsoft.com/office/drawing/2014/main" id="{08D08938-8FAC-4CEF-A922-E923D99C8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640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849FD5-F2B4-4DB0-858D-2C13A79B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6683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6038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996FA4-5E17-4FF1-92A4-D99E5765A0C4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721903" y="457630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6" name="Picture 36">
            <a:extLst>
              <a:ext uri="{FF2B5EF4-FFF2-40B4-BE49-F238E27FC236}">
                <a16:creationId xmlns:a16="http://schemas.microsoft.com/office/drawing/2014/main" id="{D149F31F-5CB3-4FB3-8FE6-BDE2A205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691B5-E67B-4A08-B67A-F9608F4427C3}"/>
              </a:ext>
            </a:extLst>
          </p:cNvPr>
          <p:cNvSpPr/>
          <p:nvPr/>
        </p:nvSpPr>
        <p:spPr>
          <a:xfrm>
            <a:off x="5809471" y="961080"/>
            <a:ext cx="365703" cy="343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615C59-212A-43D9-8210-2542413DC2C9}"/>
              </a:ext>
            </a:extLst>
          </p:cNvPr>
          <p:cNvSpPr/>
          <p:nvPr/>
        </p:nvSpPr>
        <p:spPr>
          <a:xfrm>
            <a:off x="599232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9BFE54A5-CC17-4862-8CA9-E4B4669C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0" y="917402"/>
            <a:ext cx="304144" cy="30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42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849FD5-F2B4-4DB0-858D-2C13A79B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668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6" name="Picture 36">
            <a:extLst>
              <a:ext uri="{FF2B5EF4-FFF2-40B4-BE49-F238E27FC236}">
                <a16:creationId xmlns:a16="http://schemas.microsoft.com/office/drawing/2014/main" id="{D149F31F-5CB3-4FB3-8FE6-BDE2A205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1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691B5-E67B-4A08-B67A-F9608F4427C3}"/>
              </a:ext>
            </a:extLst>
          </p:cNvPr>
          <p:cNvSpPr/>
          <p:nvPr/>
        </p:nvSpPr>
        <p:spPr>
          <a:xfrm>
            <a:off x="5809471" y="961080"/>
            <a:ext cx="365703" cy="343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9BFE54A5-CC17-4862-8CA9-E4B4669C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0" y="917402"/>
            <a:ext cx="304144" cy="30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4BB0DE-1282-4094-BA17-BAEABEDE3C7C}"/>
              </a:ext>
            </a:extLst>
          </p:cNvPr>
          <p:cNvGrpSpPr/>
          <p:nvPr/>
        </p:nvGrpSpPr>
        <p:grpSpPr>
          <a:xfrm>
            <a:off x="395092" y="3078310"/>
            <a:ext cx="6733192" cy="1772728"/>
            <a:chOff x="101124" y="3699569"/>
            <a:chExt cx="6733192" cy="177272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111B22-5D7F-4409-A6F8-39DF02B8E7B8}"/>
                </a:ext>
              </a:extLst>
            </p:cNvPr>
            <p:cNvGrpSpPr/>
            <p:nvPr/>
          </p:nvGrpSpPr>
          <p:grpSpPr>
            <a:xfrm>
              <a:off x="101124" y="3699569"/>
              <a:ext cx="6733192" cy="1772728"/>
              <a:chOff x="101124" y="3564016"/>
              <a:chExt cx="6733192" cy="1772728"/>
            </a:xfrm>
          </p:grpSpPr>
          <p:sp>
            <p:nvSpPr>
              <p:cNvPr id="32" name="사각형: 둥근 모서리 21">
                <a:extLst>
                  <a:ext uri="{FF2B5EF4-FFF2-40B4-BE49-F238E27FC236}">
                    <a16:creationId xmlns:a16="http://schemas.microsoft.com/office/drawing/2014/main" id="{6788E98E-09DF-4883-87EA-5FDF3C47ACB0}"/>
                  </a:ext>
                </a:extLst>
              </p:cNvPr>
              <p:cNvSpPr/>
              <p:nvPr/>
            </p:nvSpPr>
            <p:spPr>
              <a:xfrm>
                <a:off x="101124" y="3856623"/>
                <a:ext cx="6716898" cy="111395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0707A882-708F-4784-89F0-D2EAB1BA9EFD}"/>
                  </a:ext>
                </a:extLst>
              </p:cNvPr>
              <p:cNvSpPr/>
              <p:nvPr/>
            </p:nvSpPr>
            <p:spPr>
              <a:xfrm flipH="1" flipV="1">
                <a:off x="4710080" y="4974258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AB7B0847-5ABF-4E1A-A0D5-C3594EC03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383068" y="3564016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0A91D5-687E-4E96-A2E9-BB6DFAAE6720}"/>
                  </a:ext>
                </a:extLst>
              </p:cNvPr>
              <p:cNvSpPr txBox="1"/>
              <p:nvPr/>
            </p:nvSpPr>
            <p:spPr>
              <a:xfrm>
                <a:off x="308245" y="3814724"/>
                <a:ext cx="6526071" cy="15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직육면체의 부피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세로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)×(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높이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8×5×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⇔ 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280÷40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arenBoth"/>
                </a:pP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×10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⇔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20×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㎤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⇔ □＝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280÷20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14 (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arenBoth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5965FE80-2CC4-4805-BA33-DD6F2CEA7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19" y="4151402"/>
              <a:ext cx="108277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CB691706-F85C-45ED-9D41-253AA3C34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19" y="4518311"/>
              <a:ext cx="108277" cy="114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6" name="Group 56">
            <a:extLst>
              <a:ext uri="{FF2B5EF4-FFF2-40B4-BE49-F238E27FC236}">
                <a16:creationId xmlns:a16="http://schemas.microsoft.com/office/drawing/2014/main" id="{6DAA915C-214A-4BBD-91AC-B5849CFB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6080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DD5035-29C0-443B-B947-1C07E6E9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57084"/>
            <a:ext cx="6625234" cy="13532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5291"/>
              </p:ext>
            </p:extLst>
          </p:nvPr>
        </p:nvGraphicFramePr>
        <p:xfrm>
          <a:off x="6984268" y="692696"/>
          <a:ext cx="2086863" cy="338777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206_1.html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206_2.html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206_1.html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 만들어주세요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그림보기 약물 삭제 및 그림보기 탭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확대버튼 추가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10D0DF-0BA4-4983-8C28-E1052C088B8F}"/>
              </a:ext>
            </a:extLst>
          </p:cNvPr>
          <p:cNvSpPr/>
          <p:nvPr/>
        </p:nvSpPr>
        <p:spPr>
          <a:xfrm>
            <a:off x="6188679" y="2047963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1FA4A3-133E-461B-9C87-77A9940710C8}"/>
              </a:ext>
            </a:extLst>
          </p:cNvPr>
          <p:cNvSpPr/>
          <p:nvPr/>
        </p:nvSpPr>
        <p:spPr>
          <a:xfrm>
            <a:off x="5541593" y="204796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3530EA-3FC0-4F7D-A2F6-3E0A40E3497C}"/>
              </a:ext>
            </a:extLst>
          </p:cNvPr>
          <p:cNvSpPr/>
          <p:nvPr/>
        </p:nvSpPr>
        <p:spPr>
          <a:xfrm>
            <a:off x="4583391" y="1920166"/>
            <a:ext cx="778089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466A7B-7628-4663-8018-225B182EE502}"/>
              </a:ext>
            </a:extLst>
          </p:cNvPr>
          <p:cNvSpPr/>
          <p:nvPr/>
        </p:nvSpPr>
        <p:spPr>
          <a:xfrm>
            <a:off x="4427746" y="18288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C5D7D-7AEF-4A41-ABDF-BB33A2E1CA95}"/>
              </a:ext>
            </a:extLst>
          </p:cNvPr>
          <p:cNvSpPr/>
          <p:nvPr/>
        </p:nvSpPr>
        <p:spPr>
          <a:xfrm>
            <a:off x="5544108" y="2051609"/>
            <a:ext cx="1282866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211151-332C-4373-9C5D-4B9BC65217B7}"/>
              </a:ext>
            </a:extLst>
          </p:cNvPr>
          <p:cNvSpPr/>
          <p:nvPr/>
        </p:nvSpPr>
        <p:spPr>
          <a:xfrm>
            <a:off x="5388463" y="19603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61DBD-5EB7-481C-8EF4-A47DC5D6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9" y="2398018"/>
            <a:ext cx="6637304" cy="3125452"/>
          </a:xfrm>
          <a:prstGeom prst="rect">
            <a:avLst/>
          </a:prstGeom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6527586F-F3E0-49F1-9571-D269827D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7">
            <a:extLst>
              <a:ext uri="{FF2B5EF4-FFF2-40B4-BE49-F238E27FC236}">
                <a16:creationId xmlns:a16="http://schemas.microsoft.com/office/drawing/2014/main" id="{E9029A96-E934-45FD-9F33-263250EC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20" y="5142480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AEB88BD-4D7A-4B30-BBA4-1BB0AC2C6602}"/>
              </a:ext>
            </a:extLst>
          </p:cNvPr>
          <p:cNvSpPr/>
          <p:nvPr/>
        </p:nvSpPr>
        <p:spPr>
          <a:xfrm>
            <a:off x="6729050" y="48795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5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02556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suh_0601_06_0009_207_1..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26597"/>
              </p:ext>
            </p:extLst>
          </p:nvPr>
        </p:nvGraphicFramePr>
        <p:xfrm>
          <a:off x="6984268" y="692696"/>
          <a:ext cx="2086863" cy="320757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확대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핸드폰 모양 그림만 크게 넣어주세요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40px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761DBD-5EB7-481C-8EF4-A47DC5D61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5"/>
          <a:stretch/>
        </p:blipFill>
        <p:spPr>
          <a:xfrm>
            <a:off x="1084667" y="817225"/>
            <a:ext cx="5145542" cy="4808019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AEB88BD-4D7A-4B30-BBA4-1BB0AC2C6602}"/>
              </a:ext>
            </a:extLst>
          </p:cNvPr>
          <p:cNvSpPr/>
          <p:nvPr/>
        </p:nvSpPr>
        <p:spPr>
          <a:xfrm>
            <a:off x="1295400" y="12274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695AD13-522D-4BA3-8CE1-4C850905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34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039197-A86F-48E7-88AE-A691E357E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9"/>
          <a:stretch/>
        </p:blipFill>
        <p:spPr>
          <a:xfrm>
            <a:off x="6619889" y="2348880"/>
            <a:ext cx="281955" cy="3042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DD5035-29C0-443B-B947-1C07E6E9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8" y="957084"/>
            <a:ext cx="6625234" cy="13532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91815"/>
              </p:ext>
            </p:extLst>
          </p:nvPr>
        </p:nvGraphicFramePr>
        <p:xfrm>
          <a:off x="6984268" y="692696"/>
          <a:ext cx="2086863" cy="34487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206_1.html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206_2.html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206_1.html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 만들어주세요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스크롤 삭제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한페이지 안으로 넣어주세요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DD0A886C-ACE5-4AAD-BFE5-44A9A782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3D3EF77-0E79-4905-9448-C8B1171F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2897DB94-114A-4480-BDD8-08342D6D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1EB8D78-E1FE-40D3-A19E-3CAB364A7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10D0DF-0BA4-4983-8C28-E1052C088B8F}"/>
              </a:ext>
            </a:extLst>
          </p:cNvPr>
          <p:cNvSpPr/>
          <p:nvPr/>
        </p:nvSpPr>
        <p:spPr>
          <a:xfrm>
            <a:off x="6188679" y="2047963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1FA4A3-133E-461B-9C87-77A9940710C8}"/>
              </a:ext>
            </a:extLst>
          </p:cNvPr>
          <p:cNvSpPr/>
          <p:nvPr/>
        </p:nvSpPr>
        <p:spPr>
          <a:xfrm>
            <a:off x="5541593" y="204796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3530EA-3FC0-4F7D-A2F6-3E0A40E3497C}"/>
              </a:ext>
            </a:extLst>
          </p:cNvPr>
          <p:cNvSpPr/>
          <p:nvPr/>
        </p:nvSpPr>
        <p:spPr>
          <a:xfrm>
            <a:off x="4583391" y="1920166"/>
            <a:ext cx="778089" cy="25559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C5D7D-7AEF-4A41-ABDF-BB33A2E1CA95}"/>
              </a:ext>
            </a:extLst>
          </p:cNvPr>
          <p:cNvSpPr/>
          <p:nvPr/>
        </p:nvSpPr>
        <p:spPr>
          <a:xfrm>
            <a:off x="5544108" y="2051609"/>
            <a:ext cx="1282866" cy="25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527586F-F3E0-49F1-9571-D269827D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410F817-F45F-4323-8F6C-940B1B7A9617}"/>
              </a:ext>
            </a:extLst>
          </p:cNvPr>
          <p:cNvGrpSpPr/>
          <p:nvPr/>
        </p:nvGrpSpPr>
        <p:grpSpPr>
          <a:xfrm>
            <a:off x="313112" y="2318784"/>
            <a:ext cx="6224353" cy="3216026"/>
            <a:chOff x="0" y="2133437"/>
            <a:chExt cx="9144000" cy="47245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99A2B52-C8AC-46D0-8ABB-1FD987AD3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133437"/>
              <a:ext cx="9144000" cy="259112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6AFDC7-4FB3-4DF9-A858-46ED9F28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4722223"/>
              <a:ext cx="9144000" cy="2135777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CD019F1-FCB6-45C7-86E4-9CA898A45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696" y="5400271"/>
            <a:ext cx="1006723" cy="2722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F9040A-A2A9-4284-957F-727E0D993710}"/>
              </a:ext>
            </a:extLst>
          </p:cNvPr>
          <p:cNvSpPr/>
          <p:nvPr/>
        </p:nvSpPr>
        <p:spPr>
          <a:xfrm>
            <a:off x="5827610" y="5367359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8220A3-2C84-4512-8FA7-D28057158B45}"/>
              </a:ext>
            </a:extLst>
          </p:cNvPr>
          <p:cNvSpPr/>
          <p:nvPr/>
        </p:nvSpPr>
        <p:spPr>
          <a:xfrm>
            <a:off x="5718072" y="51928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AA583F3-F88C-4258-B8DC-EBEA4C4E545A}"/>
              </a:ext>
            </a:extLst>
          </p:cNvPr>
          <p:cNvSpPr/>
          <p:nvPr/>
        </p:nvSpPr>
        <p:spPr>
          <a:xfrm>
            <a:off x="160698" y="23380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E1B9FB-75C0-424D-ACD5-6E1C7610B5A0}"/>
              </a:ext>
            </a:extLst>
          </p:cNvPr>
          <p:cNvSpPr/>
          <p:nvPr/>
        </p:nvSpPr>
        <p:spPr>
          <a:xfrm>
            <a:off x="365098" y="2276371"/>
            <a:ext cx="365703" cy="352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A3C0ACD-C72F-4805-983E-25287C147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4" y="230539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81E00697-104F-4459-BB44-8BC2DB7369B5}"/>
              </a:ext>
            </a:extLst>
          </p:cNvPr>
          <p:cNvSpPr/>
          <p:nvPr/>
        </p:nvSpPr>
        <p:spPr>
          <a:xfrm>
            <a:off x="6609301" y="2353948"/>
            <a:ext cx="281956" cy="2969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AFFF87-12A6-4F46-9227-039935F3A8BC}"/>
              </a:ext>
            </a:extLst>
          </p:cNvPr>
          <p:cNvSpPr/>
          <p:nvPr/>
        </p:nvSpPr>
        <p:spPr>
          <a:xfrm>
            <a:off x="6397485" y="24023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07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647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22654"/>
              </p:ext>
            </p:extLst>
          </p:nvPr>
        </p:nvGraphicFramePr>
        <p:xfrm>
          <a:off x="6984268" y="692696"/>
          <a:ext cx="2086863" cy="2839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기존의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207_1.html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207_2.html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두 파일을 합쳐서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Suh_0601_06_0009_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207_1.html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로 만들어주세요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그림보기 대신 그림 탭 추가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456264" y="740527"/>
            <a:ext cx="65280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직육면체의 겉넓이를 구하려고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6F3C0AD6-31B3-4AC8-BD48-E1E06D62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175CE8F-20F3-4559-8DC3-9244AF7E2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0" t="36172" r="24003" b="11082"/>
          <a:stretch/>
        </p:blipFill>
        <p:spPr>
          <a:xfrm>
            <a:off x="1223628" y="1741907"/>
            <a:ext cx="5148572" cy="3413718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41F37-E018-4AA0-9E0E-679BBD185453}"/>
              </a:ext>
            </a:extLst>
          </p:cNvPr>
          <p:cNvSpPr/>
          <p:nvPr/>
        </p:nvSpPr>
        <p:spPr>
          <a:xfrm>
            <a:off x="5656236" y="10849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1E2924-831A-4755-B0D1-E7EB0BD155A2}"/>
              </a:ext>
            </a:extLst>
          </p:cNvPr>
          <p:cNvSpPr/>
          <p:nvPr/>
        </p:nvSpPr>
        <p:spPr>
          <a:xfrm>
            <a:off x="5009150" y="108490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F9A8C-1FFB-4370-80E2-BAD1D23220A3}"/>
              </a:ext>
            </a:extLst>
          </p:cNvPr>
          <p:cNvSpPr/>
          <p:nvPr/>
        </p:nvSpPr>
        <p:spPr>
          <a:xfrm>
            <a:off x="6312862" y="109219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FFE8127-A348-43C9-98F2-6476DD6DE966}"/>
              </a:ext>
            </a:extLst>
          </p:cNvPr>
          <p:cNvSpPr/>
          <p:nvPr/>
        </p:nvSpPr>
        <p:spPr>
          <a:xfrm>
            <a:off x="4808451" y="11194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70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647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344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456264" y="740527"/>
            <a:ext cx="65280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직육면체의 겉넓이를 구하려고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6F3C0AD6-31B3-4AC8-BD48-E1E06D62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41F37-E018-4AA0-9E0E-679BBD185453}"/>
              </a:ext>
            </a:extLst>
          </p:cNvPr>
          <p:cNvSpPr/>
          <p:nvPr/>
        </p:nvSpPr>
        <p:spPr>
          <a:xfrm>
            <a:off x="5656236" y="10849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1E2924-831A-4755-B0D1-E7EB0BD155A2}"/>
              </a:ext>
            </a:extLst>
          </p:cNvPr>
          <p:cNvSpPr/>
          <p:nvPr/>
        </p:nvSpPr>
        <p:spPr>
          <a:xfrm>
            <a:off x="5009150" y="108490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F9A8C-1FFB-4370-80E2-BAD1D23220A3}"/>
              </a:ext>
            </a:extLst>
          </p:cNvPr>
          <p:cNvSpPr/>
          <p:nvPr/>
        </p:nvSpPr>
        <p:spPr>
          <a:xfrm>
            <a:off x="6312862" y="109219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468EBE5-5CE9-427B-B4D7-57920C1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09058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D4908782-2265-46F1-AB0E-F94E18578B5C}"/>
              </a:ext>
            </a:extLst>
          </p:cNvPr>
          <p:cNvSpPr txBox="1"/>
          <p:nvPr/>
        </p:nvSpPr>
        <p:spPr>
          <a:xfrm>
            <a:off x="326924" y="1416231"/>
            <a:ext cx="6687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식을 잘못 쓴 친구를 모두 찾고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쓴 이유를 말해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0DAF5C5-9D78-4BD0-99AA-EF6490F06682}"/>
              </a:ext>
            </a:extLst>
          </p:cNvPr>
          <p:cNvSpPr/>
          <p:nvPr/>
        </p:nvSpPr>
        <p:spPr>
          <a:xfrm>
            <a:off x="486409" y="1917464"/>
            <a:ext cx="6191704" cy="2987700"/>
          </a:xfrm>
          <a:prstGeom prst="roundRect">
            <a:avLst>
              <a:gd name="adj" fmla="val 8150"/>
            </a:avLst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0938E14B-A0BA-488A-92AB-98784E949E3B}"/>
              </a:ext>
            </a:extLst>
          </p:cNvPr>
          <p:cNvSpPr txBox="1"/>
          <p:nvPr/>
        </p:nvSpPr>
        <p:spPr>
          <a:xfrm>
            <a:off x="1151620" y="2074783"/>
            <a:ext cx="5491473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직육면체의 겉넓이는 여섯 면의 넓이의 합이니까 나는 여섯 면의 넓이를 모두 더할 거야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    12×8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12×7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8×7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12×8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12×7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8×7</a:t>
            </a:r>
          </a:p>
          <a:p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합동인 면이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쌍이므로 세 면의 넓이를 구해 각각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배 한 뒤 더해 </a:t>
            </a:r>
            <a:r>
              <a:rPr lang="ko-KR" altLang="en-US" sz="1700" dirty="0" err="1">
                <a:latin typeface="맑은 고딕" pitchFamily="50" charset="-127"/>
                <a:ea typeface="맑은 고딕" pitchFamily="50" charset="-127"/>
              </a:rPr>
              <a:t>볼래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.            </a:t>
            </a:r>
          </a:p>
          <a:p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    12×8×2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12×7×2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8×7×2 </a:t>
            </a:r>
          </a:p>
          <a:p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합동인 면이 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쌍이라는 성질을 이용해서 간단하게 풀 수 있어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12×8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12×7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8×7 </a:t>
            </a:r>
          </a:p>
          <a:p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나는 한 밑면의 넓이를 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700" spc="-150" dirty="0">
                <a:latin typeface="맑은 고딕" pitchFamily="50" charset="-127"/>
                <a:ea typeface="맑은 고딕" pitchFamily="50" charset="-127"/>
              </a:rPr>
              <a:t>배 하고 옆면의 넓이를 </a:t>
            </a:r>
            <a:r>
              <a:rPr lang="ko-KR" altLang="en-US" sz="1700" spc="-150" dirty="0" err="1">
                <a:latin typeface="맑은 고딕" pitchFamily="50" charset="-127"/>
                <a:ea typeface="맑은 고딕" pitchFamily="50" charset="-127"/>
              </a:rPr>
              <a:t>더해야겠어</a:t>
            </a:r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7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12×8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(12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8)×7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136DA1E-9ECA-4423-8113-AC8C46E623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255232" y="2657444"/>
            <a:ext cx="292432" cy="2520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5B7FE-43B2-487F-AF2A-1A04C5C14A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259632" y="3429000"/>
            <a:ext cx="292432" cy="2520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5C9F715-1F0C-42B5-AF33-D8D544836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278497" y="3933056"/>
            <a:ext cx="292432" cy="25202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16BEAEF-5B82-42B4-818F-13513B75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278497" y="4437112"/>
            <a:ext cx="292432" cy="25202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E22BDE-51A1-4E33-975A-3D6B40231CF3}"/>
              </a:ext>
            </a:extLst>
          </p:cNvPr>
          <p:cNvGrpSpPr/>
          <p:nvPr/>
        </p:nvGrpSpPr>
        <p:grpSpPr>
          <a:xfrm flipV="1">
            <a:off x="3098852" y="5553236"/>
            <a:ext cx="1117171" cy="179599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id="{66FCD592-58BF-41A8-90B2-582D2F9B6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1C8B46E5-6C9C-4ECA-98C5-37669461A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477DEA7D-43DB-4442-ACD9-7E9732B15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:a16="http://schemas.microsoft.com/office/drawing/2014/main" id="{349CB6FF-DBD7-4EE0-90C3-019E26542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9C9A47-6826-40A8-B445-D6DC271F98B9}"/>
              </a:ext>
            </a:extLst>
          </p:cNvPr>
          <p:cNvSpPr/>
          <p:nvPr/>
        </p:nvSpPr>
        <p:spPr bwMode="auto">
          <a:xfrm>
            <a:off x="627252" y="2060848"/>
            <a:ext cx="593203" cy="3461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FB7CC0F-E345-4CD2-9B20-8EEB479C2C0F}"/>
              </a:ext>
            </a:extLst>
          </p:cNvPr>
          <p:cNvSpPr/>
          <p:nvPr/>
        </p:nvSpPr>
        <p:spPr bwMode="auto">
          <a:xfrm>
            <a:off x="630425" y="2852936"/>
            <a:ext cx="593203" cy="3461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5589370-88DF-4E8E-A3E5-98FA14A01D50}"/>
              </a:ext>
            </a:extLst>
          </p:cNvPr>
          <p:cNvSpPr/>
          <p:nvPr/>
        </p:nvSpPr>
        <p:spPr bwMode="auto">
          <a:xfrm>
            <a:off x="633598" y="3609020"/>
            <a:ext cx="593203" cy="346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D6E74E8-8129-4B7B-AA34-E3959D8319DF}"/>
              </a:ext>
            </a:extLst>
          </p:cNvPr>
          <p:cNvSpPr/>
          <p:nvPr/>
        </p:nvSpPr>
        <p:spPr bwMode="auto">
          <a:xfrm>
            <a:off x="636771" y="4149080"/>
            <a:ext cx="593203" cy="34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217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647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456264" y="740527"/>
            <a:ext cx="65280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직육면체의 겉넓이를 구하려고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6F3C0AD6-31B3-4AC8-BD48-E1E06D62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41F37-E018-4AA0-9E0E-679BBD185453}"/>
              </a:ext>
            </a:extLst>
          </p:cNvPr>
          <p:cNvSpPr/>
          <p:nvPr/>
        </p:nvSpPr>
        <p:spPr>
          <a:xfrm>
            <a:off x="5656236" y="1084902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1E2924-831A-4755-B0D1-E7EB0BD155A2}"/>
              </a:ext>
            </a:extLst>
          </p:cNvPr>
          <p:cNvSpPr/>
          <p:nvPr/>
        </p:nvSpPr>
        <p:spPr>
          <a:xfrm>
            <a:off x="5009150" y="108490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F9A8C-1FFB-4370-80E2-BAD1D23220A3}"/>
              </a:ext>
            </a:extLst>
          </p:cNvPr>
          <p:cNvSpPr/>
          <p:nvPr/>
        </p:nvSpPr>
        <p:spPr>
          <a:xfrm>
            <a:off x="6312862" y="109219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468EBE5-5CE9-427B-B4D7-57920C1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09058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D4908782-2265-46F1-AB0E-F94E18578B5C}"/>
              </a:ext>
            </a:extLst>
          </p:cNvPr>
          <p:cNvSpPr txBox="1"/>
          <p:nvPr/>
        </p:nvSpPr>
        <p:spPr>
          <a:xfrm>
            <a:off x="326924" y="1416231"/>
            <a:ext cx="6687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식을 잘못 쓴 친구를 모두 찾고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쓴 이유를 말해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86F4FB-ACB2-4D0E-A679-C0E8659EB63B}"/>
              </a:ext>
            </a:extLst>
          </p:cNvPr>
          <p:cNvGrpSpPr/>
          <p:nvPr/>
        </p:nvGrpSpPr>
        <p:grpSpPr>
          <a:xfrm>
            <a:off x="259544" y="2026289"/>
            <a:ext cx="1518507" cy="335369"/>
            <a:chOff x="-2540473" y="2995259"/>
            <a:chExt cx="1401351" cy="57478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7D9E10C-7383-494B-A4C7-E14F335E38C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B09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820DD1C-1A80-44DF-AFCA-169425F45DDB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잘못 쓴 친구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18BA7D9-27C2-40F9-88A2-485BCB2C222C}"/>
              </a:ext>
            </a:extLst>
          </p:cNvPr>
          <p:cNvGrpSpPr/>
          <p:nvPr/>
        </p:nvGrpSpPr>
        <p:grpSpPr>
          <a:xfrm>
            <a:off x="259544" y="2591313"/>
            <a:ext cx="1518507" cy="335369"/>
            <a:chOff x="-2540473" y="2995259"/>
            <a:chExt cx="1401351" cy="57478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2339400-3E2F-48CD-88A8-6DCDEA0B8B6D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EAF1361-3C27-4EC6-A89B-DB026CB4946D}"/>
                </a:ext>
              </a:extLst>
            </p:cNvPr>
            <p:cNvSpPr/>
            <p:nvPr/>
          </p:nvSpPr>
          <p:spPr>
            <a:xfrm>
              <a:off x="-2540473" y="2995259"/>
              <a:ext cx="1401351" cy="55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잘못 쓴 이유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1994A6B-4726-4F23-AB96-AD3B76B1804A}"/>
              </a:ext>
            </a:extLst>
          </p:cNvPr>
          <p:cNvSpPr txBox="1"/>
          <p:nvPr/>
        </p:nvSpPr>
        <p:spPr>
          <a:xfrm>
            <a:off x="1897864" y="2009970"/>
            <a:ext cx="1368150" cy="3680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CDBDE0B6-7A8C-495A-BCFE-EF908ED44F21}"/>
              </a:ext>
            </a:extLst>
          </p:cNvPr>
          <p:cNvSpPr txBox="1"/>
          <p:nvPr/>
        </p:nvSpPr>
        <p:spPr>
          <a:xfrm>
            <a:off x="1897866" y="1989352"/>
            <a:ext cx="13681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6243D38-3A2B-445D-92B7-FFB0FFE0E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9" y="2237356"/>
            <a:ext cx="252028" cy="25202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BB5C2BE-7986-4F21-BBD4-1C6BBB9C2AF1}"/>
              </a:ext>
            </a:extLst>
          </p:cNvPr>
          <p:cNvSpPr txBox="1"/>
          <p:nvPr/>
        </p:nvSpPr>
        <p:spPr>
          <a:xfrm>
            <a:off x="250510" y="3072655"/>
            <a:ext cx="6507894" cy="1811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4A08E100-330C-4F58-B744-644BECCC6EC5}"/>
              </a:ext>
            </a:extLst>
          </p:cNvPr>
          <p:cNvSpPr txBox="1"/>
          <p:nvPr/>
        </p:nvSpPr>
        <p:spPr>
          <a:xfrm>
            <a:off x="541252" y="3084577"/>
            <a:ext cx="6257818" cy="16555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지혜는 합동인 면이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쌍이므로 세 면의 넓이의 합을 구한 뒤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배를 해야 하는데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배를 하지 않았습니다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준기는 한 밑면의 넓이를 구해서 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배를</a:t>
            </a:r>
            <a:r>
              <a:rPr lang="ko-KR" altLang="en-US" sz="2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 하는데 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넓이만 구했습니다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옆면의 가로를 잘못 구해 옆면의 넓이도 잘못 구했습니다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330DD4DA-4984-4657-A09A-76222473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4" y="3155981"/>
            <a:ext cx="329882" cy="26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85B8897-ED1D-4CBD-86A2-A9D448CC638C}"/>
              </a:ext>
            </a:extLst>
          </p:cNvPr>
          <p:cNvGrpSpPr/>
          <p:nvPr/>
        </p:nvGrpSpPr>
        <p:grpSpPr>
          <a:xfrm flipV="1">
            <a:off x="3098852" y="5553236"/>
            <a:ext cx="1117171" cy="183634"/>
            <a:chOff x="290979" y="2009759"/>
            <a:chExt cx="2665167" cy="433388"/>
          </a:xfrm>
        </p:grpSpPr>
        <p:pic>
          <p:nvPicPr>
            <p:cNvPr id="55" name="Picture 15">
              <a:extLst>
                <a:ext uri="{FF2B5EF4-FFF2-40B4-BE49-F238E27FC236}">
                  <a16:creationId xmlns:a16="http://schemas.microsoft.com/office/drawing/2014/main" id="{98ADFE6C-530B-4159-BA32-04549F3F6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>
              <a:extLst>
                <a:ext uri="{FF2B5EF4-FFF2-40B4-BE49-F238E27FC236}">
                  <a16:creationId xmlns:a16="http://schemas.microsoft.com/office/drawing/2014/main" id="{D3982957-BC9A-4D91-885F-BEAA09602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>
              <a:extLst>
                <a:ext uri="{FF2B5EF4-FFF2-40B4-BE49-F238E27FC236}">
                  <a16:creationId xmlns:a16="http://schemas.microsoft.com/office/drawing/2014/main" id="{92817771-AEA7-40D7-A316-FBFEA683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6">
              <a:extLst>
                <a:ext uri="{FF2B5EF4-FFF2-40B4-BE49-F238E27FC236}">
                  <a16:creationId xmlns:a16="http://schemas.microsoft.com/office/drawing/2014/main" id="{15F6F7CC-0DED-4D19-AFDF-A1D57B3AF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719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647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76994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47" name="TextBox 43"/>
          <p:cNvSpPr txBox="1"/>
          <p:nvPr/>
        </p:nvSpPr>
        <p:spPr>
          <a:xfrm>
            <a:off x="456264" y="740527"/>
            <a:ext cx="65280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직육면체의 겉넓이를 구하려고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5">
            <a:extLst>
              <a:ext uri="{FF2B5EF4-FFF2-40B4-BE49-F238E27FC236}">
                <a16:creationId xmlns:a16="http://schemas.microsoft.com/office/drawing/2014/main" id="{6F3C0AD6-31B3-4AC8-BD48-E1E06D62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41F37-E018-4AA0-9E0E-679BBD185453}"/>
              </a:ext>
            </a:extLst>
          </p:cNvPr>
          <p:cNvSpPr/>
          <p:nvPr/>
        </p:nvSpPr>
        <p:spPr>
          <a:xfrm>
            <a:off x="5656236" y="10849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1E2924-831A-4755-B0D1-E7EB0BD155A2}"/>
              </a:ext>
            </a:extLst>
          </p:cNvPr>
          <p:cNvSpPr/>
          <p:nvPr/>
        </p:nvSpPr>
        <p:spPr>
          <a:xfrm>
            <a:off x="5009150" y="108490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6F9A8C-1FFB-4370-80E2-BAD1D23220A3}"/>
              </a:ext>
            </a:extLst>
          </p:cNvPr>
          <p:cNvSpPr/>
          <p:nvPr/>
        </p:nvSpPr>
        <p:spPr>
          <a:xfrm>
            <a:off x="6312862" y="109219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468EBE5-5CE9-427B-B4D7-57920C1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09058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D4908782-2265-46F1-AB0E-F94E18578B5C}"/>
              </a:ext>
            </a:extLst>
          </p:cNvPr>
          <p:cNvSpPr txBox="1"/>
          <p:nvPr/>
        </p:nvSpPr>
        <p:spPr>
          <a:xfrm>
            <a:off x="326924" y="1416231"/>
            <a:ext cx="66879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쓴 식을 바르게 고치고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직육면체의 겉넓이를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B5C2BE-7986-4F21-BBD4-1C6BBB9C2AF1}"/>
              </a:ext>
            </a:extLst>
          </p:cNvPr>
          <p:cNvSpPr txBox="1"/>
          <p:nvPr/>
        </p:nvSpPr>
        <p:spPr>
          <a:xfrm>
            <a:off x="958535" y="1966126"/>
            <a:ext cx="5209665" cy="919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4A08E100-330C-4F58-B744-644BECCC6EC5}"/>
              </a:ext>
            </a:extLst>
          </p:cNvPr>
          <p:cNvSpPr txBox="1"/>
          <p:nvPr/>
        </p:nvSpPr>
        <p:spPr>
          <a:xfrm>
            <a:off x="1315591" y="1893924"/>
            <a:ext cx="4780601" cy="13876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(12×8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12×7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8×7)×2=472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12×8×2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8)×2×7=472 (</a:t>
            </a:r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330DD4DA-4984-4657-A09A-76222473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9" y="2049452"/>
            <a:ext cx="329882" cy="26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67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7A6693-9CE6-4FDC-ACCF-1B0E799A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989345"/>
            <a:ext cx="6625234" cy="40788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56377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91780" y="3444932"/>
            <a:ext cx="1908212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42416" y="34959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EE1F18-E85B-46D8-9B06-FACF6FFBA44D}"/>
              </a:ext>
            </a:extLst>
          </p:cNvPr>
          <p:cNvSpPr/>
          <p:nvPr/>
        </p:nvSpPr>
        <p:spPr>
          <a:xfrm>
            <a:off x="281144" y="457114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90236F-81DE-4061-98A2-FEBCBEFF8C6D}"/>
              </a:ext>
            </a:extLst>
          </p:cNvPr>
          <p:cNvSpPr/>
          <p:nvPr/>
        </p:nvSpPr>
        <p:spPr>
          <a:xfrm>
            <a:off x="359981" y="43520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76CFF058-1A6B-4FF5-87A7-34CA6C76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2385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4E67EA-ABB4-4258-9F9C-B0348870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5731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14938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1699008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2590977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1" y="3442955"/>
            <a:ext cx="200067" cy="21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716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22235"/>
              </p:ext>
            </p:extLst>
          </p:nvPr>
        </p:nvGraphicFramePr>
        <p:xfrm>
          <a:off x="6984268" y="692696"/>
          <a:ext cx="2086863" cy="4975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O,X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형식 비고 참고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칸을 클릭하거나 정답 버튼 누르면 틀린 부분을 바르게 고친 부분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밑줄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함께 나오도록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https://cdata2.tsherpa.co.kr/tsherpa/MultiMedia/Flash/2019/curri/TSV56.html?flashxmlnum=yuni4856&amp;classa=A8-C1-61-MM-MM-03-07-07-0-0-0-0&amp;classno=MM_61_03/suh_0601_06_0009/suh_0601_06_0009_201_1.html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 링크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토글 됨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06156" y="5319028"/>
            <a:ext cx="264989" cy="26102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3B575E-A4C6-4603-959A-37CC0F114D91}"/>
              </a:ext>
            </a:extLst>
          </p:cNvPr>
          <p:cNvSpPr/>
          <p:nvPr/>
        </p:nvSpPr>
        <p:spPr>
          <a:xfrm>
            <a:off x="822720" y="5913276"/>
            <a:ext cx="5166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sz="1000" dirty="0"/>
              <a:t> </a:t>
            </a:r>
            <a:r>
              <a:rPr lang="ko-KR" altLang="en-US" sz="1000" dirty="0"/>
              <a:t>문제 </a:t>
            </a:r>
            <a:r>
              <a:rPr lang="en-US" altLang="ko-KR" sz="1000" dirty="0"/>
              <a:t>5</a:t>
            </a:r>
            <a:r>
              <a:rPr lang="ko-KR" altLang="en-US" sz="1000" dirty="0"/>
              <a:t>번</a:t>
            </a:r>
          </a:p>
        </p:txBody>
      </p:sp>
      <p:pic>
        <p:nvPicPr>
          <p:cNvPr id="31" name="Picture 26">
            <a:extLst>
              <a:ext uri="{FF2B5EF4-FFF2-40B4-BE49-F238E27FC236}">
                <a16:creationId xmlns:a16="http://schemas.microsoft.com/office/drawing/2014/main" id="{D4E89613-AD6A-4182-8D8F-BFABD06D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40173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문장을 보고 맞으면     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틀리면    표 하고 틀린 부분을 바르게 고쳐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88179530-ACC3-4E0F-99EC-92FE3963BBD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64"/>
          <a:stretch/>
        </p:blipFill>
        <p:spPr>
          <a:xfrm>
            <a:off x="4248261" y="780450"/>
            <a:ext cx="261188" cy="31993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D7DF4D94-B440-46D9-9134-2B9A60D651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59" y="762151"/>
            <a:ext cx="331199" cy="323921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97C03834-21FA-492A-B94E-201656A75A43}"/>
              </a:ext>
            </a:extLst>
          </p:cNvPr>
          <p:cNvSpPr/>
          <p:nvPr/>
        </p:nvSpPr>
        <p:spPr>
          <a:xfrm>
            <a:off x="476427" y="2015632"/>
            <a:ext cx="4673026" cy="677108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6BA5FF69-BC87-4735-970C-B716AE32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84" y="3767682"/>
            <a:ext cx="659343" cy="65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">
            <a:extLst>
              <a:ext uri="{FF2B5EF4-FFF2-40B4-BE49-F238E27FC236}">
                <a16:creationId xmlns:a16="http://schemas.microsoft.com/office/drawing/2014/main" id="{2854E72B-B0EC-4CDD-A183-8D11AB911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44" y="2035662"/>
            <a:ext cx="636801" cy="63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id="{6144B70B-5E21-4C2E-A4B6-EC5968C5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84" y="2022611"/>
            <a:ext cx="659343" cy="64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>
            <a:extLst>
              <a:ext uri="{FF2B5EF4-FFF2-40B4-BE49-F238E27FC236}">
                <a16:creationId xmlns:a16="http://schemas.microsoft.com/office/drawing/2014/main" id="{AB64ED6B-03BA-4344-BC12-5729E409C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44" y="2902858"/>
            <a:ext cx="636801" cy="63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43">
            <a:extLst>
              <a:ext uri="{FF2B5EF4-FFF2-40B4-BE49-F238E27FC236}">
                <a16:creationId xmlns:a16="http://schemas.microsoft.com/office/drawing/2014/main" id="{2FF8EC97-7DE8-40A1-B9BD-5DE7D922492E}"/>
              </a:ext>
            </a:extLst>
          </p:cNvPr>
          <p:cNvSpPr txBox="1"/>
          <p:nvPr/>
        </p:nvSpPr>
        <p:spPr>
          <a:xfrm>
            <a:off x="512696" y="2051274"/>
            <a:ext cx="459761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한 모서리의 길이가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㎝인 정육면체의 부피를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㎤라고 합니다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E704501-743E-4C61-B02F-10664525AD22}"/>
              </a:ext>
            </a:extLst>
          </p:cNvPr>
          <p:cNvSpPr/>
          <p:nvPr/>
        </p:nvSpPr>
        <p:spPr>
          <a:xfrm>
            <a:off x="476427" y="2882828"/>
            <a:ext cx="4673026" cy="677108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43">
            <a:extLst>
              <a:ext uri="{FF2B5EF4-FFF2-40B4-BE49-F238E27FC236}">
                <a16:creationId xmlns:a16="http://schemas.microsoft.com/office/drawing/2014/main" id="{69E688A2-39A0-42A1-9D5D-DBA969113403}"/>
              </a:ext>
            </a:extLst>
          </p:cNvPr>
          <p:cNvSpPr txBox="1"/>
          <p:nvPr/>
        </p:nvSpPr>
        <p:spPr>
          <a:xfrm>
            <a:off x="512696" y="2918470"/>
            <a:ext cx="4673026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한 모서리의 길이가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인 정육면체의 부피를</a:t>
            </a:r>
            <a:endParaRPr lang="en-US" altLang="ko-KR" sz="17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700" dirty="0" err="1">
                <a:latin typeface="맑은 고딕" pitchFamily="50" charset="-127"/>
                <a:ea typeface="맑은 고딕" pitchFamily="50" charset="-127"/>
              </a:rPr>
              <a:t>제곱미터라고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5999C5A-807D-4433-80D5-5883240F4114}"/>
              </a:ext>
            </a:extLst>
          </p:cNvPr>
          <p:cNvSpPr/>
          <p:nvPr/>
        </p:nvSpPr>
        <p:spPr>
          <a:xfrm>
            <a:off x="476427" y="3760703"/>
            <a:ext cx="4673026" cy="677108"/>
          </a:xfrm>
          <a:prstGeom prst="round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43">
            <a:extLst>
              <a:ext uri="{FF2B5EF4-FFF2-40B4-BE49-F238E27FC236}">
                <a16:creationId xmlns:a16="http://schemas.microsoft.com/office/drawing/2014/main" id="{7976089A-AA1C-4259-BB58-2E7427D6A6F4}"/>
              </a:ext>
            </a:extLst>
          </p:cNvPr>
          <p:cNvSpPr txBox="1"/>
          <p:nvPr/>
        </p:nvSpPr>
        <p:spPr>
          <a:xfrm>
            <a:off x="469511" y="3796345"/>
            <a:ext cx="4828956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한 모서리의 길이가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 m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인 정육면체를 쌓는데 부피가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㎤인 </a:t>
            </a:r>
            <a:r>
              <a:rPr lang="ko-KR" altLang="en-US" sz="1700" dirty="0" err="1">
                <a:latin typeface="맑은 고딕" pitchFamily="50" charset="-127"/>
                <a:ea typeface="맑은 고딕" pitchFamily="50" charset="-127"/>
              </a:rPr>
              <a:t>쌓기나무가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700" dirty="0">
                <a:latin typeface="맑은 고딕" pitchFamily="50" charset="-127"/>
                <a:ea typeface="맑은 고딕" pitchFamily="50" charset="-127"/>
              </a:rPr>
              <a:t>개 필요합니다</a:t>
            </a:r>
            <a:r>
              <a:rPr lang="en-US" altLang="ko-KR" sz="17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8" name="Picture 5">
            <a:extLst>
              <a:ext uri="{FF2B5EF4-FFF2-40B4-BE49-F238E27FC236}">
                <a16:creationId xmlns:a16="http://schemas.microsoft.com/office/drawing/2014/main" id="{5D92EB35-E10F-4B5D-BF03-443385F6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44" y="3780733"/>
            <a:ext cx="636801" cy="63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0388A003-4594-452C-976A-699928ED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84" y="2889807"/>
            <a:ext cx="659343" cy="65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BBA9BC4-3009-4AEC-A150-C25D9EAE0C0C}"/>
              </a:ext>
            </a:extLst>
          </p:cNvPr>
          <p:cNvCxnSpPr>
            <a:cxnSpLocks/>
          </p:cNvCxnSpPr>
          <p:nvPr/>
        </p:nvCxnSpPr>
        <p:spPr>
          <a:xfrm>
            <a:off x="791580" y="3465004"/>
            <a:ext cx="864096" cy="0"/>
          </a:xfrm>
          <a:prstGeom prst="line">
            <a:avLst/>
          </a:prstGeom>
          <a:ln w="28575">
            <a:solidFill>
              <a:srgbClr val="00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43">
            <a:extLst>
              <a:ext uri="{FF2B5EF4-FFF2-40B4-BE49-F238E27FC236}">
                <a16:creationId xmlns:a16="http://schemas.microsoft.com/office/drawing/2014/main" id="{E11CA471-EAA3-4E0F-AB7C-081AF8662C05}"/>
              </a:ext>
            </a:extLst>
          </p:cNvPr>
          <p:cNvSpPr txBox="1"/>
          <p:nvPr/>
        </p:nvSpPr>
        <p:spPr>
          <a:xfrm>
            <a:off x="623139" y="3464761"/>
            <a:ext cx="1344521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700" b="1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세제곱미터</a:t>
            </a:r>
            <a:endParaRPr lang="en-US" altLang="ko-KR" sz="17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01004EE-2150-4E65-88A7-6B6356FBF333}"/>
              </a:ext>
            </a:extLst>
          </p:cNvPr>
          <p:cNvSpPr/>
          <p:nvPr/>
        </p:nvSpPr>
        <p:spPr>
          <a:xfrm>
            <a:off x="493674" y="3360265"/>
            <a:ext cx="264989" cy="26102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9F6A4B3-D78F-4A57-8609-3D39E60E2B12}"/>
              </a:ext>
            </a:extLst>
          </p:cNvPr>
          <p:cNvCxnSpPr>
            <a:cxnSpLocks/>
          </p:cNvCxnSpPr>
          <p:nvPr/>
        </p:nvCxnSpPr>
        <p:spPr>
          <a:xfrm>
            <a:off x="3100598" y="4348861"/>
            <a:ext cx="756000" cy="0"/>
          </a:xfrm>
          <a:prstGeom prst="line">
            <a:avLst/>
          </a:prstGeom>
          <a:ln w="28575">
            <a:solidFill>
              <a:srgbClr val="00A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43">
            <a:extLst>
              <a:ext uri="{FF2B5EF4-FFF2-40B4-BE49-F238E27FC236}">
                <a16:creationId xmlns:a16="http://schemas.microsoft.com/office/drawing/2014/main" id="{2316584D-368C-4D45-B827-9E1B479DF0F6}"/>
              </a:ext>
            </a:extLst>
          </p:cNvPr>
          <p:cNvSpPr txBox="1"/>
          <p:nvPr/>
        </p:nvSpPr>
        <p:spPr>
          <a:xfrm>
            <a:off x="2903740" y="4348618"/>
            <a:ext cx="1344521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1000000</a:t>
            </a:r>
            <a:r>
              <a:rPr lang="ko-KR" altLang="en-US" sz="17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7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C372E40-A01B-4CAE-A99C-27ADC7FF9BF9}"/>
              </a:ext>
            </a:extLst>
          </p:cNvPr>
          <p:cNvSpPr/>
          <p:nvPr/>
        </p:nvSpPr>
        <p:spPr>
          <a:xfrm>
            <a:off x="2774275" y="4244122"/>
            <a:ext cx="264989" cy="26102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B4EA8814-FAA5-4E34-9502-98FB06992946}"/>
              </a:ext>
            </a:extLst>
          </p:cNvPr>
          <p:cNvSpPr/>
          <p:nvPr/>
        </p:nvSpPr>
        <p:spPr>
          <a:xfrm>
            <a:off x="626168" y="5782219"/>
            <a:ext cx="264989" cy="26102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45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6AD26B1-0955-4922-BA8E-C00C3B00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06" y="1909992"/>
            <a:ext cx="3462120" cy="27739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724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78861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전개도를 이용하여 직육면체 모양의 상자를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부피와 겉넓이를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BEE7662-3AA4-4E75-A882-272B1655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581020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F9D2BE29-C7EC-4FD0-9A1E-91E436E2BDF4}"/>
              </a:ext>
            </a:extLst>
          </p:cNvPr>
          <p:cNvSpPr txBox="1"/>
          <p:nvPr/>
        </p:nvSpPr>
        <p:spPr>
          <a:xfrm>
            <a:off x="456264" y="1464235"/>
            <a:ext cx="64017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부피는 몇 ㎤인가요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ED53A-3C49-44B8-AE8F-0997431406D4}"/>
              </a:ext>
            </a:extLst>
          </p:cNvPr>
          <p:cNvSpPr txBox="1"/>
          <p:nvPr/>
        </p:nvSpPr>
        <p:spPr>
          <a:xfrm>
            <a:off x="2735796" y="4976499"/>
            <a:ext cx="1584176" cy="32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E5B7B08E-C4CF-41D7-9509-5618512626F5}"/>
              </a:ext>
            </a:extLst>
          </p:cNvPr>
          <p:cNvSpPr txBox="1"/>
          <p:nvPr/>
        </p:nvSpPr>
        <p:spPr>
          <a:xfrm>
            <a:off x="2735796" y="4954227"/>
            <a:ext cx="114178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180000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F7B58C-3714-44B6-B003-BFDB1316BAC9}"/>
              </a:ext>
            </a:extLst>
          </p:cNvPr>
          <p:cNvGrpSpPr/>
          <p:nvPr/>
        </p:nvGrpSpPr>
        <p:grpSpPr>
          <a:xfrm>
            <a:off x="3707904" y="4937590"/>
            <a:ext cx="416975" cy="456175"/>
            <a:chOff x="3672205" y="2023300"/>
            <a:chExt cx="416975" cy="45617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E9F59A-DA77-42D8-9FB5-973541526C68}"/>
                </a:ext>
              </a:extLst>
            </p:cNvPr>
            <p:cNvSpPr/>
            <p:nvPr/>
          </p:nvSpPr>
          <p:spPr>
            <a:xfrm>
              <a:off x="3729140" y="2023300"/>
              <a:ext cx="360040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㎤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891C2B9-A820-45E5-9E00-7EBDB28B4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205" y="2277437"/>
              <a:ext cx="202038" cy="202038"/>
            </a:xfrm>
            <a:prstGeom prst="rect">
              <a:avLst/>
            </a:prstGeom>
          </p:spPr>
        </p:pic>
      </p:grpSp>
      <p:pic>
        <p:nvPicPr>
          <p:cNvPr id="40" name="Picture 13">
            <a:extLst>
              <a:ext uri="{FF2B5EF4-FFF2-40B4-BE49-F238E27FC236}">
                <a16:creationId xmlns:a16="http://schemas.microsoft.com/office/drawing/2014/main" id="{C3A0D252-0EA0-4122-A5F2-5D128B45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71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EE66EBC1-BE67-49E3-A4B4-1B72C7BB417C}"/>
              </a:ext>
            </a:extLst>
          </p:cNvPr>
          <p:cNvSpPr/>
          <p:nvPr/>
        </p:nvSpPr>
        <p:spPr>
          <a:xfrm>
            <a:off x="4714811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B6D351E-4DAF-4A39-8213-71A147FF84BE}"/>
              </a:ext>
            </a:extLst>
          </p:cNvPr>
          <p:cNvSpPr/>
          <p:nvPr/>
        </p:nvSpPr>
        <p:spPr>
          <a:xfrm>
            <a:off x="5865009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314C72-145E-4582-9D38-8402B6C41B72}"/>
              </a:ext>
            </a:extLst>
          </p:cNvPr>
          <p:cNvGrpSpPr/>
          <p:nvPr/>
        </p:nvGrpSpPr>
        <p:grpSpPr>
          <a:xfrm>
            <a:off x="5029840" y="1157290"/>
            <a:ext cx="1934439" cy="257112"/>
            <a:chOff x="5029840" y="1157290"/>
            <a:chExt cx="1934439" cy="25711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80400" y="115729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5029840" y="1157291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44389E9-5DA8-4D43-A1B4-4E6446B0C428}"/>
                </a:ext>
              </a:extLst>
            </p:cNvPr>
            <p:cNvSpPr/>
            <p:nvPr/>
          </p:nvSpPr>
          <p:spPr>
            <a:xfrm>
              <a:off x="6333538" y="115881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60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6A85C6C-6FAA-4343-8DB1-4152489E65C1}"/>
              </a:ext>
            </a:extLst>
          </p:cNvPr>
          <p:cNvSpPr txBox="1"/>
          <p:nvPr/>
        </p:nvSpPr>
        <p:spPr>
          <a:xfrm>
            <a:off x="2735796" y="4976499"/>
            <a:ext cx="1584176" cy="32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390DA8-AE61-4165-9DF6-D9C2265B1010}"/>
              </a:ext>
            </a:extLst>
          </p:cNvPr>
          <p:cNvSpPr txBox="1"/>
          <p:nvPr/>
        </p:nvSpPr>
        <p:spPr>
          <a:xfrm>
            <a:off x="2735796" y="4954227"/>
            <a:ext cx="114178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180000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3F3681-5BDF-4D73-A46A-E198414AC88A}"/>
              </a:ext>
            </a:extLst>
          </p:cNvPr>
          <p:cNvGrpSpPr/>
          <p:nvPr/>
        </p:nvGrpSpPr>
        <p:grpSpPr>
          <a:xfrm>
            <a:off x="3707904" y="4937590"/>
            <a:ext cx="416975" cy="456175"/>
            <a:chOff x="3672205" y="2023300"/>
            <a:chExt cx="416975" cy="45617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1C5DB67-4E39-410F-9B50-399E8A4E8E38}"/>
                </a:ext>
              </a:extLst>
            </p:cNvPr>
            <p:cNvSpPr/>
            <p:nvPr/>
          </p:nvSpPr>
          <p:spPr>
            <a:xfrm>
              <a:off x="3729140" y="2023300"/>
              <a:ext cx="360040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㎤</a:t>
              </a: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6A6C107-5EE0-4F42-8AA3-88F5B9012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205" y="2277437"/>
              <a:ext cx="202038" cy="202038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6AD26B1-0955-4922-BA8E-C00C3B00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06" y="1909992"/>
            <a:ext cx="3462120" cy="27739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724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2506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전개도를 이용하여 직육면체 모양의 상자를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부피와 겉넓이를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F9D2BE29-C7EC-4FD0-9A1E-91E436E2BDF4}"/>
              </a:ext>
            </a:extLst>
          </p:cNvPr>
          <p:cNvSpPr txBox="1"/>
          <p:nvPr/>
        </p:nvSpPr>
        <p:spPr>
          <a:xfrm>
            <a:off x="456264" y="1471453"/>
            <a:ext cx="64017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부피는 몇 ㎤인가요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0" name="Picture 13">
            <a:extLst>
              <a:ext uri="{FF2B5EF4-FFF2-40B4-BE49-F238E27FC236}">
                <a16:creationId xmlns:a16="http://schemas.microsoft.com/office/drawing/2014/main" id="{C3A0D252-0EA0-4122-A5F2-5D128B45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71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207719-DE48-488C-8BF9-C7E669C55573}"/>
              </a:ext>
            </a:extLst>
          </p:cNvPr>
          <p:cNvGrpSpPr/>
          <p:nvPr/>
        </p:nvGrpSpPr>
        <p:grpSpPr>
          <a:xfrm>
            <a:off x="935596" y="3882562"/>
            <a:ext cx="5112568" cy="1415356"/>
            <a:chOff x="935596" y="3747009"/>
            <a:chExt cx="4680520" cy="1415356"/>
          </a:xfrm>
        </p:grpSpPr>
        <p:sp>
          <p:nvSpPr>
            <p:cNvPr id="24" name="사각형: 둥근 모서리 21">
              <a:extLst>
                <a:ext uri="{FF2B5EF4-FFF2-40B4-BE49-F238E27FC236}">
                  <a16:creationId xmlns:a16="http://schemas.microsoft.com/office/drawing/2014/main" id="{5ED84135-A1A4-4CBB-981E-C9A81056C17C}"/>
                </a:ext>
              </a:extLst>
            </p:cNvPr>
            <p:cNvSpPr/>
            <p:nvPr/>
          </p:nvSpPr>
          <p:spPr>
            <a:xfrm>
              <a:off x="935596" y="4049531"/>
              <a:ext cx="4663840" cy="92104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7C39EB35-D657-46AE-BAD0-4AAE220A8270}"/>
                </a:ext>
              </a:extLst>
            </p:cNvPr>
            <p:cNvSpPr/>
            <p:nvPr/>
          </p:nvSpPr>
          <p:spPr>
            <a:xfrm flipH="1" flipV="1">
              <a:off x="4906368" y="49742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19301A44-BA1C-4409-AD7D-060B226BA9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171842" y="3747009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09170D-F0F6-44AB-BCCC-B56EC26914EA}"/>
                </a:ext>
              </a:extLst>
            </p:cNvPr>
            <p:cNvSpPr txBox="1"/>
            <p:nvPr/>
          </p:nvSpPr>
          <p:spPr>
            <a:xfrm>
              <a:off x="1113772" y="4087363"/>
              <a:ext cx="4502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부피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높이가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㎝이므로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부피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60×30×100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180000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pic>
        <p:nvPicPr>
          <p:cNvPr id="28" name="Picture 4">
            <a:extLst>
              <a:ext uri="{FF2B5EF4-FFF2-40B4-BE49-F238E27FC236}">
                <a16:creationId xmlns:a16="http://schemas.microsoft.com/office/drawing/2014/main" id="{8D14AEAC-F219-4916-AEC5-C440DC43F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7" y="4336243"/>
            <a:ext cx="101855" cy="1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3801B2D6-DE2D-40F8-9934-6B9C9405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87" y="4838932"/>
            <a:ext cx="101855" cy="1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F7280E-8E3D-4A55-B48D-8D7FC5415A8E}"/>
              </a:ext>
            </a:extLst>
          </p:cNvPr>
          <p:cNvGrpSpPr/>
          <p:nvPr/>
        </p:nvGrpSpPr>
        <p:grpSpPr>
          <a:xfrm>
            <a:off x="5029840" y="1157290"/>
            <a:ext cx="1934439" cy="257112"/>
            <a:chOff x="5029840" y="1157290"/>
            <a:chExt cx="1934439" cy="2571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F7093FC-5ECD-4967-8499-30BCD8C759F5}"/>
                </a:ext>
              </a:extLst>
            </p:cNvPr>
            <p:cNvSpPr/>
            <p:nvPr/>
          </p:nvSpPr>
          <p:spPr>
            <a:xfrm>
              <a:off x="5680400" y="115729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EEEBD0-77AA-44D1-9186-0F348AA06620}"/>
                </a:ext>
              </a:extLst>
            </p:cNvPr>
            <p:cNvSpPr/>
            <p:nvPr/>
          </p:nvSpPr>
          <p:spPr>
            <a:xfrm>
              <a:off x="5029840" y="1157291"/>
              <a:ext cx="630741" cy="256556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B8417A0-8B8B-4CAE-A3A2-88D2DC288A2E}"/>
                </a:ext>
              </a:extLst>
            </p:cNvPr>
            <p:cNvSpPr/>
            <p:nvPr/>
          </p:nvSpPr>
          <p:spPr>
            <a:xfrm>
              <a:off x="6333538" y="115881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F72A7128-0C47-4F73-8252-988B3060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581020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26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6AD26B1-0955-4922-BA8E-C00C3B00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06" y="1909992"/>
            <a:ext cx="3462120" cy="27739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724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전개도를 이용하여 직육면체 모양의 상자를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부피와 겉넓이를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F9D2BE29-C7EC-4FD0-9A1E-91E436E2BDF4}"/>
              </a:ext>
            </a:extLst>
          </p:cNvPr>
          <p:cNvSpPr txBox="1"/>
          <p:nvPr/>
        </p:nvSpPr>
        <p:spPr>
          <a:xfrm>
            <a:off x="456264" y="1471453"/>
            <a:ext cx="64017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부피는 ㎥로 나타내어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ED53A-3C49-44B8-AE8F-0997431406D4}"/>
              </a:ext>
            </a:extLst>
          </p:cNvPr>
          <p:cNvSpPr txBox="1"/>
          <p:nvPr/>
        </p:nvSpPr>
        <p:spPr>
          <a:xfrm>
            <a:off x="3199522" y="4976499"/>
            <a:ext cx="1084446" cy="32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E5B7B08E-C4CF-41D7-9509-5618512626F5}"/>
              </a:ext>
            </a:extLst>
          </p:cNvPr>
          <p:cNvSpPr txBox="1"/>
          <p:nvPr/>
        </p:nvSpPr>
        <p:spPr>
          <a:xfrm>
            <a:off x="3199522" y="4954227"/>
            <a:ext cx="6945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0.18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F7B58C-3714-44B6-B003-BFDB1316BAC9}"/>
              </a:ext>
            </a:extLst>
          </p:cNvPr>
          <p:cNvGrpSpPr/>
          <p:nvPr/>
        </p:nvGrpSpPr>
        <p:grpSpPr>
          <a:xfrm>
            <a:off x="3779912" y="4937590"/>
            <a:ext cx="416975" cy="456175"/>
            <a:chOff x="3672205" y="2023300"/>
            <a:chExt cx="416975" cy="45617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E9F59A-DA77-42D8-9FB5-973541526C68}"/>
                </a:ext>
              </a:extLst>
            </p:cNvPr>
            <p:cNvSpPr/>
            <p:nvPr/>
          </p:nvSpPr>
          <p:spPr>
            <a:xfrm>
              <a:off x="3729140" y="2023300"/>
              <a:ext cx="360040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㎥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891C2B9-A820-45E5-9E00-7EBDB28B4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205" y="2277437"/>
              <a:ext cx="202038" cy="202038"/>
            </a:xfrm>
            <a:prstGeom prst="rect">
              <a:avLst/>
            </a:prstGeom>
          </p:spPr>
        </p:pic>
      </p:grpSp>
      <p:pic>
        <p:nvPicPr>
          <p:cNvPr id="40" name="Picture 13">
            <a:extLst>
              <a:ext uri="{FF2B5EF4-FFF2-40B4-BE49-F238E27FC236}">
                <a16:creationId xmlns:a16="http://schemas.microsoft.com/office/drawing/2014/main" id="{C3A0D252-0EA0-4122-A5F2-5D128B45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71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EE66EBC1-BE67-49E3-A4B4-1B72C7BB417C}"/>
              </a:ext>
            </a:extLst>
          </p:cNvPr>
          <p:cNvSpPr/>
          <p:nvPr/>
        </p:nvSpPr>
        <p:spPr>
          <a:xfrm>
            <a:off x="4714811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B6D351E-4DAF-4A39-8213-71A147FF84BE}"/>
              </a:ext>
            </a:extLst>
          </p:cNvPr>
          <p:cNvSpPr/>
          <p:nvPr/>
        </p:nvSpPr>
        <p:spPr>
          <a:xfrm>
            <a:off x="5865009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535187-0584-405A-9D7E-FBB42E562FD7}"/>
              </a:ext>
            </a:extLst>
          </p:cNvPr>
          <p:cNvGrpSpPr/>
          <p:nvPr/>
        </p:nvGrpSpPr>
        <p:grpSpPr>
          <a:xfrm>
            <a:off x="5029840" y="1157290"/>
            <a:ext cx="1934439" cy="257112"/>
            <a:chOff x="4517323" y="1381821"/>
            <a:chExt cx="1934439" cy="2571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604433F-4462-4312-967B-3128D5ECA126}"/>
                </a:ext>
              </a:extLst>
            </p:cNvPr>
            <p:cNvSpPr/>
            <p:nvPr/>
          </p:nvSpPr>
          <p:spPr>
            <a:xfrm>
              <a:off x="5167883" y="138182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6F430F-183D-4DD4-8982-309425560D3E}"/>
                </a:ext>
              </a:extLst>
            </p:cNvPr>
            <p:cNvSpPr/>
            <p:nvPr/>
          </p:nvSpPr>
          <p:spPr>
            <a:xfrm>
              <a:off x="4517323" y="1381822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8596A6C-C2F0-47D3-91D4-EF7C6BFDF47F}"/>
                </a:ext>
              </a:extLst>
            </p:cNvPr>
            <p:cNvSpPr/>
            <p:nvPr/>
          </p:nvSpPr>
          <p:spPr>
            <a:xfrm>
              <a:off x="5821021" y="13833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CF033B52-33EA-44BB-A170-B1C7C745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581020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52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136FFFE6-3FF7-4B20-8BA2-B7DEDC582B5D}"/>
              </a:ext>
            </a:extLst>
          </p:cNvPr>
          <p:cNvSpPr txBox="1"/>
          <p:nvPr/>
        </p:nvSpPr>
        <p:spPr>
          <a:xfrm>
            <a:off x="3199522" y="4976499"/>
            <a:ext cx="1084446" cy="32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2090C063-4607-45D9-919A-05C836CB6B5B}"/>
              </a:ext>
            </a:extLst>
          </p:cNvPr>
          <p:cNvSpPr txBox="1"/>
          <p:nvPr/>
        </p:nvSpPr>
        <p:spPr>
          <a:xfrm>
            <a:off x="3199522" y="4954227"/>
            <a:ext cx="6945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0.18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F722D61-CC43-4A29-8665-A114AE118704}"/>
              </a:ext>
            </a:extLst>
          </p:cNvPr>
          <p:cNvGrpSpPr/>
          <p:nvPr/>
        </p:nvGrpSpPr>
        <p:grpSpPr>
          <a:xfrm>
            <a:off x="3779912" y="4937590"/>
            <a:ext cx="416975" cy="456175"/>
            <a:chOff x="3672205" y="2023300"/>
            <a:chExt cx="416975" cy="45617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FF0C8D3-A5C4-40AC-8491-FA1214DD8748}"/>
                </a:ext>
              </a:extLst>
            </p:cNvPr>
            <p:cNvSpPr/>
            <p:nvPr/>
          </p:nvSpPr>
          <p:spPr>
            <a:xfrm>
              <a:off x="3729140" y="2023300"/>
              <a:ext cx="360040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㎥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FC923A6-1D90-4250-8BD3-D081F098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205" y="2277437"/>
              <a:ext cx="202038" cy="202038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6AD26B1-0955-4922-BA8E-C00C3B00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06" y="1909992"/>
            <a:ext cx="3462120" cy="27739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724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전개도를 이용하여 직육면체 모양의 상자를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부피와 겉넓이를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BEE7662-3AA4-4E75-A882-272B1655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535223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F9D2BE29-C7EC-4FD0-9A1E-91E436E2BDF4}"/>
              </a:ext>
            </a:extLst>
          </p:cNvPr>
          <p:cNvSpPr txBox="1"/>
          <p:nvPr/>
        </p:nvSpPr>
        <p:spPr>
          <a:xfrm>
            <a:off x="456264" y="1471453"/>
            <a:ext cx="64017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부피는 ㎥로 나타내어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3">
            <a:extLst>
              <a:ext uri="{FF2B5EF4-FFF2-40B4-BE49-F238E27FC236}">
                <a16:creationId xmlns:a16="http://schemas.microsoft.com/office/drawing/2014/main" id="{C3A0D252-0EA0-4122-A5F2-5D128B45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71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Group 56">
            <a:extLst>
              <a:ext uri="{FF2B5EF4-FFF2-40B4-BE49-F238E27FC236}">
                <a16:creationId xmlns:a16="http://schemas.microsoft.com/office/drawing/2014/main" id="{B1EBAEC5-0E6F-4867-ACF7-18A832B9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62752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698627-ECA2-4800-B27A-FE8C8110B45B}"/>
              </a:ext>
            </a:extLst>
          </p:cNvPr>
          <p:cNvGrpSpPr/>
          <p:nvPr/>
        </p:nvGrpSpPr>
        <p:grpSpPr>
          <a:xfrm>
            <a:off x="1187623" y="4313832"/>
            <a:ext cx="4590660" cy="984607"/>
            <a:chOff x="1171841" y="4177758"/>
            <a:chExt cx="4590660" cy="984607"/>
          </a:xfrm>
        </p:grpSpPr>
        <p:sp>
          <p:nvSpPr>
            <p:cNvPr id="25" name="사각형: 둥근 모서리 21">
              <a:extLst>
                <a:ext uri="{FF2B5EF4-FFF2-40B4-BE49-F238E27FC236}">
                  <a16:creationId xmlns:a16="http://schemas.microsoft.com/office/drawing/2014/main" id="{8D2990FE-AF5D-4332-9EF3-0C33A9946A42}"/>
                </a:ext>
              </a:extLst>
            </p:cNvPr>
            <p:cNvSpPr/>
            <p:nvPr/>
          </p:nvSpPr>
          <p:spPr>
            <a:xfrm>
              <a:off x="1171841" y="4481579"/>
              <a:ext cx="4472957" cy="48899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51255C0B-7E24-4F77-95E2-AA0D61263B3B}"/>
                </a:ext>
              </a:extLst>
            </p:cNvPr>
            <p:cNvSpPr/>
            <p:nvPr/>
          </p:nvSpPr>
          <p:spPr>
            <a:xfrm flipH="1" flipV="1">
              <a:off x="4906368" y="49742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4D4B3B4-732E-43DD-90BB-6599AA9EB6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367644" y="417775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911AF4-ECA1-437D-A7F2-25C6D37E63FE}"/>
                </a:ext>
              </a:extLst>
            </p:cNvPr>
            <p:cNvSpPr txBox="1"/>
            <p:nvPr/>
          </p:nvSpPr>
          <p:spPr>
            <a:xfrm>
              <a:off x="1260157" y="4570837"/>
              <a:ext cx="4502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㎥＝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1000000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㎤이므로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180000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㎤＝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0.18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㎥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BEF3DBE3-126E-4202-B219-2C881AD3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72" y="4823003"/>
            <a:ext cx="101855" cy="1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CBA580E7-5320-4DE1-AC14-8292846FE80E}"/>
              </a:ext>
            </a:extLst>
          </p:cNvPr>
          <p:cNvGrpSpPr/>
          <p:nvPr/>
        </p:nvGrpSpPr>
        <p:grpSpPr>
          <a:xfrm>
            <a:off x="5029840" y="1157290"/>
            <a:ext cx="1934439" cy="257112"/>
            <a:chOff x="4517323" y="1381821"/>
            <a:chExt cx="1934439" cy="25711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AC7B882-3A76-4438-8E52-325A04C68041}"/>
                </a:ext>
              </a:extLst>
            </p:cNvPr>
            <p:cNvSpPr/>
            <p:nvPr/>
          </p:nvSpPr>
          <p:spPr>
            <a:xfrm>
              <a:off x="5167883" y="138182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79756F3-97E9-47F8-B136-15F1DAB48083}"/>
                </a:ext>
              </a:extLst>
            </p:cNvPr>
            <p:cNvSpPr/>
            <p:nvPr/>
          </p:nvSpPr>
          <p:spPr>
            <a:xfrm>
              <a:off x="4517323" y="1381822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174510-5A2F-4F03-9CC3-95D9C86EC96D}"/>
                </a:ext>
              </a:extLst>
            </p:cNvPr>
            <p:cNvSpPr/>
            <p:nvPr/>
          </p:nvSpPr>
          <p:spPr>
            <a:xfrm>
              <a:off x="5821021" y="13833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86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6AD26B1-0955-4922-BA8E-C00C3B00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06" y="1909992"/>
            <a:ext cx="3462120" cy="27739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724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/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/>
          <p:cNvSpPr txBox="1"/>
          <p:nvPr/>
        </p:nvSpPr>
        <p:spPr>
          <a:xfrm>
            <a:off x="456264" y="740527"/>
            <a:ext cx="652800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전개도를 이용하여 직육면체 모양의 상자를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부피와 겉넓이를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4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:a16="http://schemas.microsoft.com/office/drawing/2014/main" id="{F9D2BE29-C7EC-4FD0-9A1E-91E436E2BDF4}"/>
              </a:ext>
            </a:extLst>
          </p:cNvPr>
          <p:cNvSpPr txBox="1"/>
          <p:nvPr/>
        </p:nvSpPr>
        <p:spPr>
          <a:xfrm>
            <a:off x="456264" y="1471453"/>
            <a:ext cx="64017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상자의 겉넓이는 몇 ㎠인가요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ED53A-3C49-44B8-AE8F-0997431406D4}"/>
              </a:ext>
            </a:extLst>
          </p:cNvPr>
          <p:cNvSpPr txBox="1"/>
          <p:nvPr/>
        </p:nvSpPr>
        <p:spPr>
          <a:xfrm>
            <a:off x="2913405" y="4976499"/>
            <a:ext cx="1319486" cy="32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E5B7B08E-C4CF-41D7-9509-5618512626F5}"/>
              </a:ext>
            </a:extLst>
          </p:cNvPr>
          <p:cNvSpPr txBox="1"/>
          <p:nvPr/>
        </p:nvSpPr>
        <p:spPr>
          <a:xfrm>
            <a:off x="2913405" y="4954227"/>
            <a:ext cx="9806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21600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F7B58C-3714-44B6-B003-BFDB1316BAC9}"/>
              </a:ext>
            </a:extLst>
          </p:cNvPr>
          <p:cNvGrpSpPr/>
          <p:nvPr/>
        </p:nvGrpSpPr>
        <p:grpSpPr>
          <a:xfrm>
            <a:off x="3743908" y="4937590"/>
            <a:ext cx="416975" cy="456175"/>
            <a:chOff x="3672205" y="2023300"/>
            <a:chExt cx="416975" cy="45617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E9F59A-DA77-42D8-9FB5-973541526C68}"/>
                </a:ext>
              </a:extLst>
            </p:cNvPr>
            <p:cNvSpPr/>
            <p:nvPr/>
          </p:nvSpPr>
          <p:spPr>
            <a:xfrm>
              <a:off x="3729140" y="2023300"/>
              <a:ext cx="360040" cy="384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㎠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891C2B9-A820-45E5-9E00-7EBDB28B4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205" y="2277437"/>
              <a:ext cx="202038" cy="202038"/>
            </a:xfrm>
            <a:prstGeom prst="rect">
              <a:avLst/>
            </a:prstGeom>
          </p:spPr>
        </p:pic>
      </p:grpSp>
      <p:pic>
        <p:nvPicPr>
          <p:cNvPr id="40" name="Picture 13">
            <a:extLst>
              <a:ext uri="{FF2B5EF4-FFF2-40B4-BE49-F238E27FC236}">
                <a16:creationId xmlns:a16="http://schemas.microsoft.com/office/drawing/2014/main" id="{C3A0D252-0EA0-4122-A5F2-5D128B45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71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EE66EBC1-BE67-49E3-A4B4-1B72C7BB417C}"/>
              </a:ext>
            </a:extLst>
          </p:cNvPr>
          <p:cNvSpPr/>
          <p:nvPr/>
        </p:nvSpPr>
        <p:spPr>
          <a:xfrm>
            <a:off x="4714811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B6D351E-4DAF-4A39-8213-71A147FF84BE}"/>
              </a:ext>
            </a:extLst>
          </p:cNvPr>
          <p:cNvSpPr/>
          <p:nvPr/>
        </p:nvSpPr>
        <p:spPr>
          <a:xfrm>
            <a:off x="5865009" y="526404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415A7A-2548-4A33-8B61-A511AADEB9BF}"/>
              </a:ext>
            </a:extLst>
          </p:cNvPr>
          <p:cNvGrpSpPr/>
          <p:nvPr/>
        </p:nvGrpSpPr>
        <p:grpSpPr>
          <a:xfrm>
            <a:off x="5029840" y="1157290"/>
            <a:ext cx="1934439" cy="257112"/>
            <a:chOff x="4517323" y="1683320"/>
            <a:chExt cx="1934439" cy="25711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A2C8E1-F7EC-4AC1-8C96-AF163B5FD68B}"/>
                </a:ext>
              </a:extLst>
            </p:cNvPr>
            <p:cNvSpPr/>
            <p:nvPr/>
          </p:nvSpPr>
          <p:spPr>
            <a:xfrm>
              <a:off x="5167883" y="1683320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01B8F5-9681-40EB-887F-39104BC5F337}"/>
                </a:ext>
              </a:extLst>
            </p:cNvPr>
            <p:cNvSpPr/>
            <p:nvPr/>
          </p:nvSpPr>
          <p:spPr>
            <a:xfrm>
              <a:off x="4517323" y="1683321"/>
              <a:ext cx="630741" cy="256556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D75669-8060-4654-946B-E7A362B29FCC}"/>
                </a:ext>
              </a:extLst>
            </p:cNvPr>
            <p:cNvSpPr/>
            <p:nvPr/>
          </p:nvSpPr>
          <p:spPr>
            <a:xfrm>
              <a:off x="5821021" y="168484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DCC1F0DF-141D-47E7-8786-6DCFAC72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581020"/>
            <a:ext cx="152848" cy="1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5563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39582</TotalTime>
  <Words>2116</Words>
  <Application>Microsoft Office PowerPoint</Application>
  <PresentationFormat>화면 슬라이드 쇼(4:3)</PresentationFormat>
  <Paragraphs>578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6248</cp:revision>
  <dcterms:created xsi:type="dcterms:W3CDTF">2008-07-15T12:19:11Z</dcterms:created>
  <dcterms:modified xsi:type="dcterms:W3CDTF">2022-03-24T15:35:49Z</dcterms:modified>
</cp:coreProperties>
</file>