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handoutMasterIdLst>
    <p:handoutMasterId r:id="rId30"/>
  </p:handoutMasterIdLst>
  <p:sldIdLst>
    <p:sldId id="782" r:id="rId2"/>
    <p:sldId id="783" r:id="rId3"/>
    <p:sldId id="1171" r:id="rId4"/>
    <p:sldId id="1173" r:id="rId5"/>
    <p:sldId id="1130" r:id="rId6"/>
    <p:sldId id="1265" r:id="rId7"/>
    <p:sldId id="1266" r:id="rId8"/>
    <p:sldId id="1320" r:id="rId9"/>
    <p:sldId id="1276" r:id="rId10"/>
    <p:sldId id="1321" r:id="rId11"/>
    <p:sldId id="1322" r:id="rId12"/>
    <p:sldId id="1281" r:id="rId13"/>
    <p:sldId id="1323" r:id="rId14"/>
    <p:sldId id="1324" r:id="rId15"/>
    <p:sldId id="1325" r:id="rId16"/>
    <p:sldId id="1326" r:id="rId17"/>
    <p:sldId id="1327" r:id="rId18"/>
    <p:sldId id="1328" r:id="rId19"/>
    <p:sldId id="1146" r:id="rId20"/>
    <p:sldId id="1149" r:id="rId21"/>
    <p:sldId id="1150" r:id="rId22"/>
    <p:sldId id="1264" r:id="rId23"/>
    <p:sldId id="1329" r:id="rId24"/>
    <p:sldId id="1315" r:id="rId25"/>
    <p:sldId id="1330" r:id="rId26"/>
    <p:sldId id="1278" r:id="rId27"/>
    <p:sldId id="1332" r:id="rId28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2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B5"/>
    <a:srgbClr val="A46B5B"/>
    <a:srgbClr val="FFFBF5"/>
    <a:srgbClr val="C7A08C"/>
    <a:srgbClr val="F6C1C9"/>
    <a:srgbClr val="F6E7D4"/>
    <a:srgbClr val="E6E6E6"/>
    <a:srgbClr val="FF3399"/>
    <a:srgbClr val="FF99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6686" autoAdjust="0"/>
  </p:normalViewPr>
  <p:slideViewPr>
    <p:cSldViewPr>
      <p:cViewPr varScale="1">
        <p:scale>
          <a:sx n="81" d="100"/>
          <a:sy n="81" d="100"/>
        </p:scale>
        <p:origin x="1464" y="67"/>
      </p:cViewPr>
      <p:guideLst>
        <p:guide orient="horz" pos="2160"/>
        <p:guide pos="2222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48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9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48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844415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95114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0304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직육면체의 부피를 구하는 방법을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suh_0601_06_0304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B39EFA4B-9DAA-4307-8CA4-3D76F5AC89B1}"/>
              </a:ext>
            </a:extLst>
          </p:cNvPr>
          <p:cNvSpPr/>
          <p:nvPr/>
        </p:nvSpPr>
        <p:spPr bwMode="auto">
          <a:xfrm>
            <a:off x="5760132" y="4733458"/>
            <a:ext cx="2988332" cy="1764196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just"/>
            <a:r>
              <a:rPr lang="ko-KR" altLang="en-US" sz="1600" b="1" dirty="0"/>
              <a:t>숫자와 영어 단위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답박스와 영어 단위 사이 한 칸 </a:t>
            </a:r>
            <a:r>
              <a:rPr lang="ko-KR" altLang="en-US" sz="1600" b="1" dirty="0">
                <a:solidFill>
                  <a:srgbClr val="FF0000"/>
                </a:solidFill>
              </a:rPr>
              <a:t>띄어쓰기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algn="just"/>
            <a:r>
              <a:rPr lang="en-US" altLang="ko-KR" sz="1600" b="1" dirty="0"/>
              <a:t>(ex)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5</a:t>
            </a:r>
            <a:r>
              <a:rPr lang="ko-KR" altLang="en-US" sz="1600" b="1" dirty="0"/>
              <a:t>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㎥</a:t>
            </a:r>
            <a:endParaRPr lang="ko-KR" altLang="en-US" sz="1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A6AA5A65-FB88-436B-A115-D82231ACD9AE}"/>
              </a:ext>
            </a:extLst>
          </p:cNvPr>
          <p:cNvSpPr/>
          <p:nvPr/>
        </p:nvSpPr>
        <p:spPr>
          <a:xfrm>
            <a:off x="65312" y="692694"/>
            <a:ext cx="6918956" cy="523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D1C35E-6728-429A-AB46-B12F04B8477A}"/>
              </a:ext>
            </a:extLst>
          </p:cNvPr>
          <p:cNvSpPr txBox="1"/>
          <p:nvPr/>
        </p:nvSpPr>
        <p:spPr>
          <a:xfrm>
            <a:off x="389042" y="748170"/>
            <a:ext cx="6621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직육면체의 부피를 구해 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7B5D433B-636D-4183-B9BD-8DD9EAAFD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천재교과서 캐릭터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없이 탭 넘기면 말풍선과 캐릭터 바로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내레이션은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5F3326C7-61A9-4899-BF6D-C67ECAFAAC43}"/>
              </a:ext>
            </a:extLst>
          </p:cNvPr>
          <p:cNvSpPr/>
          <p:nvPr/>
        </p:nvSpPr>
        <p:spPr>
          <a:xfrm>
            <a:off x="5698008" y="96081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C4895AB-374F-42AC-81E9-D12D6671C28F}"/>
              </a:ext>
            </a:extLst>
          </p:cNvPr>
          <p:cNvSpPr/>
          <p:nvPr/>
        </p:nvSpPr>
        <p:spPr>
          <a:xfrm>
            <a:off x="5047448" y="960815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AEF3F8B-FEAD-4399-AD84-363E54F415DE}"/>
              </a:ext>
            </a:extLst>
          </p:cNvPr>
          <p:cNvSpPr/>
          <p:nvPr/>
        </p:nvSpPr>
        <p:spPr>
          <a:xfrm>
            <a:off x="6351146" y="962335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5903AB0-AE62-4CC1-AFD9-4292F2192094}"/>
              </a:ext>
            </a:extLst>
          </p:cNvPr>
          <p:cNvSpPr/>
          <p:nvPr/>
        </p:nvSpPr>
        <p:spPr>
          <a:xfrm>
            <a:off x="1269957" y="24329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43">
            <a:extLst>
              <a:ext uri="{FF2B5EF4-FFF2-40B4-BE49-F238E27FC236}">
                <a16:creationId xmlns:a16="http://schemas.microsoft.com/office/drawing/2014/main" id="{F626228E-8771-45A3-8649-5ABB9C52A8D6}"/>
              </a:ext>
            </a:extLst>
          </p:cNvPr>
          <p:cNvSpPr txBox="1"/>
          <p:nvPr/>
        </p:nvSpPr>
        <p:spPr>
          <a:xfrm>
            <a:off x="302614" y="1231633"/>
            <a:ext cx="668165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직육면체의 가로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세로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높이가 변하면 부피가 어떻게 변하는지 이야기해 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93" name="Picture 2">
            <a:extLst>
              <a:ext uri="{FF2B5EF4-FFF2-40B4-BE49-F238E27FC236}">
                <a16:creationId xmlns:a16="http://schemas.microsoft.com/office/drawing/2014/main" id="{BA45E58B-FB4A-4C04-AB17-3E8EDD3E1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35050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3">
            <a:extLst>
              <a:ext uri="{FF2B5EF4-FFF2-40B4-BE49-F238E27FC236}">
                <a16:creationId xmlns:a16="http://schemas.microsoft.com/office/drawing/2014/main" id="{C303ABA2-41F0-498E-9A0D-6EC1A6078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42" y="2719707"/>
            <a:ext cx="1148265" cy="114826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F662DC6F-D3F9-463E-AE65-A436D4A9CEE1}"/>
              </a:ext>
            </a:extLst>
          </p:cNvPr>
          <p:cNvGrpSpPr/>
          <p:nvPr/>
        </p:nvGrpSpPr>
        <p:grpSpPr>
          <a:xfrm>
            <a:off x="3468989" y="2467680"/>
            <a:ext cx="1876999" cy="961107"/>
            <a:chOff x="872354" y="1605167"/>
            <a:chExt cx="1224930" cy="895642"/>
          </a:xfrm>
        </p:grpSpPr>
        <p:sp>
          <p:nvSpPr>
            <p:cNvPr id="66" name="말풍선: 모서리가 둥근 사각형 65">
              <a:extLst>
                <a:ext uri="{FF2B5EF4-FFF2-40B4-BE49-F238E27FC236}">
                  <a16:creationId xmlns:a16="http://schemas.microsoft.com/office/drawing/2014/main" id="{3393AD40-1E76-4532-B117-66A9390B5948}"/>
                </a:ext>
              </a:extLst>
            </p:cNvPr>
            <p:cNvSpPr/>
            <p:nvPr/>
          </p:nvSpPr>
          <p:spPr bwMode="auto">
            <a:xfrm>
              <a:off x="872354" y="1605167"/>
              <a:ext cx="1224930" cy="738134"/>
            </a:xfrm>
            <a:prstGeom prst="wedgeRoundRectCallout">
              <a:avLst>
                <a:gd name="adj1" fmla="val 57091"/>
                <a:gd name="adj2" fmla="val 28875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FCD1A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F8B4869-354F-4A40-8358-4BF5B31CC09B}"/>
                </a:ext>
              </a:extLst>
            </p:cNvPr>
            <p:cNvSpPr/>
            <p:nvPr/>
          </p:nvSpPr>
          <p:spPr>
            <a:xfrm>
              <a:off x="872354" y="1611690"/>
              <a:ext cx="1224930" cy="8891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그러면 가로와 세로가 각각 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배가 되면 부피는 몇 배가 될까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46EF033-6E38-4491-802A-8ADE57DC99FD}"/>
              </a:ext>
            </a:extLst>
          </p:cNvPr>
          <p:cNvGrpSpPr/>
          <p:nvPr/>
        </p:nvGrpSpPr>
        <p:grpSpPr>
          <a:xfrm flipH="1">
            <a:off x="1726104" y="2467680"/>
            <a:ext cx="1673276" cy="792086"/>
            <a:chOff x="872354" y="1768303"/>
            <a:chExt cx="1224931" cy="738134"/>
          </a:xfrm>
        </p:grpSpPr>
        <p:sp>
          <p:nvSpPr>
            <p:cNvPr id="74" name="말풍선: 모서리가 둥근 사각형 73">
              <a:extLst>
                <a:ext uri="{FF2B5EF4-FFF2-40B4-BE49-F238E27FC236}">
                  <a16:creationId xmlns:a16="http://schemas.microsoft.com/office/drawing/2014/main" id="{893AE5EE-4153-4650-A693-39363226C5A8}"/>
                </a:ext>
              </a:extLst>
            </p:cNvPr>
            <p:cNvSpPr/>
            <p:nvPr/>
          </p:nvSpPr>
          <p:spPr bwMode="auto">
            <a:xfrm>
              <a:off x="872355" y="1768303"/>
              <a:ext cx="1224930" cy="738134"/>
            </a:xfrm>
            <a:prstGeom prst="wedgeRoundRectCallout">
              <a:avLst>
                <a:gd name="adj1" fmla="val 57091"/>
                <a:gd name="adj2" fmla="val 28875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FCD1A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8CF97153-CEC2-498D-9923-910FAFCECEC3}"/>
                </a:ext>
              </a:extLst>
            </p:cNvPr>
            <p:cNvSpPr/>
            <p:nvPr/>
          </p:nvSpPr>
          <p:spPr>
            <a:xfrm>
              <a:off x="872354" y="1807402"/>
              <a:ext cx="1224930" cy="6883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가로가 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배가 되면 부피도 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배가 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되는구나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70DFC4F-C0A1-4A8B-9D57-6FF6BEDD84C3}"/>
              </a:ext>
            </a:extLst>
          </p:cNvPr>
          <p:cNvSpPr/>
          <p:nvPr/>
        </p:nvSpPr>
        <p:spPr bwMode="auto">
          <a:xfrm>
            <a:off x="549508" y="4291251"/>
            <a:ext cx="5955833" cy="4344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6DD019B-81FA-422D-B1F8-CB64801D1DFB}"/>
              </a:ext>
            </a:extLst>
          </p:cNvPr>
          <p:cNvSpPr/>
          <p:nvPr/>
        </p:nvSpPr>
        <p:spPr>
          <a:xfrm>
            <a:off x="804742" y="4319472"/>
            <a:ext cx="5700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가로와 세로가 각각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배가 되면 부피는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배가 됩니다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Picture 2">
            <a:extLst>
              <a:ext uri="{FF2B5EF4-FFF2-40B4-BE49-F238E27FC236}">
                <a16:creationId xmlns:a16="http://schemas.microsoft.com/office/drawing/2014/main" id="{C756E281-2F73-412F-ADEE-A80D7B666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99" y="4384677"/>
            <a:ext cx="271901" cy="21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4">
            <a:extLst>
              <a:ext uri="{FF2B5EF4-FFF2-40B4-BE49-F238E27FC236}">
                <a16:creationId xmlns:a16="http://schemas.microsoft.com/office/drawing/2014/main" id="{1835AFB2-A219-4071-B183-95E41E566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321" y="4635052"/>
            <a:ext cx="180020" cy="180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7">
            <a:extLst>
              <a:ext uri="{FF2B5EF4-FFF2-40B4-BE49-F238E27FC236}">
                <a16:creationId xmlns:a16="http://schemas.microsoft.com/office/drawing/2014/main" id="{1E1D910D-5A67-4A09-9BC1-C4F1A7D9F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51827B09-69A8-42D4-A977-6612C3240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2EAED71D-D0D0-4D2C-B982-070F47CA5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suh_0601_06_0304_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20299757-C784-4805-B939-2B17EA638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부피를 구하는 방법을 알아볼까요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62A9973-5191-446C-86F9-27C0DDCCEA20}"/>
              </a:ext>
            </a:extLst>
          </p:cNvPr>
          <p:cNvSpPr/>
          <p:nvPr/>
        </p:nvSpPr>
        <p:spPr>
          <a:xfrm>
            <a:off x="5401470" y="24329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C7A5F85-27D3-45EA-87BE-5D75E1C732EF}"/>
              </a:ext>
            </a:extLst>
          </p:cNvPr>
          <p:cNvSpPr/>
          <p:nvPr/>
        </p:nvSpPr>
        <p:spPr>
          <a:xfrm>
            <a:off x="5682939" y="5384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7">
            <a:extLst>
              <a:ext uri="{FF2B5EF4-FFF2-40B4-BE49-F238E27FC236}">
                <a16:creationId xmlns:a16="http://schemas.microsoft.com/office/drawing/2014/main" id="{CC8D399A-6568-4B06-A762-B61F08DB4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998" y="2647699"/>
            <a:ext cx="1148265" cy="114826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" name="Group 59">
            <a:extLst>
              <a:ext uri="{FF2B5EF4-FFF2-40B4-BE49-F238E27FC236}">
                <a16:creationId xmlns:a16="http://schemas.microsoft.com/office/drawing/2014/main" id="{FCB6C691-36B8-4D23-B579-1C081880EABC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103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8A00BF7-94E3-4957-8735-B3B8AD923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66" y="1858162"/>
            <a:ext cx="5874448" cy="2788981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A6AA5A65-FB88-436B-A115-D82231ACD9AE}"/>
              </a:ext>
            </a:extLst>
          </p:cNvPr>
          <p:cNvSpPr/>
          <p:nvPr/>
        </p:nvSpPr>
        <p:spPr>
          <a:xfrm>
            <a:off x="65312" y="692694"/>
            <a:ext cx="6918956" cy="6621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D1C35E-6728-429A-AB46-B12F04B8477A}"/>
              </a:ext>
            </a:extLst>
          </p:cNvPr>
          <p:cNvSpPr txBox="1"/>
          <p:nvPr/>
        </p:nvSpPr>
        <p:spPr>
          <a:xfrm>
            <a:off x="389042" y="748170"/>
            <a:ext cx="6621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직육면체의 부피를 구하는 방법을 알아봅시다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7B5D433B-636D-4183-B9BD-8DD9EAAFD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디자인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예시 답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43">
            <a:extLst>
              <a:ext uri="{FF2B5EF4-FFF2-40B4-BE49-F238E27FC236}">
                <a16:creationId xmlns:a16="http://schemas.microsoft.com/office/drawing/2014/main" id="{F626228E-8771-45A3-8649-5ABB9C52A8D6}"/>
              </a:ext>
            </a:extLst>
          </p:cNvPr>
          <p:cNvSpPr txBox="1"/>
          <p:nvPr/>
        </p:nvSpPr>
        <p:spPr>
          <a:xfrm>
            <a:off x="328841" y="1448576"/>
            <a:ext cx="668165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부피가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 ㎤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쌓기나무의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수를 사용하여 직육면체의 부피를 구해 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3" name="Picture 2">
            <a:extLst>
              <a:ext uri="{FF2B5EF4-FFF2-40B4-BE49-F238E27FC236}">
                <a16:creationId xmlns:a16="http://schemas.microsoft.com/office/drawing/2014/main" id="{BA45E58B-FB4A-4C04-AB17-3E8EDD3E1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97" y="156744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3421143" y="10887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1E1D910D-5A67-4A09-9BC1-C4F1A7D9F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51827B09-69A8-42D4-A977-6612C3240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2EAED71D-D0D0-4D2C-B982-070F47CA5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suh_0601_06_0304_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20299757-C784-4805-B939-2B17EA638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부피를 구하는 방법을 알아볼까요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AC7E3D9-7161-4BEE-B5FF-9DDB41DB2846}"/>
              </a:ext>
            </a:extLst>
          </p:cNvPr>
          <p:cNvSpPr/>
          <p:nvPr/>
        </p:nvSpPr>
        <p:spPr>
          <a:xfrm>
            <a:off x="832099" y="2539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14AAA3E-0DC0-4C5E-8427-E9E777D22B6C}"/>
              </a:ext>
            </a:extLst>
          </p:cNvPr>
          <p:cNvSpPr/>
          <p:nvPr/>
        </p:nvSpPr>
        <p:spPr>
          <a:xfrm>
            <a:off x="5678189" y="54413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957EC9-BA77-4531-90EB-F1C013C3E601}"/>
              </a:ext>
            </a:extLst>
          </p:cNvPr>
          <p:cNvSpPr/>
          <p:nvPr/>
        </p:nvSpPr>
        <p:spPr>
          <a:xfrm>
            <a:off x="4394468" y="109924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F901F6-D5F9-4C22-8841-F66478C59928}"/>
              </a:ext>
            </a:extLst>
          </p:cNvPr>
          <p:cNvSpPr/>
          <p:nvPr/>
        </p:nvSpPr>
        <p:spPr>
          <a:xfrm>
            <a:off x="3743908" y="1099249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01A202-D933-476C-A894-9E3FC9F0F3C8}"/>
              </a:ext>
            </a:extLst>
          </p:cNvPr>
          <p:cNvSpPr/>
          <p:nvPr/>
        </p:nvSpPr>
        <p:spPr>
          <a:xfrm>
            <a:off x="5047606" y="1100769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73ACCA7-7319-4818-9BC5-9E260A925ED4}"/>
              </a:ext>
            </a:extLst>
          </p:cNvPr>
          <p:cNvSpPr/>
          <p:nvPr/>
        </p:nvSpPr>
        <p:spPr>
          <a:xfrm>
            <a:off x="5698166" y="1100769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9C913C-C1B5-4EB9-B81D-008CB079BC80}"/>
              </a:ext>
            </a:extLst>
          </p:cNvPr>
          <p:cNvSpPr/>
          <p:nvPr/>
        </p:nvSpPr>
        <p:spPr>
          <a:xfrm>
            <a:off x="6348726" y="1100769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CE07BA-A536-4CAB-83A6-9C2A6278CC8F}"/>
              </a:ext>
            </a:extLst>
          </p:cNvPr>
          <p:cNvSpPr/>
          <p:nvPr/>
        </p:nvSpPr>
        <p:spPr bwMode="auto">
          <a:xfrm>
            <a:off x="549508" y="4725136"/>
            <a:ext cx="595583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43BEA0D-913C-4383-804D-F1FD4C2D2B20}"/>
              </a:ext>
            </a:extLst>
          </p:cNvPr>
          <p:cNvSpPr/>
          <p:nvPr/>
        </p:nvSpPr>
        <p:spPr>
          <a:xfrm>
            <a:off x="869670" y="4753357"/>
            <a:ext cx="56525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가로에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세로로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6×4(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높이로는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㎝로 </a:t>
            </a:r>
            <a:endParaRPr lang="en-US" altLang="ko-KR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층이니까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6×4×5(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필요합니다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DCE276D9-9C1C-4A8C-9BBA-0AFDFBBC5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99" y="4818562"/>
            <a:ext cx="271901" cy="21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4">
            <a:extLst>
              <a:ext uri="{FF2B5EF4-FFF2-40B4-BE49-F238E27FC236}">
                <a16:creationId xmlns:a16="http://schemas.microsoft.com/office/drawing/2014/main" id="{660BF2C3-C07C-40A9-BEF7-CAB7BAC3E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670" y="5055683"/>
            <a:ext cx="271901" cy="27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CB109F77-4E36-4FBB-A757-12F59FEB9A97}"/>
              </a:ext>
            </a:extLst>
          </p:cNvPr>
          <p:cNvSpPr/>
          <p:nvPr/>
        </p:nvSpPr>
        <p:spPr>
          <a:xfrm>
            <a:off x="2248828" y="36648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ECCCEA7-E1A9-457D-895A-24BEE44C618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339752" y="3825044"/>
            <a:ext cx="411228" cy="354411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3D2AD844-D509-41BD-8080-99827ED28386}"/>
              </a:ext>
            </a:extLst>
          </p:cNvPr>
          <p:cNvSpPr/>
          <p:nvPr/>
        </p:nvSpPr>
        <p:spPr>
          <a:xfrm>
            <a:off x="4303544" y="36648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B85F3B63-041E-4026-9248-408671B80EB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4394468" y="3825044"/>
            <a:ext cx="411228" cy="354411"/>
          </a:xfrm>
          <a:prstGeom prst="rect">
            <a:avLst/>
          </a:prstGeom>
        </p:spPr>
      </p:pic>
      <p:graphicFrame>
        <p:nvGraphicFramePr>
          <p:cNvPr id="45" name="Group 59">
            <a:extLst>
              <a:ext uri="{FF2B5EF4-FFF2-40B4-BE49-F238E27FC236}">
                <a16:creationId xmlns:a16="http://schemas.microsoft.com/office/drawing/2014/main" id="{C3A24899-17B3-4689-8932-D2A7AA8A055C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932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640DDF0-4AC0-4DE9-AEE5-42DCB1E11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" y="854575"/>
            <a:ext cx="6959413" cy="428160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070380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소발문과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답박스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사이에 물음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의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쌓기나무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그림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427997" y="820398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suh_0601_06_0304_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부피를 구하는 방법을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5584" y="857302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-38333" y="8907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C35E6F-D422-417B-B6CF-C55EEBB5DA8D}"/>
              </a:ext>
            </a:extLst>
          </p:cNvPr>
          <p:cNvSpPr/>
          <p:nvPr/>
        </p:nvSpPr>
        <p:spPr>
          <a:xfrm>
            <a:off x="-243905" y="1563607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F866B33D-090D-4E49-A67B-AC6D8F67E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7646" y="1656962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6AE03EAC-FC70-4235-9E24-5FB7CC35F695}"/>
              </a:ext>
            </a:extLst>
          </p:cNvPr>
          <p:cNvSpPr/>
          <p:nvPr/>
        </p:nvSpPr>
        <p:spPr>
          <a:xfrm>
            <a:off x="262674" y="1454079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70B808-5176-4DAA-9D31-8C0D6B54B934}"/>
              </a:ext>
            </a:extLst>
          </p:cNvPr>
          <p:cNvSpPr/>
          <p:nvPr/>
        </p:nvSpPr>
        <p:spPr>
          <a:xfrm>
            <a:off x="6020288" y="4865759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B59CC1D-BE8E-4E59-B1D4-6249D47F2589}"/>
              </a:ext>
            </a:extLst>
          </p:cNvPr>
          <p:cNvSpPr/>
          <p:nvPr/>
        </p:nvSpPr>
        <p:spPr>
          <a:xfrm>
            <a:off x="5909086" y="50482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0A2C933-59EA-4746-BCD7-35D98143DF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3741"/>
          <a:stretch/>
        </p:blipFill>
        <p:spPr>
          <a:xfrm>
            <a:off x="-1116632" y="4220683"/>
            <a:ext cx="5874448" cy="1290151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E05DB5F-7AAD-4522-B666-FCAB6911D11D}"/>
              </a:ext>
            </a:extLst>
          </p:cNvPr>
          <p:cNvCxnSpPr/>
          <p:nvPr/>
        </p:nvCxnSpPr>
        <p:spPr bwMode="auto">
          <a:xfrm flipV="1">
            <a:off x="647564" y="2011781"/>
            <a:ext cx="2856997" cy="228131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6916929B-429D-45C9-8A29-5B8F7CF8BBDC}"/>
              </a:ext>
            </a:extLst>
          </p:cNvPr>
          <p:cNvSpPr/>
          <p:nvPr/>
        </p:nvSpPr>
        <p:spPr>
          <a:xfrm>
            <a:off x="647564" y="428461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57DAFCE-72FC-458F-B529-DEAEE1401C6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647564" y="4683054"/>
            <a:ext cx="411228" cy="35441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B82199C5-1ECA-4238-8E6F-6329B5B1376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702280" y="4683054"/>
            <a:ext cx="411228" cy="35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34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75C40D6-9984-4D95-B955-776CE5B2F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" y="854575"/>
            <a:ext cx="6959413" cy="423117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001377"/>
              </p:ext>
            </p:extLst>
          </p:nvPr>
        </p:nvGraphicFramePr>
        <p:xfrm>
          <a:off x="6984268" y="692696"/>
          <a:ext cx="2086863" cy="32685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소발문과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답박스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사이에 물음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의 직육면체 그림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suh_0601_06_0304_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부피를 구하는 방법을 알아볼까요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C35E6F-D422-417B-B6CF-C55EEBB5DA8D}"/>
              </a:ext>
            </a:extLst>
          </p:cNvPr>
          <p:cNvSpPr/>
          <p:nvPr/>
        </p:nvSpPr>
        <p:spPr>
          <a:xfrm>
            <a:off x="-243905" y="1563607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F866B33D-090D-4E49-A67B-AC6D8F67E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7646" y="1656962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6AE03EAC-FC70-4235-9E24-5FB7CC35F695}"/>
              </a:ext>
            </a:extLst>
          </p:cNvPr>
          <p:cNvSpPr/>
          <p:nvPr/>
        </p:nvSpPr>
        <p:spPr>
          <a:xfrm>
            <a:off x="262674" y="1454079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70B808-5176-4DAA-9D31-8C0D6B54B934}"/>
              </a:ext>
            </a:extLst>
          </p:cNvPr>
          <p:cNvSpPr/>
          <p:nvPr/>
        </p:nvSpPr>
        <p:spPr>
          <a:xfrm>
            <a:off x="6020288" y="4865759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B59CC1D-BE8E-4E59-B1D4-6249D47F2589}"/>
              </a:ext>
            </a:extLst>
          </p:cNvPr>
          <p:cNvSpPr/>
          <p:nvPr/>
        </p:nvSpPr>
        <p:spPr>
          <a:xfrm>
            <a:off x="5909086" y="50482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743B56F-E463-41E2-8184-339326218B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7327"/>
          <a:stretch/>
        </p:blipFill>
        <p:spPr>
          <a:xfrm>
            <a:off x="-1324623" y="4057036"/>
            <a:ext cx="5874448" cy="1469041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90F277B-1C95-42BA-AA43-51319011C380}"/>
              </a:ext>
            </a:extLst>
          </p:cNvPr>
          <p:cNvCxnSpPr/>
          <p:nvPr/>
        </p:nvCxnSpPr>
        <p:spPr bwMode="auto">
          <a:xfrm flipV="1">
            <a:off x="647564" y="2011781"/>
            <a:ext cx="2856997" cy="228131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839CA8E7-6350-4982-8444-74141B5DC55A}"/>
              </a:ext>
            </a:extLst>
          </p:cNvPr>
          <p:cNvSpPr/>
          <p:nvPr/>
        </p:nvSpPr>
        <p:spPr>
          <a:xfrm>
            <a:off x="647564" y="428461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5618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74D2B5-62B3-4B78-95A9-94C056610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" y="854575"/>
            <a:ext cx="6959413" cy="424447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408044"/>
              </p:ext>
            </p:extLst>
          </p:nvPr>
        </p:nvGraphicFramePr>
        <p:xfrm>
          <a:off x="6984268" y="692696"/>
          <a:ext cx="2086863" cy="34209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소발문과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답박스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사이에 물음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의 직육면체 그림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suh_0601_06_0304_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부피를 구하는 방법을 알아볼까요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C35E6F-D422-417B-B6CF-C55EEBB5DA8D}"/>
              </a:ext>
            </a:extLst>
          </p:cNvPr>
          <p:cNvSpPr/>
          <p:nvPr/>
        </p:nvSpPr>
        <p:spPr>
          <a:xfrm>
            <a:off x="-243905" y="1563607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F866B33D-090D-4E49-A67B-AC6D8F67E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7646" y="1656962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6AE03EAC-FC70-4235-9E24-5FB7CC35F695}"/>
              </a:ext>
            </a:extLst>
          </p:cNvPr>
          <p:cNvSpPr/>
          <p:nvPr/>
        </p:nvSpPr>
        <p:spPr>
          <a:xfrm>
            <a:off x="262674" y="1454079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70B808-5176-4DAA-9D31-8C0D6B54B934}"/>
              </a:ext>
            </a:extLst>
          </p:cNvPr>
          <p:cNvSpPr/>
          <p:nvPr/>
        </p:nvSpPr>
        <p:spPr>
          <a:xfrm>
            <a:off x="6020288" y="4865759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B59CC1D-BE8E-4E59-B1D4-6249D47F2589}"/>
              </a:ext>
            </a:extLst>
          </p:cNvPr>
          <p:cNvSpPr/>
          <p:nvPr/>
        </p:nvSpPr>
        <p:spPr>
          <a:xfrm>
            <a:off x="5909086" y="50482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6640357-FA06-456D-87F2-47277143E2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7327"/>
          <a:stretch/>
        </p:blipFill>
        <p:spPr>
          <a:xfrm>
            <a:off x="-1324623" y="4057036"/>
            <a:ext cx="5874448" cy="1469041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3B6515B-BAE4-49A2-BEC8-0025D7EC2639}"/>
              </a:ext>
            </a:extLst>
          </p:cNvPr>
          <p:cNvCxnSpPr/>
          <p:nvPr/>
        </p:nvCxnSpPr>
        <p:spPr bwMode="auto">
          <a:xfrm flipV="1">
            <a:off x="647564" y="2011781"/>
            <a:ext cx="2856997" cy="228131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B4332AAE-6968-43FD-B972-4E6BBFA582F1}"/>
              </a:ext>
            </a:extLst>
          </p:cNvPr>
          <p:cNvSpPr/>
          <p:nvPr/>
        </p:nvSpPr>
        <p:spPr>
          <a:xfrm>
            <a:off x="647564" y="428461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127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6228BB1-E065-46A7-9A33-34926D4A2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" y="854575"/>
            <a:ext cx="6959413" cy="4272733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/>
        </p:nvGraphicFramePr>
        <p:xfrm>
          <a:off x="6984268" y="692696"/>
          <a:ext cx="2086863" cy="31161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suh_0601_06_0304_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부피를 구하는 방법을 알아볼까요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C35E6F-D422-417B-B6CF-C55EEBB5DA8D}"/>
              </a:ext>
            </a:extLst>
          </p:cNvPr>
          <p:cNvSpPr/>
          <p:nvPr/>
        </p:nvSpPr>
        <p:spPr>
          <a:xfrm>
            <a:off x="-243905" y="1563607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F866B33D-090D-4E49-A67B-AC6D8F67E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7646" y="1656962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6AE03EAC-FC70-4235-9E24-5FB7CC35F695}"/>
              </a:ext>
            </a:extLst>
          </p:cNvPr>
          <p:cNvSpPr/>
          <p:nvPr/>
        </p:nvSpPr>
        <p:spPr>
          <a:xfrm>
            <a:off x="262674" y="1454079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70B808-5176-4DAA-9D31-8C0D6B54B934}"/>
              </a:ext>
            </a:extLst>
          </p:cNvPr>
          <p:cNvSpPr/>
          <p:nvPr/>
        </p:nvSpPr>
        <p:spPr>
          <a:xfrm>
            <a:off x="6020288" y="4865759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B59CC1D-BE8E-4E59-B1D4-6249D47F2589}"/>
              </a:ext>
            </a:extLst>
          </p:cNvPr>
          <p:cNvSpPr/>
          <p:nvPr/>
        </p:nvSpPr>
        <p:spPr>
          <a:xfrm>
            <a:off x="5909086" y="50482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848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4407E38-D2C6-4F1E-86A3-7152750EF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" y="854575"/>
            <a:ext cx="6959413" cy="429236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353744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캐릭터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말풍선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427997" y="820398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suh_0601_06_0304_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부피를 구하는 방법을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5584" y="857302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-38333" y="8907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C35E6F-D422-417B-B6CF-C55EEBB5DA8D}"/>
              </a:ext>
            </a:extLst>
          </p:cNvPr>
          <p:cNvSpPr/>
          <p:nvPr/>
        </p:nvSpPr>
        <p:spPr>
          <a:xfrm>
            <a:off x="-243905" y="1563607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F866B33D-090D-4E49-A67B-AC6D8F67E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7646" y="1656962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6AE03EAC-FC70-4235-9E24-5FB7CC35F695}"/>
              </a:ext>
            </a:extLst>
          </p:cNvPr>
          <p:cNvSpPr/>
          <p:nvPr/>
        </p:nvSpPr>
        <p:spPr>
          <a:xfrm>
            <a:off x="262674" y="1454079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70B808-5176-4DAA-9D31-8C0D6B54B934}"/>
              </a:ext>
            </a:extLst>
          </p:cNvPr>
          <p:cNvSpPr/>
          <p:nvPr/>
        </p:nvSpPr>
        <p:spPr>
          <a:xfrm>
            <a:off x="6020288" y="4865759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B59CC1D-BE8E-4E59-B1D4-6249D47F2589}"/>
              </a:ext>
            </a:extLst>
          </p:cNvPr>
          <p:cNvSpPr/>
          <p:nvPr/>
        </p:nvSpPr>
        <p:spPr>
          <a:xfrm>
            <a:off x="5909086" y="50482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623E6D6-0ED9-46D0-8FDE-A2D2408AB2D0}"/>
              </a:ext>
            </a:extLst>
          </p:cNvPr>
          <p:cNvSpPr/>
          <p:nvPr/>
        </p:nvSpPr>
        <p:spPr>
          <a:xfrm>
            <a:off x="3543697" y="2463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977BBFF-E26A-4DD3-9C14-E685E9677AE1}"/>
              </a:ext>
            </a:extLst>
          </p:cNvPr>
          <p:cNvSpPr/>
          <p:nvPr/>
        </p:nvSpPr>
        <p:spPr>
          <a:xfrm>
            <a:off x="3763334" y="2420888"/>
            <a:ext cx="3212567" cy="18362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1E4954E-4D98-4315-8A2A-96F58CF11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7924" y="2924944"/>
            <a:ext cx="763793" cy="1238584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F20BB37F-F19B-42CE-A6F1-82D6889746C3}"/>
              </a:ext>
            </a:extLst>
          </p:cNvPr>
          <p:cNvGrpSpPr/>
          <p:nvPr/>
        </p:nvGrpSpPr>
        <p:grpSpPr>
          <a:xfrm flipH="1">
            <a:off x="4768603" y="2638040"/>
            <a:ext cx="2155108" cy="1032598"/>
            <a:chOff x="872354" y="1605167"/>
            <a:chExt cx="1224930" cy="1032598"/>
          </a:xfrm>
        </p:grpSpPr>
        <p:sp>
          <p:nvSpPr>
            <p:cNvPr id="31" name="말풍선: 모서리가 둥근 사각형 30">
              <a:extLst>
                <a:ext uri="{FF2B5EF4-FFF2-40B4-BE49-F238E27FC236}">
                  <a16:creationId xmlns:a16="http://schemas.microsoft.com/office/drawing/2014/main" id="{CAD5296E-0C6C-4367-A974-AFAA2CBA26FB}"/>
                </a:ext>
              </a:extLst>
            </p:cNvPr>
            <p:cNvSpPr/>
            <p:nvPr/>
          </p:nvSpPr>
          <p:spPr bwMode="auto">
            <a:xfrm>
              <a:off x="872354" y="1605167"/>
              <a:ext cx="1224930" cy="634845"/>
            </a:xfrm>
            <a:prstGeom prst="wedgeRoundRectCallout">
              <a:avLst>
                <a:gd name="adj1" fmla="val 57091"/>
                <a:gd name="adj2" fmla="val 28875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FCD1A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5FB92B6-D011-43CF-B56F-74B4AF90C9A5}"/>
                </a:ext>
              </a:extLst>
            </p:cNvPr>
            <p:cNvSpPr/>
            <p:nvPr/>
          </p:nvSpPr>
          <p:spPr>
            <a:xfrm>
              <a:off x="872354" y="1683658"/>
              <a:ext cx="122493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가로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세로를 모르는데 부피를 구할 수 있을까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4014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1F78FF-4CB1-42F3-8816-AD6F0053C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" y="854575"/>
            <a:ext cx="6959413" cy="426451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/>
        </p:nvGraphicFramePr>
        <p:xfrm>
          <a:off x="6984268" y="692696"/>
          <a:ext cx="2086863" cy="31161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suh_0601_06_0304_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부피를 구하는 방법을 알아볼까요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C35E6F-D422-417B-B6CF-C55EEBB5DA8D}"/>
              </a:ext>
            </a:extLst>
          </p:cNvPr>
          <p:cNvSpPr/>
          <p:nvPr/>
        </p:nvSpPr>
        <p:spPr>
          <a:xfrm>
            <a:off x="-243905" y="1563607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F866B33D-090D-4E49-A67B-AC6D8F67E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7646" y="1656962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6AE03EAC-FC70-4235-9E24-5FB7CC35F695}"/>
              </a:ext>
            </a:extLst>
          </p:cNvPr>
          <p:cNvSpPr/>
          <p:nvPr/>
        </p:nvSpPr>
        <p:spPr>
          <a:xfrm>
            <a:off x="262674" y="1454079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70B808-5176-4DAA-9D31-8C0D6B54B934}"/>
              </a:ext>
            </a:extLst>
          </p:cNvPr>
          <p:cNvSpPr/>
          <p:nvPr/>
        </p:nvSpPr>
        <p:spPr>
          <a:xfrm>
            <a:off x="6020288" y="4865759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B59CC1D-BE8E-4E59-B1D4-6249D47F2589}"/>
              </a:ext>
            </a:extLst>
          </p:cNvPr>
          <p:cNvSpPr/>
          <p:nvPr/>
        </p:nvSpPr>
        <p:spPr>
          <a:xfrm>
            <a:off x="5909086" y="50482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1331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DB70E0-8006-4D69-8034-3CA77A103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" y="854575"/>
            <a:ext cx="6959413" cy="427568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82619"/>
              </p:ext>
            </p:extLst>
          </p:nvPr>
        </p:nvGraphicFramePr>
        <p:xfrm>
          <a:off x="6984268" y="692696"/>
          <a:ext cx="2086863" cy="31161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suh_0601_06_0304_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부피를 구하는 방법을 알아볼까요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70B808-5176-4DAA-9D31-8C0D6B54B934}"/>
              </a:ext>
            </a:extLst>
          </p:cNvPr>
          <p:cNvSpPr/>
          <p:nvPr/>
        </p:nvSpPr>
        <p:spPr>
          <a:xfrm>
            <a:off x="6020288" y="4865759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B59CC1D-BE8E-4E59-B1D4-6249D47F2589}"/>
              </a:ext>
            </a:extLst>
          </p:cNvPr>
          <p:cNvSpPr/>
          <p:nvPr/>
        </p:nvSpPr>
        <p:spPr>
          <a:xfrm>
            <a:off x="5909086" y="50482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56EC883E-F4BD-4F64-9941-CED5A5A5D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89" y="4635652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CC1B25-8ED2-4FDD-A105-48EB41E6A6B3}"/>
              </a:ext>
            </a:extLst>
          </p:cNvPr>
          <p:cNvSpPr/>
          <p:nvPr/>
        </p:nvSpPr>
        <p:spPr>
          <a:xfrm>
            <a:off x="-427997" y="851053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546E82C0-98B4-4400-83CB-79ED19849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25584" y="887957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51542B92-99A9-49BE-AAA1-5624C5F0BB05}"/>
              </a:ext>
            </a:extLst>
          </p:cNvPr>
          <p:cNvSpPr/>
          <p:nvPr/>
        </p:nvSpPr>
        <p:spPr>
          <a:xfrm>
            <a:off x="-38333" y="9214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4">
            <a:extLst>
              <a:ext uri="{FF2B5EF4-FFF2-40B4-BE49-F238E27FC236}">
                <a16:creationId xmlns:a16="http://schemas.microsoft.com/office/drawing/2014/main" id="{8591CC63-B02E-4E36-9595-0DD97C5CE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605" y="4628032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>
            <a:extLst>
              <a:ext uri="{FF2B5EF4-FFF2-40B4-BE49-F238E27FC236}">
                <a16:creationId xmlns:a16="http://schemas.microsoft.com/office/drawing/2014/main" id="{43E8F8EF-9D21-48A5-A08B-B9D99B68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565" y="4635652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7244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D225AD1-6CE9-4B90-9336-2372F4E00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6" y="953694"/>
            <a:ext cx="6754583" cy="413016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593845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suh_0601_06_0304_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부피를 구하는 방법을 알아볼까요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2095" y="1503060"/>
            <a:ext cx="345594" cy="17819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97704" y="15000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946" y="151404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>
            <a:extLst>
              <a:ext uri="{FF2B5EF4-FFF2-40B4-BE49-F238E27FC236}">
                <a16:creationId xmlns:a16="http://schemas.microsoft.com/office/drawing/2014/main" id="{3C32F30C-0FD7-42AB-8852-58B10F78A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382" y="2758345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07255"/>
              </p:ext>
            </p:extLst>
          </p:nvPr>
        </p:nvGraphicFramePr>
        <p:xfrm>
          <a:off x="153927" y="224644"/>
          <a:ext cx="8836146" cy="4893556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80~83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suh_0601_06_0304_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suh_0601_06_0304_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부피의 단위 알아보기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80~83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suh_0601_06_0304_201_1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부피의 단위 알아보기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80~83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suh_0601_06_0304_201_2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1586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부피가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㎤인 </a:t>
                      </a: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쌓기나무를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사용하여 직육면체의 부피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80~83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suh_0601_06_0304_202_1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직육면체의 부피를 구하는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80~83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suh_0601_06_0304_203_1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65418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정육면체의 부피를 구하는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80~83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suh_0601_06_0304_204_1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5343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주변에서 볼 수 있는 여러 가지 직육면체의 부피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80~83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suh_0601_06_0304_205_1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484306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suh_0601_06_0304_3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suh_0601_06_0304_3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suh_0601_06_0304_401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EF24207-E794-4908-9E2A-EF39F38B5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0" y="952226"/>
            <a:ext cx="6682053" cy="410194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297860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준비물 약물 및 팝업박스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suh_0601_06_0304_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부피를 구하는 방법을 알아볼까요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544945-2262-4B55-BA0F-EB1897B72DE6}"/>
              </a:ext>
            </a:extLst>
          </p:cNvPr>
          <p:cNvSpPr/>
          <p:nvPr/>
        </p:nvSpPr>
        <p:spPr>
          <a:xfrm>
            <a:off x="1625600" y="3356992"/>
            <a:ext cx="3835172" cy="456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41CA4A6-BC96-45C2-B701-EF657B9A781B}"/>
              </a:ext>
            </a:extLst>
          </p:cNvPr>
          <p:cNvSpPr/>
          <p:nvPr/>
        </p:nvSpPr>
        <p:spPr>
          <a:xfrm>
            <a:off x="1457464" y="33569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0321CF-114B-4B3D-959E-F1B57F11CAC4}"/>
              </a:ext>
            </a:extLst>
          </p:cNvPr>
          <p:cNvSpPr/>
          <p:nvPr/>
        </p:nvSpPr>
        <p:spPr>
          <a:xfrm>
            <a:off x="281144" y="4544989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8A99025-9E21-4438-BB54-ED2278825C12}"/>
              </a:ext>
            </a:extLst>
          </p:cNvPr>
          <p:cNvSpPr/>
          <p:nvPr/>
        </p:nvSpPr>
        <p:spPr>
          <a:xfrm>
            <a:off x="359981" y="43259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9">
            <a:extLst>
              <a:ext uri="{FF2B5EF4-FFF2-40B4-BE49-F238E27FC236}">
                <a16:creationId xmlns:a16="http://schemas.microsoft.com/office/drawing/2014/main" id="{0D34EDA1-1F0F-465E-9A2C-1D43A09E8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9" y="3997701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직육면체의 부피를 구하는 방법을 알아볼까요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suh_0601_06_0304_401_1.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12628" y="1604119"/>
            <a:ext cx="62021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안에 알맞게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직육면체의 부피를 구하는 방법을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suh_0601_06_0304_401_1.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286988"/>
              </p:ext>
            </p:extLst>
          </p:nvPr>
        </p:nvGraphicFramePr>
        <p:xfrm>
          <a:off x="7020272" y="689281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문제는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3,4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출처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(suh_0601_06_0304_202_1)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슬라이드 정답 화면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1" name="타원 60">
            <a:extLst>
              <a:ext uri="{FF2B5EF4-FFF2-40B4-BE49-F238E27FC236}">
                <a16:creationId xmlns:a16="http://schemas.microsoft.com/office/drawing/2014/main" id="{BE8AC92C-8E37-4DAC-AF10-3EBAB729FD32}"/>
              </a:ext>
            </a:extLst>
          </p:cNvPr>
          <p:cNvSpPr/>
          <p:nvPr/>
        </p:nvSpPr>
        <p:spPr>
          <a:xfrm>
            <a:off x="5451235" y="53022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4B63583B-8204-4AC1-933D-4F6A2119CE9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93825" y="1653555"/>
            <a:ext cx="291978" cy="30408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2F11E98-B9B5-4FC6-B00F-B738FEF25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906" y="2552057"/>
            <a:ext cx="1533739" cy="1114581"/>
          </a:xfrm>
          <a:prstGeom prst="rect">
            <a:avLst/>
          </a:prstGeom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D2337892-928C-415F-8B47-BC1ED0352C5A}"/>
              </a:ext>
            </a:extLst>
          </p:cNvPr>
          <p:cNvSpPr/>
          <p:nvPr/>
        </p:nvSpPr>
        <p:spPr>
          <a:xfrm>
            <a:off x="894893" y="257754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BB51B7D-7BA7-47CF-BEDA-EE033F4D7A6D}"/>
              </a:ext>
            </a:extLst>
          </p:cNvPr>
          <p:cNvSpPr/>
          <p:nvPr/>
        </p:nvSpPr>
        <p:spPr>
          <a:xfrm>
            <a:off x="2561896" y="2348874"/>
            <a:ext cx="4004054" cy="1512174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id="{F858CC35-CEC1-4B43-A19C-A6B5927C6DFA}"/>
              </a:ext>
            </a:extLst>
          </p:cNvPr>
          <p:cNvSpPr txBox="1"/>
          <p:nvPr/>
        </p:nvSpPr>
        <p:spPr>
          <a:xfrm>
            <a:off x="2561896" y="2365270"/>
            <a:ext cx="4062332" cy="1351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한 모서리의 길이가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㎝인 정육면체의 부피를      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라 쓰고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                      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라고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5E98AC7-3FFB-4A06-9899-01DEA43C5553}"/>
              </a:ext>
            </a:extLst>
          </p:cNvPr>
          <p:cNvSpPr/>
          <p:nvPr/>
        </p:nvSpPr>
        <p:spPr bwMode="auto">
          <a:xfrm>
            <a:off x="2758972" y="3321977"/>
            <a:ext cx="2015294" cy="4344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DD85DA8-678F-4CA0-A39E-FB88420B4570}"/>
              </a:ext>
            </a:extLst>
          </p:cNvPr>
          <p:cNvSpPr/>
          <p:nvPr/>
        </p:nvSpPr>
        <p:spPr>
          <a:xfrm>
            <a:off x="2758971" y="3356847"/>
            <a:ext cx="2015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8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세제곱센티미터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B387752C-203D-425A-8ACB-A1AD28598E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803" y="3641890"/>
            <a:ext cx="198790" cy="19879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A68C31D7-1B45-4BB0-B71F-56213D5A963C}"/>
              </a:ext>
            </a:extLst>
          </p:cNvPr>
          <p:cNvSpPr/>
          <p:nvPr/>
        </p:nvSpPr>
        <p:spPr bwMode="auto">
          <a:xfrm>
            <a:off x="3783190" y="2836411"/>
            <a:ext cx="523132" cy="4274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24FADF9-A28D-4D53-A311-C6C1B77216B0}"/>
              </a:ext>
            </a:extLst>
          </p:cNvPr>
          <p:cNvSpPr/>
          <p:nvPr/>
        </p:nvSpPr>
        <p:spPr>
          <a:xfrm>
            <a:off x="3770481" y="2871280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㎤</a:t>
            </a: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C4C3C8E3-0D71-48B8-97BF-C6463AEBC4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281" y="3119760"/>
            <a:ext cx="198790" cy="195622"/>
          </a:xfrm>
          <a:prstGeom prst="rect">
            <a:avLst/>
          </a:prstGeom>
        </p:spPr>
      </p:pic>
      <p:grpSp>
        <p:nvGrpSpPr>
          <p:cNvPr id="83" name="그룹 82">
            <a:extLst>
              <a:ext uri="{FF2B5EF4-FFF2-40B4-BE49-F238E27FC236}">
                <a16:creationId xmlns:a16="http://schemas.microsoft.com/office/drawing/2014/main" id="{31668446-5272-40DF-BA93-5F48A5D3F38C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2870122"/>
            <a:chExt cx="2553484" cy="252028"/>
          </a:xfrm>
        </p:grpSpPr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id="{81EEEBC2-3B7C-4C18-85CF-B8B406632C87}"/>
                </a:ext>
              </a:extLst>
            </p:cNvPr>
            <p:cNvSpPr/>
            <p:nvPr/>
          </p:nvSpPr>
          <p:spPr>
            <a:xfrm>
              <a:off x="7325566" y="2870122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>
              <a:extLst>
                <a:ext uri="{FF2B5EF4-FFF2-40B4-BE49-F238E27FC236}">
                  <a16:creationId xmlns:a16="http://schemas.microsoft.com/office/drawing/2014/main" id="{4412B961-B983-44CE-9B66-F6F7451343A3}"/>
                </a:ext>
              </a:extLst>
            </p:cNvPr>
            <p:cNvSpPr/>
            <p:nvPr/>
          </p:nvSpPr>
          <p:spPr>
            <a:xfrm>
              <a:off x="7846434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>
              <a:extLst>
                <a:ext uri="{FF2B5EF4-FFF2-40B4-BE49-F238E27FC236}">
                  <a16:creationId xmlns:a16="http://schemas.microsoft.com/office/drawing/2014/main" id="{A1208F22-3CB0-49C4-822F-0CBB2854FBFF}"/>
                </a:ext>
              </a:extLst>
            </p:cNvPr>
            <p:cNvSpPr/>
            <p:nvPr/>
          </p:nvSpPr>
          <p:spPr>
            <a:xfrm>
              <a:off x="8367302" y="2870122"/>
              <a:ext cx="482514" cy="252028"/>
            </a:xfrm>
            <a:prstGeom prst="flowChartAlternateProcess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>
              <a:extLst>
                <a:ext uri="{FF2B5EF4-FFF2-40B4-BE49-F238E27FC236}">
                  <a16:creationId xmlns:a16="http://schemas.microsoft.com/office/drawing/2014/main" id="{904C81ED-6E60-42B9-8384-F3E6C2AEDEAC}"/>
                </a:ext>
              </a:extLst>
            </p:cNvPr>
            <p:cNvSpPr/>
            <p:nvPr/>
          </p:nvSpPr>
          <p:spPr>
            <a:xfrm>
              <a:off x="8881919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>
              <a:extLst>
                <a:ext uri="{FF2B5EF4-FFF2-40B4-BE49-F238E27FC236}">
                  <a16:creationId xmlns:a16="http://schemas.microsoft.com/office/drawing/2014/main" id="{F10429D5-A739-4E70-AF8D-49E4C36D3B98}"/>
                </a:ext>
              </a:extLst>
            </p:cNvPr>
            <p:cNvSpPr/>
            <p:nvPr/>
          </p:nvSpPr>
          <p:spPr>
            <a:xfrm>
              <a:off x="9396536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7165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12628" y="1604119"/>
            <a:ext cx="620215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부피가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㎤인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쌓기나무로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다음과 같이 쌓아 직육면체를 만들었습니다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사용한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쌓기나무의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수와 직육면체의 부피를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직육면체의 부피를 구하는 방법을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suh_0601_06_0304_401_1.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368221"/>
              </p:ext>
            </p:extLst>
          </p:nvPr>
        </p:nvGraphicFramePr>
        <p:xfrm>
          <a:off x="7020272" y="689281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문제는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3,4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출처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(suh_0601_06_0304_201_1)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슬라이드 정답 화면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1" name="타원 60">
            <a:extLst>
              <a:ext uri="{FF2B5EF4-FFF2-40B4-BE49-F238E27FC236}">
                <a16:creationId xmlns:a16="http://schemas.microsoft.com/office/drawing/2014/main" id="{BE8AC92C-8E37-4DAC-AF10-3EBAB729FD32}"/>
              </a:ext>
            </a:extLst>
          </p:cNvPr>
          <p:cNvSpPr/>
          <p:nvPr/>
        </p:nvSpPr>
        <p:spPr>
          <a:xfrm>
            <a:off x="5451235" y="53022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030A9743-3943-4BE5-8F41-6A1F391ECE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048" t="52138" r="3665" b="14550"/>
          <a:stretch/>
        </p:blipFill>
        <p:spPr>
          <a:xfrm>
            <a:off x="2591599" y="2440306"/>
            <a:ext cx="1980401" cy="1392940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DB038558-269F-4892-8222-CC180A0C88AA}"/>
              </a:ext>
            </a:extLst>
          </p:cNvPr>
          <p:cNvGrpSpPr/>
          <p:nvPr/>
        </p:nvGrpSpPr>
        <p:grpSpPr>
          <a:xfrm>
            <a:off x="3011670" y="4590122"/>
            <a:ext cx="562486" cy="500660"/>
            <a:chOff x="2763973" y="4361694"/>
            <a:chExt cx="562486" cy="50066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7291C28-B217-438F-874C-BC37D3DFE9AA}"/>
                </a:ext>
              </a:extLst>
            </p:cNvPr>
            <p:cNvSpPr txBox="1"/>
            <p:nvPr/>
          </p:nvSpPr>
          <p:spPr>
            <a:xfrm>
              <a:off x="2763973" y="4361694"/>
              <a:ext cx="439875" cy="4053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9728235C-3DA4-4606-A03C-343376D07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237" y="4617132"/>
              <a:ext cx="245222" cy="245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7" name="TextBox 43">
            <a:extLst>
              <a:ext uri="{FF2B5EF4-FFF2-40B4-BE49-F238E27FC236}">
                <a16:creationId xmlns:a16="http://schemas.microsoft.com/office/drawing/2014/main" id="{DB16C90E-EEED-4EF0-AA42-86A24850C499}"/>
              </a:ext>
            </a:extLst>
          </p:cNvPr>
          <p:cNvSpPr txBox="1"/>
          <p:nvPr/>
        </p:nvSpPr>
        <p:spPr>
          <a:xfrm>
            <a:off x="3486015" y="4610706"/>
            <a:ext cx="6539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id="{1C3C1926-C891-4D23-B656-452412202413}"/>
              </a:ext>
            </a:extLst>
          </p:cNvPr>
          <p:cNvSpPr txBox="1"/>
          <p:nvPr/>
        </p:nvSpPr>
        <p:spPr>
          <a:xfrm>
            <a:off x="3030647" y="4604504"/>
            <a:ext cx="420179" cy="347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B65CA50-AF7D-4D24-AEE7-C5660C007B3E}"/>
              </a:ext>
            </a:extLst>
          </p:cNvPr>
          <p:cNvGrpSpPr/>
          <p:nvPr/>
        </p:nvGrpSpPr>
        <p:grpSpPr>
          <a:xfrm>
            <a:off x="1416225" y="4637599"/>
            <a:ext cx="1534802" cy="333152"/>
            <a:chOff x="-2540473" y="2999059"/>
            <a:chExt cx="1401351" cy="570982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2A574173-C701-419A-A6F7-364961DBBC79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05796C0-8AFD-4567-AC6E-1C8688A9799A}"/>
                </a:ext>
              </a:extLst>
            </p:cNvPr>
            <p:cNvSpPr/>
            <p:nvPr/>
          </p:nvSpPr>
          <p:spPr>
            <a:xfrm>
              <a:off x="-2540473" y="3019749"/>
              <a:ext cx="1401351" cy="5274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직육면체의 부피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9A4863D-F5A0-4B0B-9D89-591EC120653E}"/>
              </a:ext>
            </a:extLst>
          </p:cNvPr>
          <p:cNvGrpSpPr/>
          <p:nvPr/>
        </p:nvGrpSpPr>
        <p:grpSpPr>
          <a:xfrm>
            <a:off x="1634201" y="4087970"/>
            <a:ext cx="1318779" cy="335369"/>
            <a:chOff x="-2540473" y="2995259"/>
            <a:chExt cx="1401351" cy="574782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5C4C94F9-A1CE-4BEE-B849-A5084C04546E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1E804EF-6D06-470F-A8B1-C89D31A93919}"/>
                </a:ext>
              </a:extLst>
            </p:cNvPr>
            <p:cNvSpPr/>
            <p:nvPr/>
          </p:nvSpPr>
          <p:spPr>
            <a:xfrm>
              <a:off x="-2540473" y="2995259"/>
              <a:ext cx="1401351" cy="527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쌓기나무의</a:t>
              </a:r>
              <a:r>
                <a:rPr lang="ko-KR" altLang="en-US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41D6901-7206-47C6-B9F1-BA1B717C7BA0}"/>
              </a:ext>
            </a:extLst>
          </p:cNvPr>
          <p:cNvGrpSpPr/>
          <p:nvPr/>
        </p:nvGrpSpPr>
        <p:grpSpPr>
          <a:xfrm>
            <a:off x="3013578" y="4030500"/>
            <a:ext cx="562485" cy="500660"/>
            <a:chOff x="2763974" y="4361694"/>
            <a:chExt cx="562485" cy="50066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67F9789-3115-4404-899A-0E8F02F6EDE9}"/>
                </a:ext>
              </a:extLst>
            </p:cNvPr>
            <p:cNvSpPr txBox="1"/>
            <p:nvPr/>
          </p:nvSpPr>
          <p:spPr>
            <a:xfrm>
              <a:off x="2763974" y="4361694"/>
              <a:ext cx="380976" cy="4053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0" name="Picture 4">
              <a:extLst>
                <a:ext uri="{FF2B5EF4-FFF2-40B4-BE49-F238E27FC236}">
                  <a16:creationId xmlns:a16="http://schemas.microsoft.com/office/drawing/2014/main" id="{C7935488-7670-4204-8B12-324AFBC182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237" y="4617132"/>
              <a:ext cx="245222" cy="245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2" name="TextBox 43">
            <a:extLst>
              <a:ext uri="{FF2B5EF4-FFF2-40B4-BE49-F238E27FC236}">
                <a16:creationId xmlns:a16="http://schemas.microsoft.com/office/drawing/2014/main" id="{7C576060-29FE-4522-A558-79AFE44CB420}"/>
              </a:ext>
            </a:extLst>
          </p:cNvPr>
          <p:cNvSpPr txBox="1"/>
          <p:nvPr/>
        </p:nvSpPr>
        <p:spPr>
          <a:xfrm>
            <a:off x="3011670" y="4044882"/>
            <a:ext cx="361999" cy="347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4CCA0E03-2E90-4B32-B377-53A73FF45ABD}"/>
              </a:ext>
            </a:extLst>
          </p:cNvPr>
          <p:cNvSpPr txBox="1"/>
          <p:nvPr/>
        </p:nvSpPr>
        <p:spPr>
          <a:xfrm>
            <a:off x="3373669" y="4039284"/>
            <a:ext cx="29384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×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4DDFDE9-E5F2-4F8B-B1CE-6D81026E9B19}"/>
              </a:ext>
            </a:extLst>
          </p:cNvPr>
          <p:cNvGrpSpPr/>
          <p:nvPr/>
        </p:nvGrpSpPr>
        <p:grpSpPr>
          <a:xfrm>
            <a:off x="3640716" y="4030500"/>
            <a:ext cx="562485" cy="500660"/>
            <a:chOff x="2763974" y="4361694"/>
            <a:chExt cx="562485" cy="50066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8096630-6EAA-4750-BE4D-13630472EFAD}"/>
                </a:ext>
              </a:extLst>
            </p:cNvPr>
            <p:cNvSpPr txBox="1"/>
            <p:nvPr/>
          </p:nvSpPr>
          <p:spPr>
            <a:xfrm>
              <a:off x="2763974" y="4361694"/>
              <a:ext cx="380976" cy="4053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7" name="Picture 4">
              <a:extLst>
                <a:ext uri="{FF2B5EF4-FFF2-40B4-BE49-F238E27FC236}">
                  <a16:creationId xmlns:a16="http://schemas.microsoft.com/office/drawing/2014/main" id="{3FCCCFFF-DE33-450D-8131-74F91691C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237" y="4617132"/>
              <a:ext cx="245222" cy="245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TextBox 43">
            <a:extLst>
              <a:ext uri="{FF2B5EF4-FFF2-40B4-BE49-F238E27FC236}">
                <a16:creationId xmlns:a16="http://schemas.microsoft.com/office/drawing/2014/main" id="{D6BE43AB-9F8F-4691-8E6E-49E542162639}"/>
              </a:ext>
            </a:extLst>
          </p:cNvPr>
          <p:cNvSpPr txBox="1"/>
          <p:nvPr/>
        </p:nvSpPr>
        <p:spPr>
          <a:xfrm>
            <a:off x="3638808" y="4044882"/>
            <a:ext cx="361999" cy="347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96744132-53ED-4273-9307-D77A890DB118}"/>
              </a:ext>
            </a:extLst>
          </p:cNvPr>
          <p:cNvSpPr txBox="1"/>
          <p:nvPr/>
        </p:nvSpPr>
        <p:spPr>
          <a:xfrm>
            <a:off x="4000807" y="4039284"/>
            <a:ext cx="29384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×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18E7C962-2153-4285-BEFC-34AA1CEF91F2}"/>
              </a:ext>
            </a:extLst>
          </p:cNvPr>
          <p:cNvGrpSpPr/>
          <p:nvPr/>
        </p:nvGrpSpPr>
        <p:grpSpPr>
          <a:xfrm>
            <a:off x="4294652" y="4030500"/>
            <a:ext cx="562485" cy="500660"/>
            <a:chOff x="2763974" y="4361694"/>
            <a:chExt cx="562485" cy="50066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9DB8437-DBC7-483F-A66B-0D249C58F5DE}"/>
                </a:ext>
              </a:extLst>
            </p:cNvPr>
            <p:cNvSpPr txBox="1"/>
            <p:nvPr/>
          </p:nvSpPr>
          <p:spPr>
            <a:xfrm>
              <a:off x="2763974" y="4361694"/>
              <a:ext cx="380976" cy="4053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3" name="Picture 4">
              <a:extLst>
                <a:ext uri="{FF2B5EF4-FFF2-40B4-BE49-F238E27FC236}">
                  <a16:creationId xmlns:a16="http://schemas.microsoft.com/office/drawing/2014/main" id="{B6AEEDF3-3F77-4E79-A996-FC70060F18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237" y="4617132"/>
              <a:ext cx="245222" cy="245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TextBox 43">
            <a:extLst>
              <a:ext uri="{FF2B5EF4-FFF2-40B4-BE49-F238E27FC236}">
                <a16:creationId xmlns:a16="http://schemas.microsoft.com/office/drawing/2014/main" id="{5CBA055C-AFE6-4E72-848C-740748CEED80}"/>
              </a:ext>
            </a:extLst>
          </p:cNvPr>
          <p:cNvSpPr txBox="1"/>
          <p:nvPr/>
        </p:nvSpPr>
        <p:spPr>
          <a:xfrm>
            <a:off x="4292744" y="4044882"/>
            <a:ext cx="361999" cy="347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045E0A2F-4D02-428F-A7B0-29AF2CC4977A}"/>
              </a:ext>
            </a:extLst>
          </p:cNvPr>
          <p:cNvSpPr txBox="1"/>
          <p:nvPr/>
        </p:nvSpPr>
        <p:spPr>
          <a:xfrm>
            <a:off x="4654743" y="4039284"/>
            <a:ext cx="29384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8D989DC-0D7D-41EA-B139-E9569276E740}"/>
              </a:ext>
            </a:extLst>
          </p:cNvPr>
          <p:cNvSpPr txBox="1"/>
          <p:nvPr/>
        </p:nvSpPr>
        <p:spPr>
          <a:xfrm>
            <a:off x="5011397" y="4030500"/>
            <a:ext cx="380976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43">
            <a:extLst>
              <a:ext uri="{FF2B5EF4-FFF2-40B4-BE49-F238E27FC236}">
                <a16:creationId xmlns:a16="http://schemas.microsoft.com/office/drawing/2014/main" id="{BDD97949-6574-4587-B184-F87F61D89FC9}"/>
              </a:ext>
            </a:extLst>
          </p:cNvPr>
          <p:cNvSpPr txBox="1"/>
          <p:nvPr/>
        </p:nvSpPr>
        <p:spPr>
          <a:xfrm>
            <a:off x="4960867" y="4044882"/>
            <a:ext cx="459244" cy="347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id="{6BD09648-27CD-43F7-9DC9-2CF2C5BA3C31}"/>
              </a:ext>
            </a:extLst>
          </p:cNvPr>
          <p:cNvSpPr txBox="1"/>
          <p:nvPr/>
        </p:nvSpPr>
        <p:spPr>
          <a:xfrm>
            <a:off x="5333908" y="4039284"/>
            <a:ext cx="492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79" name="Picture 4">
            <a:extLst>
              <a:ext uri="{FF2B5EF4-FFF2-40B4-BE49-F238E27FC236}">
                <a16:creationId xmlns:a16="http://schemas.microsoft.com/office/drawing/2014/main" id="{58F7FF17-2041-42BD-9DC7-404BF0A27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660" y="4285938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그룹 81">
            <a:extLst>
              <a:ext uri="{FF2B5EF4-FFF2-40B4-BE49-F238E27FC236}">
                <a16:creationId xmlns:a16="http://schemas.microsoft.com/office/drawing/2014/main" id="{D3CCCD25-8137-4A90-87F2-7A56C4B8AE70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142335"/>
            <a:chExt cx="2553484" cy="252028"/>
          </a:xfrm>
        </p:grpSpPr>
        <p:sp>
          <p:nvSpPr>
            <p:cNvPr id="90" name="순서도: 대체 처리 89">
              <a:extLst>
                <a:ext uri="{FF2B5EF4-FFF2-40B4-BE49-F238E27FC236}">
                  <a16:creationId xmlns:a16="http://schemas.microsoft.com/office/drawing/2014/main" id="{2F411CB2-DBEB-4F65-BE9B-D01680B5A7C0}"/>
                </a:ext>
              </a:extLst>
            </p:cNvPr>
            <p:cNvSpPr/>
            <p:nvPr/>
          </p:nvSpPr>
          <p:spPr>
            <a:xfrm>
              <a:off x="732556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순서도: 대체 처리 90">
              <a:extLst>
                <a:ext uri="{FF2B5EF4-FFF2-40B4-BE49-F238E27FC236}">
                  <a16:creationId xmlns:a16="http://schemas.microsoft.com/office/drawing/2014/main" id="{89917752-BE1A-4777-8ABA-42079F515D5C}"/>
                </a:ext>
              </a:extLst>
            </p:cNvPr>
            <p:cNvSpPr/>
            <p:nvPr/>
          </p:nvSpPr>
          <p:spPr>
            <a:xfrm>
              <a:off x="7846434" y="3142335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순서도: 대체 처리 91">
              <a:extLst>
                <a:ext uri="{FF2B5EF4-FFF2-40B4-BE49-F238E27FC236}">
                  <a16:creationId xmlns:a16="http://schemas.microsoft.com/office/drawing/2014/main" id="{FBD57764-2A1E-412E-ADC6-DF4F89A9BDB7}"/>
                </a:ext>
              </a:extLst>
            </p:cNvPr>
            <p:cNvSpPr/>
            <p:nvPr/>
          </p:nvSpPr>
          <p:spPr>
            <a:xfrm>
              <a:off x="8367302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순서도: 대체 처리 92">
              <a:extLst>
                <a:ext uri="{FF2B5EF4-FFF2-40B4-BE49-F238E27FC236}">
                  <a16:creationId xmlns:a16="http://schemas.microsoft.com/office/drawing/2014/main" id="{1BDA056A-A707-4E33-BA81-2FB7CF301CDC}"/>
                </a:ext>
              </a:extLst>
            </p:cNvPr>
            <p:cNvSpPr/>
            <p:nvPr/>
          </p:nvSpPr>
          <p:spPr>
            <a:xfrm>
              <a:off x="8881919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순서도: 대체 처리 93">
              <a:extLst>
                <a:ext uri="{FF2B5EF4-FFF2-40B4-BE49-F238E27FC236}">
                  <a16:creationId xmlns:a16="http://schemas.microsoft.com/office/drawing/2014/main" id="{2E458F89-F838-41B0-887B-7071A4DE9BFE}"/>
                </a:ext>
              </a:extLst>
            </p:cNvPr>
            <p:cNvSpPr/>
            <p:nvPr/>
          </p:nvSpPr>
          <p:spPr>
            <a:xfrm>
              <a:off x="939653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1816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AB4BF4A-1D27-4D81-877A-4E8298BA7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3425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68044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2A3DC1-2D8B-4F1D-9F16-57E8C1F3A749}"/>
              </a:ext>
            </a:extLst>
          </p:cNvPr>
          <p:cNvSpPr/>
          <p:nvPr/>
        </p:nvSpPr>
        <p:spPr>
          <a:xfrm>
            <a:off x="5794157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9737DF7-34A3-47C0-B09D-982CCD2B1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865370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문제는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3,4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 수정 있음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단위는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답박스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밖으로 빼기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TextBox 7">
            <a:extLst>
              <a:ext uri="{FF2B5EF4-FFF2-40B4-BE49-F238E27FC236}">
                <a16:creationId xmlns:a16="http://schemas.microsoft.com/office/drawing/2014/main" id="{27616C1C-A30B-48C1-88A0-BFD8DD999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F01F0393-32F9-43E6-A5AE-5FB7254CB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직육면체의 부피를 구하는 방법을 알아볼까요</a:t>
            </a:r>
          </a:p>
        </p:txBody>
      </p:sp>
      <p:sp>
        <p:nvSpPr>
          <p:cNvPr id="28" name="직사각형 21">
            <a:extLst>
              <a:ext uri="{FF2B5EF4-FFF2-40B4-BE49-F238E27FC236}">
                <a16:creationId xmlns:a16="http://schemas.microsoft.com/office/drawing/2014/main" id="{FF9D5231-FE42-4B63-89A1-24D1A6707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suh_0601_06_0304_401_1.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33B95CB2-5428-4933-835B-284A61C8A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AAFC750-6F2A-464D-9D61-9F7CFDC77EB7}"/>
              </a:ext>
            </a:extLst>
          </p:cNvPr>
          <p:cNvSpPr/>
          <p:nvPr/>
        </p:nvSpPr>
        <p:spPr>
          <a:xfrm>
            <a:off x="2117534" y="36450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B97FCF-8C80-4BD9-A2DC-3D993AFAEBD3}"/>
              </a:ext>
            </a:extLst>
          </p:cNvPr>
          <p:cNvSpPr/>
          <p:nvPr/>
        </p:nvSpPr>
        <p:spPr>
          <a:xfrm>
            <a:off x="2286965" y="3763299"/>
            <a:ext cx="556843" cy="11227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DED2B27-9CD3-4B66-86B5-A7340CED1C2A}"/>
              </a:ext>
            </a:extLst>
          </p:cNvPr>
          <p:cNvSpPr/>
          <p:nvPr/>
        </p:nvSpPr>
        <p:spPr>
          <a:xfrm>
            <a:off x="4001001" y="41527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688568-5FC4-4EF6-AED3-C85E737CD1DC}"/>
              </a:ext>
            </a:extLst>
          </p:cNvPr>
          <p:cNvSpPr/>
          <p:nvPr/>
        </p:nvSpPr>
        <p:spPr>
          <a:xfrm>
            <a:off x="3652445" y="4399907"/>
            <a:ext cx="41549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㎤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A2C04F-E11E-4277-AC6A-D8C9E93B4DD4}"/>
              </a:ext>
            </a:extLst>
          </p:cNvPr>
          <p:cNvSpPr/>
          <p:nvPr/>
        </p:nvSpPr>
        <p:spPr>
          <a:xfrm>
            <a:off x="2861486" y="4307929"/>
            <a:ext cx="1198213" cy="617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C62427-A644-44AE-916F-4BDF462ABDC7}"/>
              </a:ext>
            </a:extLst>
          </p:cNvPr>
          <p:cNvSpPr txBox="1"/>
          <p:nvPr/>
        </p:nvSpPr>
        <p:spPr>
          <a:xfrm>
            <a:off x="2959094" y="4392034"/>
            <a:ext cx="660432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43">
            <a:extLst>
              <a:ext uri="{FF2B5EF4-FFF2-40B4-BE49-F238E27FC236}">
                <a16:creationId xmlns:a16="http://schemas.microsoft.com/office/drawing/2014/main" id="{AF237A9F-FCF3-4971-9750-067E3A6490EC}"/>
              </a:ext>
            </a:extLst>
          </p:cNvPr>
          <p:cNvSpPr txBox="1"/>
          <p:nvPr/>
        </p:nvSpPr>
        <p:spPr>
          <a:xfrm>
            <a:off x="2959094" y="4397228"/>
            <a:ext cx="660431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192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2B54B89-4C7D-45D2-BE50-ED6C0729E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919" y="4738554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3806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7CEBE1EA-B445-4DFB-8702-90238DA4E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0054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68044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2A3DC1-2D8B-4F1D-9F16-57E8C1F3A749}"/>
              </a:ext>
            </a:extLst>
          </p:cNvPr>
          <p:cNvSpPr/>
          <p:nvPr/>
        </p:nvSpPr>
        <p:spPr>
          <a:xfrm>
            <a:off x="5794157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9737DF7-34A3-47C0-B09D-982CCD2B1F0D}"/>
              </a:ext>
            </a:extLst>
          </p:cNvPr>
          <p:cNvGraphicFramePr>
            <a:graphicFrameLocks noGrp="1"/>
          </p:cNvGraphicFramePr>
          <p:nvPr/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문제는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3,4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 수정 있음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단위는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답박스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밖으로 빼기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TextBox 7">
            <a:extLst>
              <a:ext uri="{FF2B5EF4-FFF2-40B4-BE49-F238E27FC236}">
                <a16:creationId xmlns:a16="http://schemas.microsoft.com/office/drawing/2014/main" id="{27616C1C-A30B-48C1-88A0-BFD8DD999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F01F0393-32F9-43E6-A5AE-5FB7254CB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직육면체의 부피를 구하는 방법을 알아볼까요</a:t>
            </a:r>
          </a:p>
        </p:txBody>
      </p:sp>
      <p:sp>
        <p:nvSpPr>
          <p:cNvPr id="28" name="직사각형 21">
            <a:extLst>
              <a:ext uri="{FF2B5EF4-FFF2-40B4-BE49-F238E27FC236}">
                <a16:creationId xmlns:a16="http://schemas.microsoft.com/office/drawing/2014/main" id="{FF9D5231-FE42-4B63-89A1-24D1A6707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suh_0601_06_0304_401_1.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33B95CB2-5428-4933-835B-284A61C8A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AAFC750-6F2A-464D-9D61-9F7CFDC77EB7}"/>
              </a:ext>
            </a:extLst>
          </p:cNvPr>
          <p:cNvSpPr/>
          <p:nvPr/>
        </p:nvSpPr>
        <p:spPr>
          <a:xfrm>
            <a:off x="2117534" y="36450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B97FCF-8C80-4BD9-A2DC-3D993AFAEBD3}"/>
              </a:ext>
            </a:extLst>
          </p:cNvPr>
          <p:cNvSpPr/>
          <p:nvPr/>
        </p:nvSpPr>
        <p:spPr>
          <a:xfrm>
            <a:off x="2286965" y="3763299"/>
            <a:ext cx="556843" cy="11227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DED2B27-9CD3-4B66-86B5-A7340CED1C2A}"/>
              </a:ext>
            </a:extLst>
          </p:cNvPr>
          <p:cNvSpPr/>
          <p:nvPr/>
        </p:nvSpPr>
        <p:spPr>
          <a:xfrm>
            <a:off x="4001001" y="41527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688568-5FC4-4EF6-AED3-C85E737CD1DC}"/>
              </a:ext>
            </a:extLst>
          </p:cNvPr>
          <p:cNvSpPr/>
          <p:nvPr/>
        </p:nvSpPr>
        <p:spPr>
          <a:xfrm>
            <a:off x="3616441" y="4399907"/>
            <a:ext cx="41549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㎤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A2C04F-E11E-4277-AC6A-D8C9E93B4DD4}"/>
              </a:ext>
            </a:extLst>
          </p:cNvPr>
          <p:cNvSpPr/>
          <p:nvPr/>
        </p:nvSpPr>
        <p:spPr>
          <a:xfrm>
            <a:off x="2861486" y="4307929"/>
            <a:ext cx="1198213" cy="617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C62427-A644-44AE-916F-4BDF462ABDC7}"/>
              </a:ext>
            </a:extLst>
          </p:cNvPr>
          <p:cNvSpPr txBox="1"/>
          <p:nvPr/>
        </p:nvSpPr>
        <p:spPr>
          <a:xfrm>
            <a:off x="2959094" y="4392034"/>
            <a:ext cx="660432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43">
            <a:extLst>
              <a:ext uri="{FF2B5EF4-FFF2-40B4-BE49-F238E27FC236}">
                <a16:creationId xmlns:a16="http://schemas.microsoft.com/office/drawing/2014/main" id="{AF237A9F-FCF3-4971-9750-067E3A6490EC}"/>
              </a:ext>
            </a:extLst>
          </p:cNvPr>
          <p:cNvSpPr txBox="1"/>
          <p:nvPr/>
        </p:nvSpPr>
        <p:spPr>
          <a:xfrm>
            <a:off x="2959094" y="4397228"/>
            <a:ext cx="660431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2B54B89-4C7D-45D2-BE50-ED6C0729E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919" y="4738554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5084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305178776" descr="EMB00000d947a71">
            <a:extLst>
              <a:ext uri="{FF2B5EF4-FFF2-40B4-BE49-F238E27FC236}">
                <a16:creationId xmlns:a16="http://schemas.microsoft.com/office/drawing/2014/main" id="{F823F54A-E3A7-48BC-BE75-CDA48A196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143" y="2232778"/>
            <a:ext cx="3465927" cy="143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512628" y="1604119"/>
            <a:ext cx="62021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직육면체의 부피를 구하고 부피가 더 큰 직육면체를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찾아보시오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직육면체의 부피를 구하는 방법을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suh_0601_06_0304_401_1.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94406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발주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6" name="그룹 35">
            <a:extLst>
              <a:ext uri="{FF2B5EF4-FFF2-40B4-BE49-F238E27FC236}">
                <a16:creationId xmlns:a16="http://schemas.microsoft.com/office/drawing/2014/main" id="{924398B0-FCAE-4FFF-A6BC-D3628EAFAC36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951211"/>
            <a:chExt cx="2553484" cy="252028"/>
          </a:xfrm>
        </p:grpSpPr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id="{60C4DB23-705A-40C9-B94F-A9883365BAE8}"/>
                </a:ext>
              </a:extLst>
            </p:cNvPr>
            <p:cNvSpPr/>
            <p:nvPr/>
          </p:nvSpPr>
          <p:spPr>
            <a:xfrm>
              <a:off x="7325566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982E201A-A8FB-4607-A1F0-09F1D08E24D9}"/>
                </a:ext>
              </a:extLst>
            </p:cNvPr>
            <p:cNvSpPr/>
            <p:nvPr/>
          </p:nvSpPr>
          <p:spPr>
            <a:xfrm>
              <a:off x="7846434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id="{A0C96C07-ECDC-4F2F-8745-F4C66D1585B5}"/>
                </a:ext>
              </a:extLst>
            </p:cNvPr>
            <p:cNvSpPr/>
            <p:nvPr/>
          </p:nvSpPr>
          <p:spPr>
            <a:xfrm>
              <a:off x="8367302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90406438-BA77-4E20-A685-4D9F29335806}"/>
                </a:ext>
              </a:extLst>
            </p:cNvPr>
            <p:cNvSpPr/>
            <p:nvPr/>
          </p:nvSpPr>
          <p:spPr>
            <a:xfrm>
              <a:off x="8881919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B9B8D56A-3940-4550-989B-41696C6EDD46}"/>
                </a:ext>
              </a:extLst>
            </p:cNvPr>
            <p:cNvSpPr/>
            <p:nvPr/>
          </p:nvSpPr>
          <p:spPr>
            <a:xfrm>
              <a:off x="9396536" y="3951211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1072">
            <a:extLst>
              <a:ext uri="{FF2B5EF4-FFF2-40B4-BE49-F238E27FC236}">
                <a16:creationId xmlns:a16="http://schemas.microsoft.com/office/drawing/2014/main" id="{EDFD4E52-0883-433F-97A3-06C5EDA98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502690"/>
              </p:ext>
            </p:extLst>
          </p:nvPr>
        </p:nvGraphicFramePr>
        <p:xfrm>
          <a:off x="1034338" y="5949280"/>
          <a:ext cx="4176464" cy="548640"/>
        </p:xfrm>
        <a:graphic>
          <a:graphicData uri="http://schemas.openxmlformats.org/drawingml/2006/table">
            <a:tbl>
              <a:tblPr/>
              <a:tblGrid>
                <a:gridCol w="886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>
                          <a:latin typeface="나눔고딕" pitchFamily="50" charset="-127"/>
                          <a:ea typeface="나눔고딕" pitchFamily="50" charset="-127"/>
                        </a:rPr>
                        <a:t>쌓기나무로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 쌓은 직육면체 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개</a:t>
                      </a:r>
                      <a:r>
                        <a:rPr lang="en-US" altLang="ko-KR" sz="900" b="1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b="1" dirty="0">
                          <a:latin typeface="나눔고딕" pitchFamily="50" charset="-127"/>
                          <a:ea typeface="나눔고딕" pitchFamily="50" charset="-127"/>
                        </a:rPr>
                        <a:t>컬러</a:t>
                      </a:r>
                      <a:r>
                        <a:rPr lang="en-US" altLang="ko-KR" sz="900" b="1" dirty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</a:p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출처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ko-KR" altLang="en-US" sz="900" dirty="0" err="1">
                          <a:latin typeface="나눔고딕" pitchFamily="50" charset="-127"/>
                          <a:ea typeface="나눔고딕" pitchFamily="50" charset="-127"/>
                        </a:rPr>
                        <a:t>티셀파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단원 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3-4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차시 </a:t>
                      </a:r>
                      <a:r>
                        <a:rPr lang="ko-KR" altLang="en-US" sz="900" dirty="0" err="1">
                          <a:latin typeface="나눔고딕" pitchFamily="50" charset="-127"/>
                          <a:ea typeface="나눔고딕" pitchFamily="50" charset="-127"/>
                        </a:rPr>
                        <a:t>활동지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번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suh_0601_06_0304_401_1.jpg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6">
            <a:extLst>
              <a:ext uri="{FF2B5EF4-FFF2-40B4-BE49-F238E27FC236}">
                <a16:creationId xmlns:a16="http://schemas.microsoft.com/office/drawing/2014/main" id="{09E74E4B-B21A-419E-8134-91448CC87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089" y="517023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D7B92D55-1EA5-4FC2-ACB0-5700FDED65F6}"/>
              </a:ext>
            </a:extLst>
          </p:cNvPr>
          <p:cNvSpPr/>
          <p:nvPr/>
        </p:nvSpPr>
        <p:spPr>
          <a:xfrm>
            <a:off x="5662331" y="514335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CEF9D06-3B5D-4BBB-9890-4720444BF561}"/>
              </a:ext>
            </a:extLst>
          </p:cNvPr>
          <p:cNvSpPr/>
          <p:nvPr/>
        </p:nvSpPr>
        <p:spPr>
          <a:xfrm>
            <a:off x="5610349" y="50338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5" name="Picture 13">
            <a:extLst>
              <a:ext uri="{FF2B5EF4-FFF2-40B4-BE49-F238E27FC236}">
                <a16:creationId xmlns:a16="http://schemas.microsoft.com/office/drawing/2014/main" id="{2A8E2385-43AC-45A4-B6A4-A4E9D4F96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520" y="5143353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0AA7CA0B-97E5-47E9-8A1D-64323C4B6DDD}"/>
              </a:ext>
            </a:extLst>
          </p:cNvPr>
          <p:cNvSpPr/>
          <p:nvPr/>
        </p:nvSpPr>
        <p:spPr>
          <a:xfrm>
            <a:off x="4572000" y="514335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F34A3CE-8320-4D97-BF82-8966536B43D4}"/>
              </a:ext>
            </a:extLst>
          </p:cNvPr>
          <p:cNvSpPr/>
          <p:nvPr/>
        </p:nvSpPr>
        <p:spPr>
          <a:xfrm>
            <a:off x="4520018" y="50338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A8D47C3-5FA0-4460-A93F-0369C8B9ECB8}"/>
              </a:ext>
            </a:extLst>
          </p:cNvPr>
          <p:cNvSpPr/>
          <p:nvPr/>
        </p:nvSpPr>
        <p:spPr>
          <a:xfrm>
            <a:off x="1801448" y="26997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77A8BA6-81F7-4D29-82D2-AC905B7AD3E6}"/>
              </a:ext>
            </a:extLst>
          </p:cNvPr>
          <p:cNvSpPr txBox="1"/>
          <p:nvPr/>
        </p:nvSpPr>
        <p:spPr>
          <a:xfrm>
            <a:off x="2270889" y="3835896"/>
            <a:ext cx="555479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>
            <a:extLst>
              <a:ext uri="{FF2B5EF4-FFF2-40B4-BE49-F238E27FC236}">
                <a16:creationId xmlns:a16="http://schemas.microsoft.com/office/drawing/2014/main" id="{8C3DD913-E034-4713-9649-789A3531C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57" y="4091334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>
            <a:extLst>
              <a:ext uri="{FF2B5EF4-FFF2-40B4-BE49-F238E27FC236}">
                <a16:creationId xmlns:a16="http://schemas.microsoft.com/office/drawing/2014/main" id="{648F4EB1-C103-4A9E-A3F3-6A1820DEC50F}"/>
              </a:ext>
            </a:extLst>
          </p:cNvPr>
          <p:cNvSpPr txBox="1"/>
          <p:nvPr/>
        </p:nvSpPr>
        <p:spPr>
          <a:xfrm>
            <a:off x="2798851" y="3856480"/>
            <a:ext cx="6539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id="{E8C0D0CC-8F09-4F55-8AEA-5DEBA5B7CD56}"/>
              </a:ext>
            </a:extLst>
          </p:cNvPr>
          <p:cNvSpPr txBox="1"/>
          <p:nvPr/>
        </p:nvSpPr>
        <p:spPr>
          <a:xfrm>
            <a:off x="2295042" y="3850278"/>
            <a:ext cx="530607" cy="347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336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563639C-80F7-4CCB-AF94-80DCAEEC63DD}"/>
              </a:ext>
            </a:extLst>
          </p:cNvPr>
          <p:cNvSpPr txBox="1"/>
          <p:nvPr/>
        </p:nvSpPr>
        <p:spPr>
          <a:xfrm>
            <a:off x="4187662" y="3835896"/>
            <a:ext cx="555479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4">
            <a:extLst>
              <a:ext uri="{FF2B5EF4-FFF2-40B4-BE49-F238E27FC236}">
                <a16:creationId xmlns:a16="http://schemas.microsoft.com/office/drawing/2014/main" id="{FECB7EC1-8D2F-4DAE-953B-C3A16D0F0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530" y="4091334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43">
            <a:extLst>
              <a:ext uri="{FF2B5EF4-FFF2-40B4-BE49-F238E27FC236}">
                <a16:creationId xmlns:a16="http://schemas.microsoft.com/office/drawing/2014/main" id="{71C05216-E45A-4FA9-AE1F-5822142EE73C}"/>
              </a:ext>
            </a:extLst>
          </p:cNvPr>
          <p:cNvSpPr txBox="1"/>
          <p:nvPr/>
        </p:nvSpPr>
        <p:spPr>
          <a:xfrm>
            <a:off x="4715624" y="3856480"/>
            <a:ext cx="6539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23061858-AF40-465E-A9D6-ED315925BF8B}"/>
              </a:ext>
            </a:extLst>
          </p:cNvPr>
          <p:cNvSpPr txBox="1"/>
          <p:nvPr/>
        </p:nvSpPr>
        <p:spPr>
          <a:xfrm>
            <a:off x="4211815" y="3850278"/>
            <a:ext cx="530607" cy="347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343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520A8AF5-292F-43CB-8F5C-4B164EE6D839}"/>
              </a:ext>
            </a:extLst>
          </p:cNvPr>
          <p:cNvGrpSpPr/>
          <p:nvPr/>
        </p:nvGrpSpPr>
        <p:grpSpPr>
          <a:xfrm>
            <a:off x="2081647" y="4571260"/>
            <a:ext cx="2002881" cy="335369"/>
            <a:chOff x="-2540473" y="2995259"/>
            <a:chExt cx="1401351" cy="574782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99BB7736-EA10-4225-8E57-45AC1851CEB4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3D0E694-DF87-4203-8115-0E8013508932}"/>
                </a:ext>
              </a:extLst>
            </p:cNvPr>
            <p:cNvSpPr/>
            <p:nvPr/>
          </p:nvSpPr>
          <p:spPr>
            <a:xfrm>
              <a:off x="-2540473" y="2995259"/>
              <a:ext cx="1401351" cy="527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부피가 더 큰 직육면체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A0CD6227-F6CF-4372-875F-2D71EE2D47B2}"/>
              </a:ext>
            </a:extLst>
          </p:cNvPr>
          <p:cNvSpPr txBox="1"/>
          <p:nvPr/>
        </p:nvSpPr>
        <p:spPr>
          <a:xfrm>
            <a:off x="4117354" y="4539639"/>
            <a:ext cx="453037" cy="3838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4">
            <a:extLst>
              <a:ext uri="{FF2B5EF4-FFF2-40B4-BE49-F238E27FC236}">
                <a16:creationId xmlns:a16="http://schemas.microsoft.com/office/drawing/2014/main" id="{636C3184-D883-46FC-9E10-77AAA15E8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52" y="4699508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617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305178776" descr="EMB00000d947a71">
            <a:extLst>
              <a:ext uri="{FF2B5EF4-FFF2-40B4-BE49-F238E27FC236}">
                <a16:creationId xmlns:a16="http://schemas.microsoft.com/office/drawing/2014/main" id="{F823F54A-E3A7-48BC-BE75-CDA48A196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143" y="2232778"/>
            <a:ext cx="3465927" cy="143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512628" y="1604119"/>
            <a:ext cx="62021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직육면체의 부피를 구하고 부피가 더 큰 직육면체를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찾아보시오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직육면체의 부피를 구하는 방법을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suh_0601_06_0304_401_1.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24398B0-FCAE-4FFF-A6BC-D3628EAFAC36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951211"/>
            <a:chExt cx="2553484" cy="252028"/>
          </a:xfrm>
        </p:grpSpPr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id="{60C4DB23-705A-40C9-B94F-A9883365BAE8}"/>
                </a:ext>
              </a:extLst>
            </p:cNvPr>
            <p:cNvSpPr/>
            <p:nvPr/>
          </p:nvSpPr>
          <p:spPr>
            <a:xfrm>
              <a:off x="7325566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982E201A-A8FB-4607-A1F0-09F1D08E24D9}"/>
                </a:ext>
              </a:extLst>
            </p:cNvPr>
            <p:cNvSpPr/>
            <p:nvPr/>
          </p:nvSpPr>
          <p:spPr>
            <a:xfrm>
              <a:off x="7846434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id="{A0C96C07-ECDC-4F2F-8745-F4C66D1585B5}"/>
                </a:ext>
              </a:extLst>
            </p:cNvPr>
            <p:cNvSpPr/>
            <p:nvPr/>
          </p:nvSpPr>
          <p:spPr>
            <a:xfrm>
              <a:off x="8367302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90406438-BA77-4E20-A685-4D9F29335806}"/>
                </a:ext>
              </a:extLst>
            </p:cNvPr>
            <p:cNvSpPr/>
            <p:nvPr/>
          </p:nvSpPr>
          <p:spPr>
            <a:xfrm>
              <a:off x="8881919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B9B8D56A-3940-4550-989B-41696C6EDD46}"/>
                </a:ext>
              </a:extLst>
            </p:cNvPr>
            <p:cNvSpPr/>
            <p:nvPr/>
          </p:nvSpPr>
          <p:spPr>
            <a:xfrm>
              <a:off x="9396536" y="3951211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2" name="Picture 6">
            <a:extLst>
              <a:ext uri="{FF2B5EF4-FFF2-40B4-BE49-F238E27FC236}">
                <a16:creationId xmlns:a16="http://schemas.microsoft.com/office/drawing/2014/main" id="{09E74E4B-B21A-419E-8134-91448CC87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089" y="517023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D7B92D55-1EA5-4FC2-ACB0-5700FDED65F6}"/>
              </a:ext>
            </a:extLst>
          </p:cNvPr>
          <p:cNvSpPr/>
          <p:nvPr/>
        </p:nvSpPr>
        <p:spPr>
          <a:xfrm>
            <a:off x="5662331" y="514335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55" name="Picture 13">
            <a:extLst>
              <a:ext uri="{FF2B5EF4-FFF2-40B4-BE49-F238E27FC236}">
                <a16:creationId xmlns:a16="http://schemas.microsoft.com/office/drawing/2014/main" id="{2A8E2385-43AC-45A4-B6A4-A4E9D4F96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520" y="5143353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0AA7CA0B-97E5-47E9-8A1D-64323C4B6DDD}"/>
              </a:ext>
            </a:extLst>
          </p:cNvPr>
          <p:cNvSpPr/>
          <p:nvPr/>
        </p:nvSpPr>
        <p:spPr>
          <a:xfrm>
            <a:off x="4572000" y="514335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77A8BA6-81F7-4D29-82D2-AC905B7AD3E6}"/>
              </a:ext>
            </a:extLst>
          </p:cNvPr>
          <p:cNvSpPr txBox="1"/>
          <p:nvPr/>
        </p:nvSpPr>
        <p:spPr>
          <a:xfrm>
            <a:off x="2270889" y="3835896"/>
            <a:ext cx="555479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>
            <a:extLst>
              <a:ext uri="{FF2B5EF4-FFF2-40B4-BE49-F238E27FC236}">
                <a16:creationId xmlns:a16="http://schemas.microsoft.com/office/drawing/2014/main" id="{8C3DD913-E034-4713-9649-789A3531C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57" y="4091334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>
            <a:extLst>
              <a:ext uri="{FF2B5EF4-FFF2-40B4-BE49-F238E27FC236}">
                <a16:creationId xmlns:a16="http://schemas.microsoft.com/office/drawing/2014/main" id="{648F4EB1-C103-4A9E-A3F3-6A1820DEC50F}"/>
              </a:ext>
            </a:extLst>
          </p:cNvPr>
          <p:cNvSpPr txBox="1"/>
          <p:nvPr/>
        </p:nvSpPr>
        <p:spPr>
          <a:xfrm>
            <a:off x="2798851" y="3856480"/>
            <a:ext cx="6539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id="{E8C0D0CC-8F09-4F55-8AEA-5DEBA5B7CD56}"/>
              </a:ext>
            </a:extLst>
          </p:cNvPr>
          <p:cNvSpPr txBox="1"/>
          <p:nvPr/>
        </p:nvSpPr>
        <p:spPr>
          <a:xfrm>
            <a:off x="2295042" y="3850278"/>
            <a:ext cx="530607" cy="347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336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563639C-80F7-4CCB-AF94-80DCAEEC63DD}"/>
              </a:ext>
            </a:extLst>
          </p:cNvPr>
          <p:cNvSpPr txBox="1"/>
          <p:nvPr/>
        </p:nvSpPr>
        <p:spPr>
          <a:xfrm>
            <a:off x="4187662" y="3835896"/>
            <a:ext cx="555479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4">
            <a:extLst>
              <a:ext uri="{FF2B5EF4-FFF2-40B4-BE49-F238E27FC236}">
                <a16:creationId xmlns:a16="http://schemas.microsoft.com/office/drawing/2014/main" id="{FECB7EC1-8D2F-4DAE-953B-C3A16D0F0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530" y="4091334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43">
            <a:extLst>
              <a:ext uri="{FF2B5EF4-FFF2-40B4-BE49-F238E27FC236}">
                <a16:creationId xmlns:a16="http://schemas.microsoft.com/office/drawing/2014/main" id="{71C05216-E45A-4FA9-AE1F-5822142EE73C}"/>
              </a:ext>
            </a:extLst>
          </p:cNvPr>
          <p:cNvSpPr txBox="1"/>
          <p:nvPr/>
        </p:nvSpPr>
        <p:spPr>
          <a:xfrm>
            <a:off x="4715624" y="3856480"/>
            <a:ext cx="6539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23061858-AF40-465E-A9D6-ED315925BF8B}"/>
              </a:ext>
            </a:extLst>
          </p:cNvPr>
          <p:cNvSpPr txBox="1"/>
          <p:nvPr/>
        </p:nvSpPr>
        <p:spPr>
          <a:xfrm>
            <a:off x="4211815" y="3850278"/>
            <a:ext cx="530607" cy="347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343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520A8AF5-292F-43CB-8F5C-4B164EE6D839}"/>
              </a:ext>
            </a:extLst>
          </p:cNvPr>
          <p:cNvGrpSpPr/>
          <p:nvPr/>
        </p:nvGrpSpPr>
        <p:grpSpPr>
          <a:xfrm>
            <a:off x="2081647" y="4571260"/>
            <a:ext cx="2002881" cy="335369"/>
            <a:chOff x="-2540473" y="2995259"/>
            <a:chExt cx="1401351" cy="574782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99BB7736-EA10-4225-8E57-45AC1851CEB4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3D0E694-DF87-4203-8115-0E8013508932}"/>
                </a:ext>
              </a:extLst>
            </p:cNvPr>
            <p:cNvSpPr/>
            <p:nvPr/>
          </p:nvSpPr>
          <p:spPr>
            <a:xfrm>
              <a:off x="-2540473" y="2995259"/>
              <a:ext cx="1401351" cy="527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부피가 더 큰 직육면체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A0CD6227-F6CF-4372-875F-2D71EE2D47B2}"/>
              </a:ext>
            </a:extLst>
          </p:cNvPr>
          <p:cNvSpPr txBox="1"/>
          <p:nvPr/>
        </p:nvSpPr>
        <p:spPr>
          <a:xfrm>
            <a:off x="4117354" y="4539639"/>
            <a:ext cx="453037" cy="3838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4">
            <a:extLst>
              <a:ext uri="{FF2B5EF4-FFF2-40B4-BE49-F238E27FC236}">
                <a16:creationId xmlns:a16="http://schemas.microsoft.com/office/drawing/2014/main" id="{636C3184-D883-46FC-9E10-77AAA15E8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52" y="4699508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7710485-5AE5-400C-84FC-F0DA5C6DCD30}"/>
              </a:ext>
            </a:extLst>
          </p:cNvPr>
          <p:cNvSpPr/>
          <p:nvPr/>
        </p:nvSpPr>
        <p:spPr>
          <a:xfrm>
            <a:off x="462727" y="3678652"/>
            <a:ext cx="5852991" cy="125774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2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1703E3FA-C42B-4ED8-BB76-A32ED6B59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r="86080" b="78336"/>
          <a:stretch/>
        </p:blipFill>
        <p:spPr bwMode="auto">
          <a:xfrm>
            <a:off x="815825" y="3373910"/>
            <a:ext cx="851256" cy="2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EA3C762-BF75-436E-9679-6AB76C5C9830}"/>
              </a:ext>
            </a:extLst>
          </p:cNvPr>
          <p:cNvSpPr txBox="1"/>
          <p:nvPr/>
        </p:nvSpPr>
        <p:spPr>
          <a:xfrm>
            <a:off x="505460" y="3721363"/>
            <a:ext cx="5852991" cy="11681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직육면체의 부피는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)×(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)×(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높이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가의 부피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6×7×8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나의 부피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7×7×7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343 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부피가 더 큽니다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0B20561F-7392-4FFB-B1AB-8ADD15E06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5743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83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025679" y="4540623"/>
            <a:ext cx="5357828" cy="4117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440331" y="1448780"/>
            <a:ext cx="327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친구들이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57466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09839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49523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67644" y="4583014"/>
            <a:ext cx="494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부피의 단위에 대해 이야기를 나누고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0596" y="4391497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suh_0601_06_0304_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부피를 구하는 방법을 알아볼까요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83" y="461941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C52F3EC-6F61-4B9A-9842-DAABAA7738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6483" y="1998494"/>
            <a:ext cx="3447734" cy="2377135"/>
          </a:xfrm>
          <a:prstGeom prst="rect">
            <a:avLst/>
          </a:prstGeom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B66553B2-6D59-41EB-BF8D-9E134AB6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88" y="40617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BEE937AD-3A03-4F9C-ADD7-24F6A88359C6}"/>
              </a:ext>
            </a:extLst>
          </p:cNvPr>
          <p:cNvSpPr/>
          <p:nvPr/>
        </p:nvSpPr>
        <p:spPr>
          <a:xfrm>
            <a:off x="4974450" y="37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89DC4E26-9D29-4BBA-8130-1CC365B72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08" y="1064441"/>
            <a:ext cx="6807568" cy="469366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그림을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디자인 수정해주세요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suh_0601_06_0304_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부피를 구하는 방법을 알아볼까요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95D2ABDD-A387-4241-BCB7-03BC38D10FA0}"/>
              </a:ext>
            </a:extLst>
          </p:cNvPr>
          <p:cNvSpPr/>
          <p:nvPr/>
        </p:nvSpPr>
        <p:spPr>
          <a:xfrm>
            <a:off x="467544" y="980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1A9536A-0F6A-4969-8C1E-8CD7E0ACBD0E}"/>
              </a:ext>
            </a:extLst>
          </p:cNvPr>
          <p:cNvSpPr/>
          <p:nvPr/>
        </p:nvSpPr>
        <p:spPr>
          <a:xfrm>
            <a:off x="0" y="728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823AF9E-0088-4AF1-9697-04FD74CA9C6F}"/>
              </a:ext>
            </a:extLst>
          </p:cNvPr>
          <p:cNvSpPr/>
          <p:nvPr/>
        </p:nvSpPr>
        <p:spPr>
          <a:xfrm>
            <a:off x="3229502" y="16502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057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A767842-B546-4614-8EEC-7303F5916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79010"/>
            <a:ext cx="6576355" cy="4040285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suh_0601_06_0304_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부피를 구하는 방법을 알아볼까요</a:t>
            </a: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432442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준비물 약물 및 팝업박스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8CEE14-0FBE-4665-8E66-FF9FCE285E86}"/>
              </a:ext>
            </a:extLst>
          </p:cNvPr>
          <p:cNvSpPr/>
          <p:nvPr/>
        </p:nvSpPr>
        <p:spPr>
          <a:xfrm>
            <a:off x="215516" y="4718334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A680CBE-7698-47AA-87AF-83469C97A85D}"/>
              </a:ext>
            </a:extLst>
          </p:cNvPr>
          <p:cNvSpPr/>
          <p:nvPr/>
        </p:nvSpPr>
        <p:spPr>
          <a:xfrm>
            <a:off x="294353" y="44992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39">
            <a:extLst>
              <a:ext uri="{FF2B5EF4-FFF2-40B4-BE49-F238E27FC236}">
                <a16:creationId xmlns:a16="http://schemas.microsoft.com/office/drawing/2014/main" id="{8EFEDC07-8B74-4680-8021-C45B6A33D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041" y="4171046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23E5F296-AE88-4B6A-A6DB-F03B6F788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31" y="1726892"/>
            <a:ext cx="202226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3AE410B-A5AF-436D-98E3-CA89C5F30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31" y="2264005"/>
            <a:ext cx="202226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0BBF2242-1347-45F4-BBEC-B3E83BB8A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31" y="3087403"/>
            <a:ext cx="202226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CF734C92-6956-413D-8144-A8682E913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7197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615857"/>
              </p:ext>
            </p:extLst>
          </p:nvPr>
        </p:nvGraphicFramePr>
        <p:xfrm>
          <a:off x="6984268" y="692696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그림보기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개념정리박스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개념정리 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마우스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갖다대면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번째 디자인 되게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 –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suh_0601_06_0304_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부피를 구하는 방법을 알아볼까요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8C4B0C-E8A2-48FA-9066-304F201DD813}"/>
              </a:ext>
            </a:extLst>
          </p:cNvPr>
          <p:cNvSpPr/>
          <p:nvPr/>
        </p:nvSpPr>
        <p:spPr>
          <a:xfrm>
            <a:off x="3779912" y="1003170"/>
            <a:ext cx="792088" cy="287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5D95DE1-A4CA-45E2-B4FE-1C18DB3EA763}"/>
              </a:ext>
            </a:extLst>
          </p:cNvPr>
          <p:cNvSpPr/>
          <p:nvPr/>
        </p:nvSpPr>
        <p:spPr>
          <a:xfrm>
            <a:off x="3644747" y="900470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B9EA649-8D7A-403E-B5A3-5913D7930E94}"/>
              </a:ext>
            </a:extLst>
          </p:cNvPr>
          <p:cNvSpPr/>
          <p:nvPr/>
        </p:nvSpPr>
        <p:spPr>
          <a:xfrm>
            <a:off x="3445948" y="227687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4441BFDB-BC02-4832-A32D-D6240A8A3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392" y="94079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45835DD9-C51B-43A4-A211-8D12AD2C9270}"/>
              </a:ext>
            </a:extLst>
          </p:cNvPr>
          <p:cNvSpPr/>
          <p:nvPr/>
        </p:nvSpPr>
        <p:spPr>
          <a:xfrm>
            <a:off x="-184827" y="8550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E664D68-2A3C-4C62-83A0-F6041BBE3922}"/>
              </a:ext>
            </a:extLst>
          </p:cNvPr>
          <p:cNvSpPr/>
          <p:nvPr/>
        </p:nvSpPr>
        <p:spPr>
          <a:xfrm>
            <a:off x="174258" y="1435796"/>
            <a:ext cx="6652689" cy="3589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36DC6B6-6C90-4B8C-8054-1A7159521A66}"/>
              </a:ext>
            </a:extLst>
          </p:cNvPr>
          <p:cNvSpPr/>
          <p:nvPr/>
        </p:nvSpPr>
        <p:spPr>
          <a:xfrm>
            <a:off x="72341" y="16134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F022AB0-AD15-4552-93CE-5F0794396E09}"/>
              </a:ext>
            </a:extLst>
          </p:cNvPr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7F14436-71CA-487D-A10F-89E69F5901CC}"/>
              </a:ext>
            </a:extLst>
          </p:cNvPr>
          <p:cNvSpPr/>
          <p:nvPr/>
        </p:nvSpPr>
        <p:spPr>
          <a:xfrm>
            <a:off x="1580044" y="227687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48E8104E-4C38-4E95-A403-AC6AA7351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666" y="3598653"/>
            <a:ext cx="710193" cy="425079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F98BC99-4BC0-41A5-80C8-67833A455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8436" y="3609020"/>
            <a:ext cx="689458" cy="4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7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23E670D-849C-410D-BDEC-14F19DB10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5545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274843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디자인 수정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물건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각각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 박스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O, X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오답을 클릭했을 경우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표 잠시 나왔다가 사라짐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suh_0601_06_0304_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부피를 구하는 방법을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760132" y="49170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977B7-700C-4699-9361-8AEA8680AD5D}"/>
              </a:ext>
            </a:extLst>
          </p:cNvPr>
          <p:cNvSpPr/>
          <p:nvPr/>
        </p:nvSpPr>
        <p:spPr>
          <a:xfrm>
            <a:off x="-116058" y="1449086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644C6DE7-E827-4B7A-B2FB-F7504F75D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9799" y="1542441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5BACDEEF-FC41-4FAB-963F-63CA873000E3}"/>
              </a:ext>
            </a:extLst>
          </p:cNvPr>
          <p:cNvSpPr/>
          <p:nvPr/>
        </p:nvSpPr>
        <p:spPr>
          <a:xfrm>
            <a:off x="3743908" y="1003170"/>
            <a:ext cx="918036" cy="287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C904971-CE8E-415C-882F-47D47EC63D6B}"/>
              </a:ext>
            </a:extLst>
          </p:cNvPr>
          <p:cNvSpPr/>
          <p:nvPr/>
        </p:nvSpPr>
        <p:spPr>
          <a:xfrm>
            <a:off x="390521" y="1339558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3341FD-61A3-4D37-9446-7B03D1D8724A}"/>
              </a:ext>
            </a:extLst>
          </p:cNvPr>
          <p:cNvSpPr/>
          <p:nvPr/>
        </p:nvSpPr>
        <p:spPr>
          <a:xfrm>
            <a:off x="4910845" y="2167885"/>
            <a:ext cx="1857399" cy="3118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76A9D7A-15A0-4AD4-8943-AAB7B1BE6822}"/>
              </a:ext>
            </a:extLst>
          </p:cNvPr>
          <p:cNvSpPr/>
          <p:nvPr/>
        </p:nvSpPr>
        <p:spPr>
          <a:xfrm>
            <a:off x="4781667" y="2078250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55792F-B678-4FBF-9C3D-BE151D6B5D44}"/>
              </a:ext>
            </a:extLst>
          </p:cNvPr>
          <p:cNvSpPr/>
          <p:nvPr/>
        </p:nvSpPr>
        <p:spPr>
          <a:xfrm>
            <a:off x="274180" y="2801814"/>
            <a:ext cx="6494064" cy="7096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8C3655F-C7D4-4E10-A9C8-E7D11DFF3C53}"/>
              </a:ext>
            </a:extLst>
          </p:cNvPr>
          <p:cNvSpPr/>
          <p:nvPr/>
        </p:nvSpPr>
        <p:spPr>
          <a:xfrm>
            <a:off x="145002" y="2712179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79D6976-FE78-4768-8F05-F2B39310D416}"/>
              </a:ext>
            </a:extLst>
          </p:cNvPr>
          <p:cNvSpPr/>
          <p:nvPr/>
        </p:nvSpPr>
        <p:spPr>
          <a:xfrm>
            <a:off x="473619" y="2871893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04E64AB-98BA-48F6-8D3C-D165071D5D13}"/>
              </a:ext>
            </a:extLst>
          </p:cNvPr>
          <p:cNvSpPr/>
          <p:nvPr/>
        </p:nvSpPr>
        <p:spPr>
          <a:xfrm>
            <a:off x="661500" y="2917624"/>
            <a:ext cx="465530" cy="439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BF00F00-BD01-45EB-AFBE-17221C53F86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661500" y="2955543"/>
            <a:ext cx="430706" cy="397764"/>
          </a:xfrm>
          <a:prstGeom prst="rect">
            <a:avLst/>
          </a:prstGeom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C649F020-7206-41E6-A90F-5A2118199CCA}"/>
              </a:ext>
            </a:extLst>
          </p:cNvPr>
          <p:cNvSpPr/>
          <p:nvPr/>
        </p:nvSpPr>
        <p:spPr>
          <a:xfrm>
            <a:off x="1683819" y="2871893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6700EE0-1E47-4F10-8BB8-055955584C18}"/>
              </a:ext>
            </a:extLst>
          </p:cNvPr>
          <p:cNvSpPr/>
          <p:nvPr/>
        </p:nvSpPr>
        <p:spPr>
          <a:xfrm>
            <a:off x="1871700" y="2917624"/>
            <a:ext cx="465530" cy="439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F1DE510-02AA-4901-9094-C1427378CF3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1871700" y="2955543"/>
            <a:ext cx="430706" cy="397764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8248614D-889E-4E0E-9568-3C3314101038}"/>
              </a:ext>
            </a:extLst>
          </p:cNvPr>
          <p:cNvSpPr/>
          <p:nvPr/>
        </p:nvSpPr>
        <p:spPr>
          <a:xfrm>
            <a:off x="2987903" y="2871893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E870AF-385D-4CEC-9E2D-6AFFCF7FC48C}"/>
              </a:ext>
            </a:extLst>
          </p:cNvPr>
          <p:cNvSpPr/>
          <p:nvPr/>
        </p:nvSpPr>
        <p:spPr>
          <a:xfrm>
            <a:off x="3175784" y="2917624"/>
            <a:ext cx="465530" cy="439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FF999E1-6FA9-4204-B45F-DF60D4DE642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3175784" y="2955543"/>
            <a:ext cx="430706" cy="397764"/>
          </a:xfrm>
          <a:prstGeom prst="rect">
            <a:avLst/>
          </a:prstGeom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148853AD-828A-4FE6-9A39-65B132F69077}"/>
              </a:ext>
            </a:extLst>
          </p:cNvPr>
          <p:cNvSpPr/>
          <p:nvPr/>
        </p:nvSpPr>
        <p:spPr>
          <a:xfrm>
            <a:off x="4368677" y="2871893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337F888-49A8-4742-B329-4736FF51D33D}"/>
              </a:ext>
            </a:extLst>
          </p:cNvPr>
          <p:cNvSpPr/>
          <p:nvPr/>
        </p:nvSpPr>
        <p:spPr>
          <a:xfrm>
            <a:off x="4556558" y="2917624"/>
            <a:ext cx="465530" cy="439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C58D27E8-9509-418A-A242-3D0FCD9198F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4556558" y="2955543"/>
            <a:ext cx="430706" cy="397764"/>
          </a:xfrm>
          <a:prstGeom prst="rect">
            <a:avLst/>
          </a:prstGeom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58560AAD-0151-4A2F-B382-8ED1E436145F}"/>
              </a:ext>
            </a:extLst>
          </p:cNvPr>
          <p:cNvSpPr/>
          <p:nvPr/>
        </p:nvSpPr>
        <p:spPr>
          <a:xfrm>
            <a:off x="5749451" y="2871893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864E812-E20A-4D04-9E9F-A188BC3762B6}"/>
              </a:ext>
            </a:extLst>
          </p:cNvPr>
          <p:cNvSpPr/>
          <p:nvPr/>
        </p:nvSpPr>
        <p:spPr>
          <a:xfrm>
            <a:off x="5937332" y="2917624"/>
            <a:ext cx="465530" cy="439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9D454F81-8EB0-4E6E-88E5-071C72B163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332" y="2955543"/>
            <a:ext cx="430706" cy="42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A6AA5A65-FB88-436B-A115-D82231ACD9AE}"/>
              </a:ext>
            </a:extLst>
          </p:cNvPr>
          <p:cNvSpPr/>
          <p:nvPr/>
        </p:nvSpPr>
        <p:spPr>
          <a:xfrm>
            <a:off x="65312" y="692694"/>
            <a:ext cx="6918956" cy="523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D1C35E-6728-429A-AB46-B12F04B8477A}"/>
              </a:ext>
            </a:extLst>
          </p:cNvPr>
          <p:cNvSpPr txBox="1"/>
          <p:nvPr/>
        </p:nvSpPr>
        <p:spPr>
          <a:xfrm>
            <a:off x="389042" y="748170"/>
            <a:ext cx="6621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직육면체의 부피를 구해 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7B5D433B-636D-4183-B9BD-8DD9EAAFD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5F3326C7-61A9-4899-BF6D-C67ECAFAAC43}"/>
              </a:ext>
            </a:extLst>
          </p:cNvPr>
          <p:cNvSpPr/>
          <p:nvPr/>
        </p:nvSpPr>
        <p:spPr>
          <a:xfrm>
            <a:off x="5698008" y="96081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C4895AB-374F-42AC-81E9-D12D6671C28F}"/>
              </a:ext>
            </a:extLst>
          </p:cNvPr>
          <p:cNvSpPr/>
          <p:nvPr/>
        </p:nvSpPr>
        <p:spPr>
          <a:xfrm>
            <a:off x="5047448" y="960815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AEF3F8B-FEAD-4399-AD84-363E54F415DE}"/>
              </a:ext>
            </a:extLst>
          </p:cNvPr>
          <p:cNvSpPr/>
          <p:nvPr/>
        </p:nvSpPr>
        <p:spPr>
          <a:xfrm>
            <a:off x="6351146" y="96233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43">
            <a:extLst>
              <a:ext uri="{FF2B5EF4-FFF2-40B4-BE49-F238E27FC236}">
                <a16:creationId xmlns:a16="http://schemas.microsoft.com/office/drawing/2014/main" id="{F626228E-8771-45A3-8649-5ABB9C52A8D6}"/>
              </a:ext>
            </a:extLst>
          </p:cNvPr>
          <p:cNvSpPr txBox="1"/>
          <p:nvPr/>
        </p:nvSpPr>
        <p:spPr>
          <a:xfrm>
            <a:off x="302614" y="1231633"/>
            <a:ext cx="668165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부피가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 ㎤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쌓기나무의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수를 세어 직육면체의 부피를 구해 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93" name="Picture 2">
            <a:extLst>
              <a:ext uri="{FF2B5EF4-FFF2-40B4-BE49-F238E27FC236}">
                <a16:creationId xmlns:a16="http://schemas.microsoft.com/office/drawing/2014/main" id="{BA45E58B-FB4A-4C04-AB17-3E8EDD3E1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35050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4855016" y="7712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1E1D910D-5A67-4A09-9BC1-C4F1A7D9F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51827B09-69A8-42D4-A977-6612C3240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2EAED71D-D0D0-4D2C-B982-070F47CA5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suh_0601_06_0304_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20299757-C784-4805-B939-2B17EA638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부피를 구하는 방법을 알아볼까요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EFFE98-5A72-49D5-9193-6807CF3CD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573" y="1954204"/>
            <a:ext cx="6441003" cy="3166984"/>
          </a:xfrm>
          <a:prstGeom prst="rect">
            <a:avLst/>
          </a:prstGeom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6AC7E3D9-7161-4BEE-B5FF-9DDB41DB2846}"/>
              </a:ext>
            </a:extLst>
          </p:cNvPr>
          <p:cNvSpPr/>
          <p:nvPr/>
        </p:nvSpPr>
        <p:spPr>
          <a:xfrm>
            <a:off x="477712" y="24965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14AAA3E-0DC0-4C5E-8427-E9E777D22B6C}"/>
              </a:ext>
            </a:extLst>
          </p:cNvPr>
          <p:cNvSpPr/>
          <p:nvPr/>
        </p:nvSpPr>
        <p:spPr>
          <a:xfrm>
            <a:off x="5678189" y="54413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Group 59">
            <a:extLst>
              <a:ext uri="{FF2B5EF4-FFF2-40B4-BE49-F238E27FC236}">
                <a16:creationId xmlns:a16="http://schemas.microsoft.com/office/drawing/2014/main" id="{F65CA273-FE51-4A40-A1F6-ACF001248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703963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" name="Picture 4">
            <a:extLst>
              <a:ext uri="{FF2B5EF4-FFF2-40B4-BE49-F238E27FC236}">
                <a16:creationId xmlns:a16="http://schemas.microsoft.com/office/drawing/2014/main" id="{42734A7A-E47E-4125-B57F-8BDB45CF4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27860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6BA1D207-A3C4-4C7C-BE3B-D6BBCBDA5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68" y="325748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03EA0E65-7E46-4123-8D25-AFB55D2A0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161" y="325748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F9F11377-A2F2-4848-8D02-932A1F30C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918695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393FCF86-8C61-4D30-B3F4-A262E7F19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790" y="4910471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0086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A6AA5A65-FB88-436B-A115-D82231ACD9AE}"/>
              </a:ext>
            </a:extLst>
          </p:cNvPr>
          <p:cNvSpPr/>
          <p:nvPr/>
        </p:nvSpPr>
        <p:spPr>
          <a:xfrm>
            <a:off x="65312" y="692694"/>
            <a:ext cx="6918956" cy="523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D1C35E-6728-429A-AB46-B12F04B8477A}"/>
              </a:ext>
            </a:extLst>
          </p:cNvPr>
          <p:cNvSpPr txBox="1"/>
          <p:nvPr/>
        </p:nvSpPr>
        <p:spPr>
          <a:xfrm>
            <a:off x="389042" y="748170"/>
            <a:ext cx="6621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직육면체의 부피를 구해 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7B5D433B-636D-4183-B9BD-8DD9EAAFD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천재교과서 캐릭터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없이 탭 넘기면 말풍선과 캐릭터 바로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내레이션은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5F3326C7-61A9-4899-BF6D-C67ECAFAAC43}"/>
              </a:ext>
            </a:extLst>
          </p:cNvPr>
          <p:cNvSpPr/>
          <p:nvPr/>
        </p:nvSpPr>
        <p:spPr>
          <a:xfrm>
            <a:off x="5698008" y="960814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C4895AB-374F-42AC-81E9-D12D6671C28F}"/>
              </a:ext>
            </a:extLst>
          </p:cNvPr>
          <p:cNvSpPr/>
          <p:nvPr/>
        </p:nvSpPr>
        <p:spPr>
          <a:xfrm>
            <a:off x="5047448" y="960815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AEF3F8B-FEAD-4399-AD84-363E54F415DE}"/>
              </a:ext>
            </a:extLst>
          </p:cNvPr>
          <p:cNvSpPr/>
          <p:nvPr/>
        </p:nvSpPr>
        <p:spPr>
          <a:xfrm>
            <a:off x="6351146" y="96233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5903AB0-AE62-4CC1-AFD9-4292F2192094}"/>
              </a:ext>
            </a:extLst>
          </p:cNvPr>
          <p:cNvSpPr/>
          <p:nvPr/>
        </p:nvSpPr>
        <p:spPr>
          <a:xfrm>
            <a:off x="1269957" y="24329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43">
            <a:extLst>
              <a:ext uri="{FF2B5EF4-FFF2-40B4-BE49-F238E27FC236}">
                <a16:creationId xmlns:a16="http://schemas.microsoft.com/office/drawing/2014/main" id="{F626228E-8771-45A3-8649-5ABB9C52A8D6}"/>
              </a:ext>
            </a:extLst>
          </p:cNvPr>
          <p:cNvSpPr txBox="1"/>
          <p:nvPr/>
        </p:nvSpPr>
        <p:spPr>
          <a:xfrm>
            <a:off x="302614" y="1231633"/>
            <a:ext cx="668165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쌓기나무의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수를 세는 여러 가지 방법을 말해 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간편한 방법은 무엇인가요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? </a:t>
            </a:r>
          </a:p>
        </p:txBody>
      </p:sp>
      <p:pic>
        <p:nvPicPr>
          <p:cNvPr id="93" name="Picture 2">
            <a:extLst>
              <a:ext uri="{FF2B5EF4-FFF2-40B4-BE49-F238E27FC236}">
                <a16:creationId xmlns:a16="http://schemas.microsoft.com/office/drawing/2014/main" id="{BA45E58B-FB4A-4C04-AB17-3E8EDD3E1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35050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F662DC6F-D3F9-463E-AE65-A436D4A9CEE1}"/>
              </a:ext>
            </a:extLst>
          </p:cNvPr>
          <p:cNvGrpSpPr/>
          <p:nvPr/>
        </p:nvGrpSpPr>
        <p:grpSpPr>
          <a:xfrm>
            <a:off x="3475854" y="2467679"/>
            <a:ext cx="1718923" cy="792086"/>
            <a:chOff x="872354" y="1605167"/>
            <a:chExt cx="1224930" cy="738134"/>
          </a:xfrm>
        </p:grpSpPr>
        <p:sp>
          <p:nvSpPr>
            <p:cNvPr id="66" name="말풍선: 모서리가 둥근 사각형 65">
              <a:extLst>
                <a:ext uri="{FF2B5EF4-FFF2-40B4-BE49-F238E27FC236}">
                  <a16:creationId xmlns:a16="http://schemas.microsoft.com/office/drawing/2014/main" id="{3393AD40-1E76-4532-B117-66A9390B5948}"/>
                </a:ext>
              </a:extLst>
            </p:cNvPr>
            <p:cNvSpPr/>
            <p:nvPr/>
          </p:nvSpPr>
          <p:spPr bwMode="auto">
            <a:xfrm>
              <a:off x="872354" y="1605167"/>
              <a:ext cx="1224930" cy="738134"/>
            </a:xfrm>
            <a:prstGeom prst="wedgeRoundRectCallout">
              <a:avLst>
                <a:gd name="adj1" fmla="val 57091"/>
                <a:gd name="adj2" fmla="val 28875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FCD1A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F8B4869-354F-4A40-8358-4BF5B31CC09B}"/>
                </a:ext>
              </a:extLst>
            </p:cNvPr>
            <p:cNvSpPr/>
            <p:nvPr/>
          </p:nvSpPr>
          <p:spPr>
            <a:xfrm>
              <a:off x="872354" y="1611690"/>
              <a:ext cx="1224930" cy="6883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층에 있는 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쌓기나무도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일일이 셀 필요가 없어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46EF033-6E38-4491-802A-8ADE57DC99FD}"/>
              </a:ext>
            </a:extLst>
          </p:cNvPr>
          <p:cNvGrpSpPr/>
          <p:nvPr/>
        </p:nvGrpSpPr>
        <p:grpSpPr>
          <a:xfrm flipH="1">
            <a:off x="1726105" y="2555209"/>
            <a:ext cx="1525007" cy="617026"/>
            <a:chOff x="872354" y="1768303"/>
            <a:chExt cx="1224931" cy="574998"/>
          </a:xfrm>
        </p:grpSpPr>
        <p:sp>
          <p:nvSpPr>
            <p:cNvPr id="74" name="말풍선: 모서리가 둥근 사각형 73">
              <a:extLst>
                <a:ext uri="{FF2B5EF4-FFF2-40B4-BE49-F238E27FC236}">
                  <a16:creationId xmlns:a16="http://schemas.microsoft.com/office/drawing/2014/main" id="{893AE5EE-4153-4650-A693-39363226C5A8}"/>
                </a:ext>
              </a:extLst>
            </p:cNvPr>
            <p:cNvSpPr/>
            <p:nvPr/>
          </p:nvSpPr>
          <p:spPr bwMode="auto">
            <a:xfrm>
              <a:off x="872355" y="1768303"/>
              <a:ext cx="1224930" cy="574998"/>
            </a:xfrm>
            <a:prstGeom prst="wedgeRoundRectCallout">
              <a:avLst>
                <a:gd name="adj1" fmla="val 57091"/>
                <a:gd name="adj2" fmla="val 28875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FCD1A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8CF97153-CEC2-498D-9923-910FAFCECEC3}"/>
                </a:ext>
              </a:extLst>
            </p:cNvPr>
            <p:cNvSpPr/>
            <p:nvPr/>
          </p:nvSpPr>
          <p:spPr>
            <a:xfrm>
              <a:off x="872354" y="1807402"/>
              <a:ext cx="1224930" cy="487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나는 한 </a:t>
              </a:r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층씩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차례로 </a:t>
              </a:r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세었어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70DFC4F-C0A1-4A8B-9D57-6FF6BEDD84C3}"/>
              </a:ext>
            </a:extLst>
          </p:cNvPr>
          <p:cNvSpPr/>
          <p:nvPr/>
        </p:nvSpPr>
        <p:spPr bwMode="auto">
          <a:xfrm>
            <a:off x="770128" y="4291251"/>
            <a:ext cx="5652627" cy="4344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6DD019B-81FA-422D-B1F8-CB64801D1DFB}"/>
              </a:ext>
            </a:extLst>
          </p:cNvPr>
          <p:cNvSpPr/>
          <p:nvPr/>
        </p:nvSpPr>
        <p:spPr>
          <a:xfrm>
            <a:off x="1007604" y="4319472"/>
            <a:ext cx="5474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세로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높이에 있는 </a:t>
            </a:r>
            <a:r>
              <a:rPr lang="ko-KR" altLang="en-US" sz="18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쌓기나무의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수를 곱합니다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Picture 2">
            <a:extLst>
              <a:ext uri="{FF2B5EF4-FFF2-40B4-BE49-F238E27FC236}">
                <a16:creationId xmlns:a16="http://schemas.microsoft.com/office/drawing/2014/main" id="{C756E281-2F73-412F-ADEE-A80D7B666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71" y="4384677"/>
            <a:ext cx="271901" cy="21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4">
            <a:extLst>
              <a:ext uri="{FF2B5EF4-FFF2-40B4-BE49-F238E27FC236}">
                <a16:creationId xmlns:a16="http://schemas.microsoft.com/office/drawing/2014/main" id="{1835AFB2-A219-4071-B183-95E41E566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098" y="4635052"/>
            <a:ext cx="180020" cy="180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7">
            <a:extLst>
              <a:ext uri="{FF2B5EF4-FFF2-40B4-BE49-F238E27FC236}">
                <a16:creationId xmlns:a16="http://schemas.microsoft.com/office/drawing/2014/main" id="{1E1D910D-5A67-4A09-9BC1-C4F1A7D9F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51827B09-69A8-42D4-A977-6612C3240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2EAED71D-D0D0-4D2C-B982-070F47CA5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suh_0601_06_0304_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20299757-C784-4805-B939-2B17EA638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부피를 구하는 방법을 알아볼까요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62A9973-5191-446C-86F9-27C0DDCCEA20}"/>
              </a:ext>
            </a:extLst>
          </p:cNvPr>
          <p:cNvSpPr/>
          <p:nvPr/>
        </p:nvSpPr>
        <p:spPr>
          <a:xfrm>
            <a:off x="5271250" y="24329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C7A5F85-27D3-45EA-87BE-5D75E1C732EF}"/>
              </a:ext>
            </a:extLst>
          </p:cNvPr>
          <p:cNvSpPr/>
          <p:nvPr/>
        </p:nvSpPr>
        <p:spPr>
          <a:xfrm>
            <a:off x="5682939" y="5384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1">
            <a:extLst>
              <a:ext uri="{FF2B5EF4-FFF2-40B4-BE49-F238E27FC236}">
                <a16:creationId xmlns:a16="http://schemas.microsoft.com/office/drawing/2014/main" id="{5A37C985-B2F5-4244-8AE4-692E01268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42" y="2719707"/>
            <a:ext cx="1148265" cy="114826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8">
            <a:extLst>
              <a:ext uri="{FF2B5EF4-FFF2-40B4-BE49-F238E27FC236}">
                <a16:creationId xmlns:a16="http://schemas.microsoft.com/office/drawing/2014/main" id="{C1C64A70-9E6C-4784-B695-18E3D92F2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998" y="2647699"/>
            <a:ext cx="1148265" cy="114826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0" name="Group 59">
            <a:extLst>
              <a:ext uri="{FF2B5EF4-FFF2-40B4-BE49-F238E27FC236}">
                <a16:creationId xmlns:a16="http://schemas.microsoft.com/office/drawing/2014/main" id="{FDB1949B-BBE6-4EA0-8EBF-96E7115644B3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23812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40031</TotalTime>
  <Words>2008</Words>
  <Application>Microsoft Office PowerPoint</Application>
  <PresentationFormat>화면 슬라이드 쇼(4:3)</PresentationFormat>
  <Paragraphs>595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6274</cp:revision>
  <dcterms:created xsi:type="dcterms:W3CDTF">2008-07-15T12:19:11Z</dcterms:created>
  <dcterms:modified xsi:type="dcterms:W3CDTF">2022-03-24T15:38:06Z</dcterms:modified>
</cp:coreProperties>
</file>