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245" r:id="rId4"/>
    <p:sldId id="1246" r:id="rId5"/>
    <p:sldId id="1247" r:id="rId6"/>
    <p:sldId id="1225" r:id="rId7"/>
    <p:sldId id="1248" r:id="rId8"/>
    <p:sldId id="1249" r:id="rId9"/>
    <p:sldId id="1250" r:id="rId10"/>
    <p:sldId id="1251" r:id="rId1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CD5B5"/>
    <a:srgbClr val="C7A08C"/>
    <a:srgbClr val="FFFBF5"/>
    <a:srgbClr val="FF9999"/>
    <a:srgbClr val="FF9900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6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626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1081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366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수학으로 세상 보기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suh_0601_07_0001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2F12775-8FFB-4662-AAA6-C2E58A68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710074"/>
            <a:ext cx="6932616" cy="4278387"/>
          </a:xfrm>
          <a:prstGeom prst="rect">
            <a:avLst/>
          </a:prstGeom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4D3268B-7EEE-492B-828C-F7DDE7EDABED}"/>
              </a:ext>
            </a:extLst>
          </p:cNvPr>
          <p:cNvSpPr/>
          <p:nvPr/>
        </p:nvSpPr>
        <p:spPr>
          <a:xfrm>
            <a:off x="-134835" y="70553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ECEEC062-3736-4858-B25A-2AA851C8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74542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" name="Group 56">
            <a:extLst>
              <a:ext uri="{FF2B5EF4-FFF2-40B4-BE49-F238E27FC236}">
                <a16:creationId xmlns:a16="http://schemas.microsoft.com/office/drawing/2014/main" xmlns="" id="{CF5239A6-D199-4764-8803-1BEC4510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01993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7E1221F-6DD4-4039-A5F8-F2674D544B2B}"/>
              </a:ext>
            </a:extLst>
          </p:cNvPr>
          <p:cNvSpPr/>
          <p:nvPr/>
        </p:nvSpPr>
        <p:spPr>
          <a:xfrm>
            <a:off x="161348" y="201198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54CA015A-0734-46C6-A2C8-DDDF5EE8CCBF}"/>
              </a:ext>
            </a:extLst>
          </p:cNvPr>
          <p:cNvSpPr/>
          <p:nvPr/>
        </p:nvSpPr>
        <p:spPr>
          <a:xfrm>
            <a:off x="15296" y="20485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148C0F7E-74AA-4193-8807-633FF4C9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3321" y="201198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6E30717-BC5F-4D78-BB37-E56A3907F33E}"/>
              </a:ext>
            </a:extLst>
          </p:cNvPr>
          <p:cNvSpPr/>
          <p:nvPr/>
        </p:nvSpPr>
        <p:spPr>
          <a:xfrm>
            <a:off x="1266400" y="2435577"/>
            <a:ext cx="4997788" cy="2397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7885BFD-1B84-4A8A-B61A-0D2FDBFE32B5}"/>
              </a:ext>
            </a:extLst>
          </p:cNvPr>
          <p:cNvSpPr/>
          <p:nvPr/>
        </p:nvSpPr>
        <p:spPr>
          <a:xfrm>
            <a:off x="1072996" y="23406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661968C-649D-42A1-A030-B40C4F785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52" y="2731054"/>
            <a:ext cx="1207805" cy="15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206"/>
              </p:ext>
            </p:extLst>
          </p:nvPr>
        </p:nvGraphicFramePr>
        <p:xfrm>
          <a:off x="153927" y="224644"/>
          <a:ext cx="8836146" cy="188753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공부한 내용을 떠올리며 생각 그물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suh_0601_07_0001_201_1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14519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A4, A5, A6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용지 사이의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suh_0601_07_0001_202_1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생활 주변에서 배운 내용과 관련 있는 내용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suh_0601_07_0001_203_1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4976967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graphicFrame>
        <p:nvGraphicFramePr>
          <p:cNvPr id="44" name="Group 56">
            <a:extLst>
              <a:ext uri="{FF2B5EF4-FFF2-40B4-BE49-F238E27FC236}">
                <a16:creationId xmlns:a16="http://schemas.microsoft.com/office/drawing/2014/main" xmlns="" id="{CF5239A6-D199-4764-8803-1BEC4510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2841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4117D56-043C-46F9-8D50-7AE934F4C402}"/>
              </a:ext>
            </a:extLst>
          </p:cNvPr>
          <p:cNvSpPr/>
          <p:nvPr/>
        </p:nvSpPr>
        <p:spPr>
          <a:xfrm>
            <a:off x="65312" y="692695"/>
            <a:ext cx="6918956" cy="647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9DC5E775-1A29-4010-9CA3-8E093D4F4959}"/>
              </a:ext>
            </a:extLst>
          </p:cNvPr>
          <p:cNvSpPr txBox="1"/>
          <p:nvPr/>
        </p:nvSpPr>
        <p:spPr>
          <a:xfrm>
            <a:off x="456264" y="740527"/>
            <a:ext cx="65280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학기 동안 배운 수학 내용을 친구들과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EC6481C-83B5-43B6-BA1B-FB1012022723}"/>
              </a:ext>
            </a:extLst>
          </p:cNvPr>
          <p:cNvSpPr/>
          <p:nvPr/>
        </p:nvSpPr>
        <p:spPr>
          <a:xfrm>
            <a:off x="5656236" y="10849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5E870BF-28B7-4AAC-8C9C-BA15B2E62D79}"/>
              </a:ext>
            </a:extLst>
          </p:cNvPr>
          <p:cNvSpPr/>
          <p:nvPr/>
        </p:nvSpPr>
        <p:spPr>
          <a:xfrm>
            <a:off x="6312862" y="109219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C26FF9A6-BB54-4CBB-8DF5-35AD9D7C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09058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0E0422EF-06D7-4317-A0C5-BE9B327F59FB}"/>
              </a:ext>
            </a:extLst>
          </p:cNvPr>
          <p:cNvSpPr txBox="1"/>
          <p:nvPr/>
        </p:nvSpPr>
        <p:spPr>
          <a:xfrm>
            <a:off x="326924" y="1416231"/>
            <a:ext cx="6687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내용을 배웠나요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DA568F2C-DC4D-4859-B3DB-6C99B8EF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74542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D8028AE-3551-41BC-AE22-DD3E8F6AE41B}"/>
              </a:ext>
            </a:extLst>
          </p:cNvPr>
          <p:cNvSpPr txBox="1"/>
          <p:nvPr/>
        </p:nvSpPr>
        <p:spPr>
          <a:xfrm>
            <a:off x="368364" y="1969518"/>
            <a:ext cx="6271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나눗셈과 소수의 나눗셈을 배웠습니다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304A38C-CC38-4097-A52B-46FAF2E5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30" y="1969518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ECE597E5-3D9C-4EF7-AEE2-4CE3D149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4" y="200928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B5592BC-2F2C-41C9-9A29-D77E47390977}"/>
              </a:ext>
            </a:extLst>
          </p:cNvPr>
          <p:cNvSpPr txBox="1"/>
          <p:nvPr/>
        </p:nvSpPr>
        <p:spPr>
          <a:xfrm>
            <a:off x="359532" y="2447600"/>
            <a:ext cx="6271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각기둥과 각뿔의 의미와 특징을 알아보았습니다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037DAC4-9984-41B3-8C6B-6287DEB5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698" y="2447600"/>
            <a:ext cx="360000" cy="355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959A6494-411D-492B-A3B5-27A86E55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2" y="248736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F0C227E-716F-4CA1-8969-AD5927C21E4C}"/>
              </a:ext>
            </a:extLst>
          </p:cNvPr>
          <p:cNvSpPr txBox="1"/>
          <p:nvPr/>
        </p:nvSpPr>
        <p:spPr>
          <a:xfrm>
            <a:off x="359532" y="2915652"/>
            <a:ext cx="62712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비와 비율의 의미와 실생활에서 사용되는 비율을 알아보았습니다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6ABE97B-256F-4D63-B4D1-5A4E6CDAD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698" y="3218016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35B912D5-7B78-4A30-9AAB-2B0B1A0E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2" y="29554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FFD0ADB-152F-4345-8BF4-CF997F1C1783}"/>
              </a:ext>
            </a:extLst>
          </p:cNvPr>
          <p:cNvSpPr txBox="1"/>
          <p:nvPr/>
        </p:nvSpPr>
        <p:spPr>
          <a:xfrm>
            <a:off x="359532" y="3645024"/>
            <a:ext cx="62712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띠그래프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원그래프를 그리는 법과 해석하는 법을 배웠습니다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8C6F95FF-C14A-4D9E-90C7-B896AF18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698" y="394738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52ABB499-89AD-4F16-9956-1FD60350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2" y="368479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764CEFD-D822-461D-A3D7-8D2E7734F9B8}"/>
              </a:ext>
            </a:extLst>
          </p:cNvPr>
          <p:cNvSpPr txBox="1"/>
          <p:nvPr/>
        </p:nvSpPr>
        <p:spPr>
          <a:xfrm>
            <a:off x="359532" y="4365104"/>
            <a:ext cx="6271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부피와 겉넓이를 구하는 방법을 배웠습니다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F2FB29AB-FF67-4333-9FFE-8EE577287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720" y="4354071"/>
            <a:ext cx="360000" cy="355000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EBB7C2A2-C823-436A-AE67-2CB1D922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2" y="44048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ACD07C61-1405-4ED1-BB3A-01E62042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48" y="5300074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D82661DB-F4E3-4044-AF83-8E2991ABDA4B}"/>
              </a:ext>
            </a:extLst>
          </p:cNvPr>
          <p:cNvSpPr/>
          <p:nvPr/>
        </p:nvSpPr>
        <p:spPr>
          <a:xfrm>
            <a:off x="5545034" y="51905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02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7DCE93-AFD0-4D40-8224-5BAE09D4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710074"/>
            <a:ext cx="6932616" cy="4273596"/>
          </a:xfrm>
          <a:prstGeom prst="rect">
            <a:avLst/>
          </a:prstGeom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4D3268B-7EEE-492B-828C-F7DDE7EDABED}"/>
              </a:ext>
            </a:extLst>
          </p:cNvPr>
          <p:cNvSpPr/>
          <p:nvPr/>
        </p:nvSpPr>
        <p:spPr>
          <a:xfrm>
            <a:off x="-134835" y="70553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ECEEC062-3736-4858-B25A-2AA851C8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74542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" name="Group 56">
            <a:extLst>
              <a:ext uri="{FF2B5EF4-FFF2-40B4-BE49-F238E27FC236}">
                <a16:creationId xmlns:a16="http://schemas.microsoft.com/office/drawing/2014/main" xmlns="" id="{CF5239A6-D199-4764-8803-1BEC4510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576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보기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보기 클릭 시 예 풀 팝업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7E1221F-6DD4-4039-A5F8-F2674D544B2B}"/>
              </a:ext>
            </a:extLst>
          </p:cNvPr>
          <p:cNvSpPr/>
          <p:nvPr/>
        </p:nvSpPr>
        <p:spPr>
          <a:xfrm>
            <a:off x="161348" y="1733783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54CA015A-0734-46C6-A2C8-DDDF5EE8CCBF}"/>
              </a:ext>
            </a:extLst>
          </p:cNvPr>
          <p:cNvSpPr/>
          <p:nvPr/>
        </p:nvSpPr>
        <p:spPr>
          <a:xfrm>
            <a:off x="15296" y="17702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148C0F7E-74AA-4193-8807-633FF4C9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3321" y="173378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6E30717-BC5F-4D78-BB37-E56A3907F33E}"/>
              </a:ext>
            </a:extLst>
          </p:cNvPr>
          <p:cNvSpPr/>
          <p:nvPr/>
        </p:nvSpPr>
        <p:spPr>
          <a:xfrm>
            <a:off x="1266400" y="2435577"/>
            <a:ext cx="4997788" cy="214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97885BFD-1B84-4A8A-B61A-0D2FDBFE32B5}"/>
              </a:ext>
            </a:extLst>
          </p:cNvPr>
          <p:cNvSpPr/>
          <p:nvPr/>
        </p:nvSpPr>
        <p:spPr>
          <a:xfrm>
            <a:off x="1072996" y="23406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D907A57-046E-4D1D-B386-D03A976A9748}"/>
              </a:ext>
            </a:extLst>
          </p:cNvPr>
          <p:cNvSpPr/>
          <p:nvPr/>
        </p:nvSpPr>
        <p:spPr>
          <a:xfrm>
            <a:off x="5752375" y="46708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92F0340-0AAC-47C3-AF75-497B65080098}"/>
              </a:ext>
            </a:extLst>
          </p:cNvPr>
          <p:cNvSpPr/>
          <p:nvPr/>
        </p:nvSpPr>
        <p:spPr>
          <a:xfrm>
            <a:off x="5974779" y="4669622"/>
            <a:ext cx="1009489" cy="297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661968C-649D-42A1-A030-B40C4F785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52" y="2731054"/>
            <a:ext cx="1207805" cy="15329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A7B0FBB0-C2E3-44D4-B66E-FD494AABC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491" y="4647643"/>
            <a:ext cx="924064" cy="3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graphicFrame>
        <p:nvGraphicFramePr>
          <p:cNvPr id="44" name="Group 56">
            <a:extLst>
              <a:ext uri="{FF2B5EF4-FFF2-40B4-BE49-F238E27FC236}">
                <a16:creationId xmlns:a16="http://schemas.microsoft.com/office/drawing/2014/main" xmlns="" id="{CF5239A6-D199-4764-8803-1BEC4510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5172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보기 풀 팝업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확대 축소 바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7C31A23-F7B2-4C5E-914F-58385C51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" y="980728"/>
            <a:ext cx="6911399" cy="451972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3B172C0-C9B7-4C07-A907-664F5B839ECD}"/>
              </a:ext>
            </a:extLst>
          </p:cNvPr>
          <p:cNvSpPr/>
          <p:nvPr/>
        </p:nvSpPr>
        <p:spPr>
          <a:xfrm>
            <a:off x="2447764" y="11641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2B4CC4-B25A-4F13-A6AB-B0A910473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726517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CC40791-776E-4133-B35D-7302F47E3926}"/>
              </a:ext>
            </a:extLst>
          </p:cNvPr>
          <p:cNvSpPr/>
          <p:nvPr/>
        </p:nvSpPr>
        <p:spPr>
          <a:xfrm>
            <a:off x="1947031" y="7265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53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952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9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변을 반으로 접어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용지가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변을 반으로 접어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A6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용지가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4630783-AB76-40B2-9263-2A6B83FB71F8}"/>
              </a:ext>
            </a:extLst>
          </p:cNvPr>
          <p:cNvSpPr/>
          <p:nvPr/>
        </p:nvSpPr>
        <p:spPr>
          <a:xfrm>
            <a:off x="5698517" y="13877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16BF6C6-FC98-422D-B265-E08FE1775BFB}"/>
              </a:ext>
            </a:extLst>
          </p:cNvPr>
          <p:cNvSpPr/>
          <p:nvPr/>
        </p:nvSpPr>
        <p:spPr>
          <a:xfrm>
            <a:off x="5047957" y="1387788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5D07A4-8899-465C-9778-A6186EF5A156}"/>
              </a:ext>
            </a:extLst>
          </p:cNvPr>
          <p:cNvSpPr/>
          <p:nvPr/>
        </p:nvSpPr>
        <p:spPr>
          <a:xfrm>
            <a:off x="6351655" y="138930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xmlns="" id="{7F201ACC-F123-490C-97D7-4698CF5A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830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23">
            <a:extLst>
              <a:ext uri="{FF2B5EF4-FFF2-40B4-BE49-F238E27FC236}">
                <a16:creationId xmlns:a16="http://schemas.microsoft.com/office/drawing/2014/main" xmlns="" id="{1066B7FF-28E1-4C4E-BF37-74D44D85A56A}"/>
              </a:ext>
            </a:extLst>
          </p:cNvPr>
          <p:cNvSpPr txBox="1"/>
          <p:nvPr/>
        </p:nvSpPr>
        <p:spPr>
          <a:xfrm>
            <a:off x="287524" y="167677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A6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용지를 만들어 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완성해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반올림하여 소수 첫째 자리까지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4951E479-2DA3-41BB-9637-498E9407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69" y="1836090"/>
            <a:ext cx="314013" cy="37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C2E513-A245-4459-9D61-F4963BFE4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267" y="2292775"/>
            <a:ext cx="4929780" cy="1234488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A6BEAE10-82B1-40EB-8F87-EA6EB852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81480"/>
              </p:ext>
            </p:extLst>
          </p:nvPr>
        </p:nvGraphicFramePr>
        <p:xfrm>
          <a:off x="384020" y="3638722"/>
          <a:ext cx="640397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75">
                  <a:extLst>
                    <a:ext uri="{9D8B030D-6E8A-4147-A177-3AD203B41FA5}">
                      <a16:colId xmlns:a16="http://schemas.microsoft.com/office/drawing/2014/main" xmlns="" val="320597661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787874334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xmlns="" val="2398440090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xmlns="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 변의 길이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변의 길이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변의 길이에 대한 긴 변의 길이의 비율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A4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A5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5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A6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8437125"/>
                  </a:ext>
                </a:extLst>
              </a:tr>
            </a:tbl>
          </a:graphicData>
        </a:graphic>
      </p:graphicFrame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4E4107C2-3955-402B-A128-E106903D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89" y="54686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48074B3-9D79-4352-8992-6C3DD6185375}"/>
              </a:ext>
            </a:extLst>
          </p:cNvPr>
          <p:cNvSpPr/>
          <p:nvPr/>
        </p:nvSpPr>
        <p:spPr>
          <a:xfrm>
            <a:off x="5700291" y="55210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C4EA264-6A45-4D7A-B4F6-CC4891B4250C}"/>
              </a:ext>
            </a:extLst>
          </p:cNvPr>
          <p:cNvSpPr/>
          <p:nvPr/>
        </p:nvSpPr>
        <p:spPr bwMode="auto">
          <a:xfrm>
            <a:off x="1422363" y="430155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E9B73240-CA53-478F-B7D2-DB76BD18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32" y="4430156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1E5FC72-4F96-4C14-8D6B-0C1AA680A1A7}"/>
              </a:ext>
            </a:extLst>
          </p:cNvPr>
          <p:cNvSpPr/>
          <p:nvPr/>
        </p:nvSpPr>
        <p:spPr>
          <a:xfrm>
            <a:off x="1388733" y="426928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297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5F26BF5-198C-4D18-BF23-C77E936C7EAA}"/>
              </a:ext>
            </a:extLst>
          </p:cNvPr>
          <p:cNvSpPr/>
          <p:nvPr/>
        </p:nvSpPr>
        <p:spPr bwMode="auto">
          <a:xfrm>
            <a:off x="1422363" y="4674425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4FE2B6C-FB80-41CF-87D1-BC474ADEE441}"/>
              </a:ext>
            </a:extLst>
          </p:cNvPr>
          <p:cNvSpPr/>
          <p:nvPr/>
        </p:nvSpPr>
        <p:spPr>
          <a:xfrm>
            <a:off x="1388733" y="4642154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7CF9587-B48B-4905-9760-D89703317B04}"/>
              </a:ext>
            </a:extLst>
          </p:cNvPr>
          <p:cNvSpPr/>
          <p:nvPr/>
        </p:nvSpPr>
        <p:spPr bwMode="auto">
          <a:xfrm>
            <a:off x="1422363" y="5048755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30D548E-371B-4FE6-8987-8372CA0B5C49}"/>
              </a:ext>
            </a:extLst>
          </p:cNvPr>
          <p:cNvSpPr/>
          <p:nvPr/>
        </p:nvSpPr>
        <p:spPr>
          <a:xfrm>
            <a:off x="1388733" y="5016484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148.5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7FEBF53-EC0D-468D-B962-BF0CE2769A5A}"/>
              </a:ext>
            </a:extLst>
          </p:cNvPr>
          <p:cNvSpPr/>
          <p:nvPr/>
        </p:nvSpPr>
        <p:spPr bwMode="auto">
          <a:xfrm>
            <a:off x="3131840" y="430155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033DABD-4B9B-4AE4-925C-D4F283E97577}"/>
              </a:ext>
            </a:extLst>
          </p:cNvPr>
          <p:cNvSpPr/>
          <p:nvPr/>
        </p:nvSpPr>
        <p:spPr>
          <a:xfrm>
            <a:off x="3098210" y="426928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4A97C73-4062-4960-91D2-949D5B9CB8C8}"/>
              </a:ext>
            </a:extLst>
          </p:cNvPr>
          <p:cNvSpPr/>
          <p:nvPr/>
        </p:nvSpPr>
        <p:spPr bwMode="auto">
          <a:xfrm>
            <a:off x="3131840" y="4674425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688AC8F-29C5-4D88-B505-3BF74A6ED091}"/>
              </a:ext>
            </a:extLst>
          </p:cNvPr>
          <p:cNvSpPr/>
          <p:nvPr/>
        </p:nvSpPr>
        <p:spPr>
          <a:xfrm>
            <a:off x="3098210" y="4642154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148.5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33D441A-5FE6-4599-B5D3-9170802889DA}"/>
              </a:ext>
            </a:extLst>
          </p:cNvPr>
          <p:cNvSpPr/>
          <p:nvPr/>
        </p:nvSpPr>
        <p:spPr bwMode="auto">
          <a:xfrm>
            <a:off x="3131840" y="5048755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204CF4B-35A5-44E2-B6C6-128DBB86132D}"/>
              </a:ext>
            </a:extLst>
          </p:cNvPr>
          <p:cNvSpPr/>
          <p:nvPr/>
        </p:nvSpPr>
        <p:spPr>
          <a:xfrm>
            <a:off x="3098210" y="5016484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ACE9D7E2-F181-481B-9414-832F39691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32" y="4811485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F0AA1A9F-490D-4F3A-B66A-312550CF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32" y="5192814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6E9C1E0D-E821-425E-91C5-74B66AAE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22" y="4430156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22E653B5-1FEE-46D1-8291-F545B45A5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22" y="4811485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B5114315-AA50-4B0E-B23B-EAC7177A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22" y="5192814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10F8319A-D420-49E8-88D9-93042011B86A}"/>
              </a:ext>
            </a:extLst>
          </p:cNvPr>
          <p:cNvSpPr/>
          <p:nvPr/>
        </p:nvSpPr>
        <p:spPr bwMode="auto">
          <a:xfrm>
            <a:off x="5220072" y="430155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143A723-E281-4D9E-82BF-5F6C23CB9B5B}"/>
              </a:ext>
            </a:extLst>
          </p:cNvPr>
          <p:cNvSpPr/>
          <p:nvPr/>
        </p:nvSpPr>
        <p:spPr>
          <a:xfrm>
            <a:off x="5186442" y="426928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88D5E94-E700-48D9-BAC8-1DEA994E97B7}"/>
              </a:ext>
            </a:extLst>
          </p:cNvPr>
          <p:cNvSpPr/>
          <p:nvPr/>
        </p:nvSpPr>
        <p:spPr bwMode="auto">
          <a:xfrm>
            <a:off x="5220072" y="4674425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8750D92-8B23-495F-9A48-FBF077023432}"/>
              </a:ext>
            </a:extLst>
          </p:cNvPr>
          <p:cNvSpPr/>
          <p:nvPr/>
        </p:nvSpPr>
        <p:spPr>
          <a:xfrm>
            <a:off x="5186442" y="4642154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BBEE761-0C8D-434E-BE20-659125FE76E0}"/>
              </a:ext>
            </a:extLst>
          </p:cNvPr>
          <p:cNvSpPr/>
          <p:nvPr/>
        </p:nvSpPr>
        <p:spPr bwMode="auto">
          <a:xfrm>
            <a:off x="5220072" y="5048755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3C2981B-5366-4A81-8DB5-41CE1F6F2DC9}"/>
              </a:ext>
            </a:extLst>
          </p:cNvPr>
          <p:cNvSpPr/>
          <p:nvPr/>
        </p:nvSpPr>
        <p:spPr>
          <a:xfrm>
            <a:off x="5186442" y="5016484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E0A021DD-A569-4486-A09B-56906C97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54" y="4430156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58AB5968-FB82-4CBC-BF8B-8AFA1532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54" y="4811485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C8DC85EB-E592-4AE8-BA17-7BC580F7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54" y="5192814"/>
            <a:ext cx="193217" cy="1932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DD517D1F-CC47-4592-B2F6-E71FEB20DFFC}"/>
              </a:ext>
            </a:extLst>
          </p:cNvPr>
          <p:cNvSpPr/>
          <p:nvPr/>
        </p:nvSpPr>
        <p:spPr>
          <a:xfrm>
            <a:off x="863600" y="2528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1">
            <a:extLst>
              <a:ext uri="{FF2B5EF4-FFF2-40B4-BE49-F238E27FC236}">
                <a16:creationId xmlns:a16="http://schemas.microsoft.com/office/drawing/2014/main" xmlns="" id="{DEEF93B2-9FA3-4482-B93E-6AF70897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666" y="2651489"/>
            <a:ext cx="265917" cy="25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D1BB6F69-38F9-4306-9849-8FE090FCEC05}"/>
              </a:ext>
            </a:extLst>
          </p:cNvPr>
          <p:cNvSpPr/>
          <p:nvPr/>
        </p:nvSpPr>
        <p:spPr>
          <a:xfrm>
            <a:off x="2175338" y="24836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>
            <a:extLst>
              <a:ext uri="{FF2B5EF4-FFF2-40B4-BE49-F238E27FC236}">
                <a16:creationId xmlns:a16="http://schemas.microsoft.com/office/drawing/2014/main" xmlns="" id="{3B4EA5FA-4F94-4B6F-9C42-A62D5744B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89" y="2889896"/>
            <a:ext cx="265917" cy="25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DD362F21-C070-4AC8-B6CD-9387FA542AA1}"/>
              </a:ext>
            </a:extLst>
          </p:cNvPr>
          <p:cNvSpPr/>
          <p:nvPr/>
        </p:nvSpPr>
        <p:spPr>
          <a:xfrm>
            <a:off x="4745761" y="27220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6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952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의 표를 답박스와 물음 버튼 없이 검정 텍스트로 넣어주세요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9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변을 반으로 접어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용지가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변을 반으로 접어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A6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용지가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4630783-AB76-40B2-9263-2A6B83FB71F8}"/>
              </a:ext>
            </a:extLst>
          </p:cNvPr>
          <p:cNvSpPr/>
          <p:nvPr/>
        </p:nvSpPr>
        <p:spPr>
          <a:xfrm>
            <a:off x="5698517" y="138778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16BF6C6-FC98-422D-B265-E08FE1775BFB}"/>
              </a:ext>
            </a:extLst>
          </p:cNvPr>
          <p:cNvSpPr/>
          <p:nvPr/>
        </p:nvSpPr>
        <p:spPr>
          <a:xfrm>
            <a:off x="5047957" y="138778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5D07A4-8899-465C-9778-A6186EF5A156}"/>
              </a:ext>
            </a:extLst>
          </p:cNvPr>
          <p:cNvSpPr/>
          <p:nvPr/>
        </p:nvSpPr>
        <p:spPr>
          <a:xfrm>
            <a:off x="6351655" y="138930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xmlns="" id="{7F201ACC-F123-490C-97D7-4698CF5A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830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23">
            <a:extLst>
              <a:ext uri="{FF2B5EF4-FFF2-40B4-BE49-F238E27FC236}">
                <a16:creationId xmlns:a16="http://schemas.microsoft.com/office/drawing/2014/main" xmlns="" id="{1066B7FF-28E1-4C4E-BF37-74D44D85A56A}"/>
              </a:ext>
            </a:extLst>
          </p:cNvPr>
          <p:cNvSpPr txBox="1"/>
          <p:nvPr/>
        </p:nvSpPr>
        <p:spPr>
          <a:xfrm>
            <a:off x="287524" y="167677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표를 보고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A6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 사이에는 어떤 관계가 있는지 말해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4E4107C2-3955-402B-A128-E106903D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89" y="54686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48074B3-9D79-4352-8992-6C3DD6185375}"/>
              </a:ext>
            </a:extLst>
          </p:cNvPr>
          <p:cNvSpPr/>
          <p:nvPr/>
        </p:nvSpPr>
        <p:spPr>
          <a:xfrm>
            <a:off x="5700291" y="55210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3E242A-585D-490B-9931-C5D809526AD9}"/>
              </a:ext>
            </a:extLst>
          </p:cNvPr>
          <p:cNvSpPr/>
          <p:nvPr/>
        </p:nvSpPr>
        <p:spPr bwMode="auto">
          <a:xfrm>
            <a:off x="484335" y="4329100"/>
            <a:ext cx="6244710" cy="707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2C8C488E-D418-42BE-AF19-5EF6658B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15" y="4647185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76894CC-60A9-4170-B0C8-DD7C96FA37AD}"/>
              </a:ext>
            </a:extLst>
          </p:cNvPr>
          <p:cNvSpPr/>
          <p:nvPr/>
        </p:nvSpPr>
        <p:spPr>
          <a:xfrm>
            <a:off x="769654" y="4329101"/>
            <a:ext cx="6039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변의 길이에 대한 긴 변의 길이의 비율이 비슷합니다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162BDC1F-5A9E-4BCB-9B39-0EA86F34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1" y="4394467"/>
            <a:ext cx="314609" cy="25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BD9F947-BC86-4696-86C0-BC14A8EAA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6672"/>
              </p:ext>
            </p:extLst>
          </p:nvPr>
        </p:nvGraphicFramePr>
        <p:xfrm>
          <a:off x="384020" y="2384884"/>
          <a:ext cx="640397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75">
                  <a:extLst>
                    <a:ext uri="{9D8B030D-6E8A-4147-A177-3AD203B41FA5}">
                      <a16:colId xmlns:a16="http://schemas.microsoft.com/office/drawing/2014/main" xmlns="" val="320597661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787874334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xmlns="" val="2398440090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xmlns="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 변의 길이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변의 길이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㎜</a:t>
                      </a:r>
                      <a:r>
                        <a:rPr lang="en-US" altLang="ko-KR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변의 길이에 대한 긴 변의 길이의 비율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A4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3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A5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5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A6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8437125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E143EDC-F114-49FF-9341-03B6D51D496D}"/>
              </a:ext>
            </a:extLst>
          </p:cNvPr>
          <p:cNvSpPr/>
          <p:nvPr/>
        </p:nvSpPr>
        <p:spPr bwMode="auto">
          <a:xfrm>
            <a:off x="1422363" y="3047719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22284F1-AB4D-4571-960D-D66A0E39508F}"/>
              </a:ext>
            </a:extLst>
          </p:cNvPr>
          <p:cNvSpPr/>
          <p:nvPr/>
        </p:nvSpPr>
        <p:spPr>
          <a:xfrm>
            <a:off x="1388733" y="3015448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297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5F59304-06B6-408E-8D08-41E74CDE77EE}"/>
              </a:ext>
            </a:extLst>
          </p:cNvPr>
          <p:cNvSpPr/>
          <p:nvPr/>
        </p:nvSpPr>
        <p:spPr bwMode="auto">
          <a:xfrm>
            <a:off x="1422363" y="342058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6671395-45B2-41E4-8BB1-E9DF2DA1B09A}"/>
              </a:ext>
            </a:extLst>
          </p:cNvPr>
          <p:cNvSpPr/>
          <p:nvPr/>
        </p:nvSpPr>
        <p:spPr>
          <a:xfrm>
            <a:off x="1388733" y="338831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5869286-C90B-4BC8-9801-B12D9608954B}"/>
              </a:ext>
            </a:extLst>
          </p:cNvPr>
          <p:cNvSpPr/>
          <p:nvPr/>
        </p:nvSpPr>
        <p:spPr bwMode="auto">
          <a:xfrm>
            <a:off x="1422363" y="379491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6B002B-1792-48DD-80BB-FEB79445CCCA}"/>
              </a:ext>
            </a:extLst>
          </p:cNvPr>
          <p:cNvSpPr/>
          <p:nvPr/>
        </p:nvSpPr>
        <p:spPr>
          <a:xfrm>
            <a:off x="1388733" y="376264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148.5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4DFD1B7-767D-4010-A921-F8E7B7992589}"/>
              </a:ext>
            </a:extLst>
          </p:cNvPr>
          <p:cNvSpPr/>
          <p:nvPr/>
        </p:nvSpPr>
        <p:spPr bwMode="auto">
          <a:xfrm>
            <a:off x="3131840" y="3047719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3E1ED4F-DD3B-4C4C-A4FD-F0351C3F4AA8}"/>
              </a:ext>
            </a:extLst>
          </p:cNvPr>
          <p:cNvSpPr/>
          <p:nvPr/>
        </p:nvSpPr>
        <p:spPr>
          <a:xfrm>
            <a:off x="3098210" y="3015448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67BCC69-2209-4B96-BFBE-25263138ED60}"/>
              </a:ext>
            </a:extLst>
          </p:cNvPr>
          <p:cNvSpPr/>
          <p:nvPr/>
        </p:nvSpPr>
        <p:spPr bwMode="auto">
          <a:xfrm>
            <a:off x="3131840" y="342058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FD462C3-62C8-4C03-BAEF-4452862383AB}"/>
              </a:ext>
            </a:extLst>
          </p:cNvPr>
          <p:cNvSpPr/>
          <p:nvPr/>
        </p:nvSpPr>
        <p:spPr>
          <a:xfrm>
            <a:off x="3098210" y="338831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148.5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9769E08-51FB-4864-9BCB-0519DE293840}"/>
              </a:ext>
            </a:extLst>
          </p:cNvPr>
          <p:cNvSpPr/>
          <p:nvPr/>
        </p:nvSpPr>
        <p:spPr bwMode="auto">
          <a:xfrm>
            <a:off x="3131840" y="379491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3C21E15-2204-4556-BDBB-DD378B8EC490}"/>
              </a:ext>
            </a:extLst>
          </p:cNvPr>
          <p:cNvSpPr/>
          <p:nvPr/>
        </p:nvSpPr>
        <p:spPr>
          <a:xfrm>
            <a:off x="3098210" y="376264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033A1A3-E4E3-42FD-973E-A1FC6CE370EC}"/>
              </a:ext>
            </a:extLst>
          </p:cNvPr>
          <p:cNvSpPr/>
          <p:nvPr/>
        </p:nvSpPr>
        <p:spPr bwMode="auto">
          <a:xfrm>
            <a:off x="5220072" y="3047719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5EE922A-3083-4BF4-845B-D5E42397754F}"/>
              </a:ext>
            </a:extLst>
          </p:cNvPr>
          <p:cNvSpPr/>
          <p:nvPr/>
        </p:nvSpPr>
        <p:spPr>
          <a:xfrm>
            <a:off x="5186442" y="3015448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0C4F8C7-0204-4E6F-818E-F209B77A39D4}"/>
              </a:ext>
            </a:extLst>
          </p:cNvPr>
          <p:cNvSpPr/>
          <p:nvPr/>
        </p:nvSpPr>
        <p:spPr bwMode="auto">
          <a:xfrm>
            <a:off x="5220072" y="342058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432E53D-5B30-4BF6-8C5B-6594DF0D5AA8}"/>
              </a:ext>
            </a:extLst>
          </p:cNvPr>
          <p:cNvSpPr/>
          <p:nvPr/>
        </p:nvSpPr>
        <p:spPr>
          <a:xfrm>
            <a:off x="5186442" y="338831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A2CC43-6E40-4202-BA46-1F292CC05072}"/>
              </a:ext>
            </a:extLst>
          </p:cNvPr>
          <p:cNvSpPr/>
          <p:nvPr/>
        </p:nvSpPr>
        <p:spPr bwMode="auto">
          <a:xfrm>
            <a:off x="5220072" y="3794917"/>
            <a:ext cx="846175" cy="323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96C6046-3AA2-4618-A99A-2D462E329FDA}"/>
              </a:ext>
            </a:extLst>
          </p:cNvPr>
          <p:cNvSpPr/>
          <p:nvPr/>
        </p:nvSpPr>
        <p:spPr>
          <a:xfrm>
            <a:off x="5186442" y="3762646"/>
            <a:ext cx="915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48074B3-9D79-4352-8992-6C3DD6185375}"/>
              </a:ext>
            </a:extLst>
          </p:cNvPr>
          <p:cNvSpPr/>
          <p:nvPr/>
        </p:nvSpPr>
        <p:spPr>
          <a:xfrm>
            <a:off x="6206413" y="31059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25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1F084AE-BF26-494A-B7C3-48CF00648A3A}"/>
              </a:ext>
            </a:extLst>
          </p:cNvPr>
          <p:cNvSpPr/>
          <p:nvPr/>
        </p:nvSpPr>
        <p:spPr>
          <a:xfrm>
            <a:off x="376522" y="2609104"/>
            <a:ext cx="64549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A3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변의 길이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420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변의 길이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297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952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9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변을 반으로 접어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용지가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변을 반으로 접어 자르면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A6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용지가 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4630783-AB76-40B2-9263-2A6B83FB71F8}"/>
              </a:ext>
            </a:extLst>
          </p:cNvPr>
          <p:cNvSpPr/>
          <p:nvPr/>
        </p:nvSpPr>
        <p:spPr>
          <a:xfrm>
            <a:off x="5698517" y="13877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16BF6C6-FC98-422D-B265-E08FE1775BFB}"/>
              </a:ext>
            </a:extLst>
          </p:cNvPr>
          <p:cNvSpPr/>
          <p:nvPr/>
        </p:nvSpPr>
        <p:spPr>
          <a:xfrm>
            <a:off x="5047957" y="138778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5D07A4-8899-465C-9778-A6186EF5A156}"/>
              </a:ext>
            </a:extLst>
          </p:cNvPr>
          <p:cNvSpPr/>
          <p:nvPr/>
        </p:nvSpPr>
        <p:spPr>
          <a:xfrm>
            <a:off x="6351655" y="138930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xmlns="" id="{7F201ACC-F123-490C-97D7-4698CF5A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830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23">
            <a:extLst>
              <a:ext uri="{FF2B5EF4-FFF2-40B4-BE49-F238E27FC236}">
                <a16:creationId xmlns:a16="http://schemas.microsoft.com/office/drawing/2014/main" xmlns="" id="{1066B7FF-28E1-4C4E-BF37-74D44D85A56A}"/>
              </a:ext>
            </a:extLst>
          </p:cNvPr>
          <p:cNvSpPr txBox="1"/>
          <p:nvPr/>
        </p:nvSpPr>
        <p:spPr>
          <a:xfrm>
            <a:off x="287524" y="1676779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긴 변의 길이와 짧은 변의 길이는 각각 얼마일까요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A3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용지의 짧은 변의 길이에 대한 긴 변의 길이의 비율은 얼마일까요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4E4107C2-3955-402B-A128-E106903D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89" y="54686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48074B3-9D79-4352-8992-6C3DD6185375}"/>
              </a:ext>
            </a:extLst>
          </p:cNvPr>
          <p:cNvSpPr/>
          <p:nvPr/>
        </p:nvSpPr>
        <p:spPr>
          <a:xfrm>
            <a:off x="5700291" y="55210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2C8C488E-D418-42BE-AF19-5EF6658B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63" y="26315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76894CC-60A9-4170-B0C8-DD7C96FA37AD}"/>
              </a:ext>
            </a:extLst>
          </p:cNvPr>
          <p:cNvSpPr/>
          <p:nvPr/>
        </p:nvSpPr>
        <p:spPr>
          <a:xfrm>
            <a:off x="375765" y="3151607"/>
            <a:ext cx="64549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A3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용지의 짧은 변의 길이에 대한 긴 변의 길이의 비율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1.4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xmlns="" id="{64E8B946-E0BF-445C-BD90-41A155B1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713" y="32135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8D41883-93DC-4776-9526-B6D50C4A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710074"/>
            <a:ext cx="6932616" cy="4256617"/>
          </a:xfrm>
          <a:prstGeom prst="rect">
            <a:avLst/>
          </a:prstGeom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A8FE3A1-5522-43E2-AFF3-76F9C3534369}"/>
              </a:ext>
            </a:extLst>
          </p:cNvPr>
          <p:cNvSpPr/>
          <p:nvPr/>
        </p:nvSpPr>
        <p:spPr>
          <a:xfrm>
            <a:off x="-134835" y="70553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B9367BC1-5990-473C-B3BC-C659609FB478}"/>
              </a:ext>
            </a:extLst>
          </p:cNvPr>
          <p:cNvSpPr/>
          <p:nvPr/>
        </p:nvSpPr>
        <p:spPr>
          <a:xfrm>
            <a:off x="101124" y="11235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0A23E993-DED5-4863-AE99-61ED376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74542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9587DAA-04F8-49B1-B45E-A28784980875}"/>
              </a:ext>
            </a:extLst>
          </p:cNvPr>
          <p:cNvSpPr/>
          <p:nvPr/>
        </p:nvSpPr>
        <p:spPr>
          <a:xfrm>
            <a:off x="161348" y="201081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DE9EDF81-CDFF-442C-A1C8-EA86E4499272}"/>
              </a:ext>
            </a:extLst>
          </p:cNvPr>
          <p:cNvSpPr/>
          <p:nvPr/>
        </p:nvSpPr>
        <p:spPr>
          <a:xfrm>
            <a:off x="15296" y="20473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xmlns="" id="{B43E58AD-09BC-4BC6-825E-CE4189AF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3321" y="201081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A0C910D-9EA2-47A7-A40B-19B8024FB5F2}"/>
              </a:ext>
            </a:extLst>
          </p:cNvPr>
          <p:cNvSpPr/>
          <p:nvPr/>
        </p:nvSpPr>
        <p:spPr>
          <a:xfrm>
            <a:off x="161348" y="2857521"/>
            <a:ext cx="35880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2CB8CF9-86F6-490D-B424-9171D5592124}"/>
              </a:ext>
            </a:extLst>
          </p:cNvPr>
          <p:cNvSpPr/>
          <p:nvPr/>
        </p:nvSpPr>
        <p:spPr>
          <a:xfrm>
            <a:off x="15296" y="28940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723984E4-C352-4D99-907D-3579635B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9" y="289390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6416876-2856-40E6-8592-01767FEC0347}"/>
              </a:ext>
            </a:extLst>
          </p:cNvPr>
          <p:cNvSpPr/>
          <p:nvPr/>
        </p:nvSpPr>
        <p:spPr>
          <a:xfrm>
            <a:off x="5752375" y="53024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F2F9E79-70E5-4C37-ACC8-8F14D274C12B}"/>
              </a:ext>
            </a:extLst>
          </p:cNvPr>
          <p:cNvSpPr/>
          <p:nvPr/>
        </p:nvSpPr>
        <p:spPr>
          <a:xfrm>
            <a:off x="5974779" y="5301208"/>
            <a:ext cx="1009489" cy="297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Group 56">
            <a:extLst>
              <a:ext uri="{FF2B5EF4-FFF2-40B4-BE49-F238E27FC236}">
                <a16:creationId xmlns:a16="http://schemas.microsoft.com/office/drawing/2014/main" xmlns="" id="{8AE35049-8FFF-4980-975B-535963E3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6826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18C758-2883-4DF9-AB08-4BB255B24AF2}"/>
              </a:ext>
            </a:extLst>
          </p:cNvPr>
          <p:cNvSpPr txBox="1"/>
          <p:nvPr/>
        </p:nvSpPr>
        <p:spPr>
          <a:xfrm>
            <a:off x="161348" y="3740737"/>
            <a:ext cx="67149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모형을 만들 때 각기둥이나 각뿔의 전개도를 잘라 붙이는 경우가 많이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4E0B40E-4317-457A-8D0D-647E14085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514" y="4043101"/>
            <a:ext cx="360000" cy="355000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C02427DE-493B-493E-96B7-FA8CC7F5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8" y="378050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8FDBE8C-B848-4232-875D-E606398576EB}"/>
              </a:ext>
            </a:extLst>
          </p:cNvPr>
          <p:cNvSpPr txBox="1"/>
          <p:nvPr/>
        </p:nvSpPr>
        <p:spPr>
          <a:xfrm>
            <a:off x="161348" y="4499828"/>
            <a:ext cx="671490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신문이나 뉴스에서 띠그래프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원그래프를 많이 사용합니다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FE4A3B4-CBC2-44F2-89C9-D448D1FB0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514" y="4822993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30C85B8A-EBBE-4917-B5FB-16BB93DF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8" y="45395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xmlns="" id="{12AE7CE7-6A61-4641-AB08-1577C3F0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14" y="5351976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41474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39520</TotalTime>
  <Words>677</Words>
  <Application>Microsoft Office PowerPoint</Application>
  <PresentationFormat>화면 슬라이드 쇼(4:3)</PresentationFormat>
  <Paragraphs>234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6257</cp:revision>
  <dcterms:created xsi:type="dcterms:W3CDTF">2008-07-15T12:19:11Z</dcterms:created>
  <dcterms:modified xsi:type="dcterms:W3CDTF">2022-03-25T01:55:03Z</dcterms:modified>
</cp:coreProperties>
</file>