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6" r:id="rId3"/>
  </p:sldMasterIdLst>
  <p:notesMasterIdLst>
    <p:notesMasterId r:id="rId19"/>
  </p:notesMasterIdLst>
  <p:handoutMasterIdLst>
    <p:handoutMasterId r:id="rId20"/>
  </p:handoutMasterIdLst>
  <p:sldIdLst>
    <p:sldId id="792" r:id="rId4"/>
    <p:sldId id="793" r:id="rId5"/>
    <p:sldId id="878" r:id="rId6"/>
    <p:sldId id="947" r:id="rId7"/>
    <p:sldId id="948" r:id="rId8"/>
    <p:sldId id="949" r:id="rId9"/>
    <p:sldId id="950" r:id="rId10"/>
    <p:sldId id="928" r:id="rId11"/>
    <p:sldId id="929" r:id="rId12"/>
    <p:sldId id="944" r:id="rId13"/>
    <p:sldId id="952" r:id="rId14"/>
    <p:sldId id="953" r:id="rId15"/>
    <p:sldId id="954" r:id="rId16"/>
    <p:sldId id="946" r:id="rId17"/>
    <p:sldId id="955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77933C"/>
    <a:srgbClr val="C3D69B"/>
    <a:srgbClr val="FFFBF5"/>
    <a:srgbClr val="FFFCF6"/>
    <a:srgbClr val="C7A08C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1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4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9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25.jpe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jpeg"/><Relationship Id="rId7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52834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직육면체의 부피를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B6D03A-5796-4E7A-BF2D-EA21B83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4" y="2384884"/>
            <a:ext cx="4484380" cy="154456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18386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나에 크기가 같은 과자 상자를 담아 부피를 비교하려고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2"/>
            <a:ext cx="1436221" cy="179599"/>
            <a:chOff x="319554" y="1245924"/>
            <a:chExt cx="3389573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027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D9D21D9E-0325-4027-B075-4B90CA45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169" y="1299542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2634ADAB-4D1B-4F27-A7E2-A980C1A71D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0" y="4363412"/>
            <a:ext cx="152324" cy="1800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A6F0E3-2AC9-4DAF-A954-6FE8A7A0F68B}"/>
              </a:ext>
            </a:extLst>
          </p:cNvPr>
          <p:cNvSpPr/>
          <p:nvPr/>
        </p:nvSpPr>
        <p:spPr>
          <a:xfrm>
            <a:off x="474851" y="4261062"/>
            <a:ext cx="55936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</a:t>
            </a:r>
            <a:r>
              <a:rPr lang="ko-KR" altLang="en-US" sz="1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가에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담을 수 있는 과자 상자는 몇 개인가요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2B8816-18DD-402C-88DD-61B399257C75}"/>
              </a:ext>
            </a:extLst>
          </p:cNvPr>
          <p:cNvSpPr/>
          <p:nvPr/>
        </p:nvSpPr>
        <p:spPr bwMode="auto">
          <a:xfrm>
            <a:off x="3300566" y="4628651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6615FB-CF71-45A7-850E-D26B2CA00C44}"/>
              </a:ext>
            </a:extLst>
          </p:cNvPr>
          <p:cNvSpPr/>
          <p:nvPr/>
        </p:nvSpPr>
        <p:spPr>
          <a:xfrm>
            <a:off x="3293882" y="4628651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5DC35A-B9E0-40EC-9FED-03EC7C101E82}"/>
              </a:ext>
            </a:extLst>
          </p:cNvPr>
          <p:cNvSpPr/>
          <p:nvPr/>
        </p:nvSpPr>
        <p:spPr>
          <a:xfrm>
            <a:off x="3679549" y="4630894"/>
            <a:ext cx="4440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2A14E9F-2C06-4FEC-AAA0-30C657FB5D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30" y="4870755"/>
            <a:ext cx="214429" cy="214429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F9F981E3-829F-4629-B2CE-35C5AF78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483BB08-D0B7-440F-B17B-D4827A3538F6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33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B6D03A-5796-4E7A-BF2D-EA21B83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4" y="2384884"/>
            <a:ext cx="4484380" cy="154456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나에 크기가 같은 과자 상자를 담아 부피를 비교하려고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2"/>
            <a:ext cx="1436221" cy="179599"/>
            <a:chOff x="319554" y="1245924"/>
            <a:chExt cx="3389573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502" y="131736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88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027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D9D21D9E-0325-4027-B075-4B90CA45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169" y="1299542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2634ADAB-4D1B-4F27-A7E2-A980C1A71D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0" y="4363412"/>
            <a:ext cx="152324" cy="1800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A6F0E3-2AC9-4DAF-A954-6FE8A7A0F68B}"/>
              </a:ext>
            </a:extLst>
          </p:cNvPr>
          <p:cNvSpPr/>
          <p:nvPr/>
        </p:nvSpPr>
        <p:spPr>
          <a:xfrm>
            <a:off x="474851" y="4261062"/>
            <a:ext cx="559366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나에 담을 수 있는 과자 상자는 몇 개인가요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2B8816-18DD-402C-88DD-61B399257C75}"/>
              </a:ext>
            </a:extLst>
          </p:cNvPr>
          <p:cNvSpPr/>
          <p:nvPr/>
        </p:nvSpPr>
        <p:spPr bwMode="auto">
          <a:xfrm>
            <a:off x="3300566" y="4628651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6615FB-CF71-45A7-850E-D26B2CA00C44}"/>
              </a:ext>
            </a:extLst>
          </p:cNvPr>
          <p:cNvSpPr/>
          <p:nvPr/>
        </p:nvSpPr>
        <p:spPr>
          <a:xfrm>
            <a:off x="3293882" y="4628651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5DC35A-B9E0-40EC-9FED-03EC7C101E82}"/>
              </a:ext>
            </a:extLst>
          </p:cNvPr>
          <p:cNvSpPr/>
          <p:nvPr/>
        </p:nvSpPr>
        <p:spPr>
          <a:xfrm>
            <a:off x="3679549" y="4630894"/>
            <a:ext cx="44408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2A14E9F-2C06-4FEC-AAA0-30C657FB5D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30" y="4870755"/>
            <a:ext cx="214429" cy="214429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F9F981E3-829F-4629-B2CE-35C5AF78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483BB08-D0B7-440F-B17B-D4827A3538F6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79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B6D03A-5796-4E7A-BF2D-EA21B83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4" y="2384884"/>
            <a:ext cx="4484380" cy="154456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880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나에 크기가 같은 과자 상자를 담아 부피를 비교하려고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2"/>
            <a:ext cx="1436221" cy="179599"/>
            <a:chOff x="319554" y="1245924"/>
            <a:chExt cx="3389573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248" y="131736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88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027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D9D21D9E-0325-4027-B075-4B90CA45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805" y="1299542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2634ADAB-4D1B-4F27-A7E2-A980C1A71D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0" y="4363412"/>
            <a:ext cx="152324" cy="1800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A6F0E3-2AC9-4DAF-A954-6FE8A7A0F68B}"/>
              </a:ext>
            </a:extLst>
          </p:cNvPr>
          <p:cNvSpPr/>
          <p:nvPr/>
        </p:nvSpPr>
        <p:spPr>
          <a:xfrm>
            <a:off x="474850" y="4261062"/>
            <a:ext cx="63744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 중에서 부피가 더 큰 상자는 어느 것인가요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2B8816-18DD-402C-88DD-61B399257C75}"/>
              </a:ext>
            </a:extLst>
          </p:cNvPr>
          <p:cNvSpPr/>
          <p:nvPr/>
        </p:nvSpPr>
        <p:spPr bwMode="auto">
          <a:xfrm>
            <a:off x="3300566" y="4628651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6615FB-CF71-45A7-850E-D26B2CA00C44}"/>
              </a:ext>
            </a:extLst>
          </p:cNvPr>
          <p:cNvSpPr/>
          <p:nvPr/>
        </p:nvSpPr>
        <p:spPr>
          <a:xfrm>
            <a:off x="3311515" y="46286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2A14E9F-2C06-4FEC-AAA0-30C657FB5D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30" y="4870755"/>
            <a:ext cx="214429" cy="214429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F9F981E3-829F-4629-B2CE-35C5AF78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483BB08-D0B7-440F-B17B-D4827A3538F6}"/>
              </a:ext>
            </a:extLst>
          </p:cNvPr>
          <p:cNvSpPr/>
          <p:nvPr/>
        </p:nvSpPr>
        <p:spPr>
          <a:xfrm>
            <a:off x="5957313" y="50259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2E85D2BF-39EF-4A00-8476-CD69B013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47" y="5198994"/>
            <a:ext cx="1037312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5FF35214-CC6A-4E6B-9AD4-71D7241AB42B}"/>
              </a:ext>
            </a:extLst>
          </p:cNvPr>
          <p:cNvSpPr/>
          <p:nvPr/>
        </p:nvSpPr>
        <p:spPr>
          <a:xfrm>
            <a:off x="5411001" y="5020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64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B6D03A-5796-4E7A-BF2D-EA21B83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4" y="2384884"/>
            <a:ext cx="4484380" cy="154456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나에 크기가 같은 과자 상자를 담아 부피를 비교하려고 합니다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2"/>
            <a:ext cx="1436221" cy="179599"/>
            <a:chOff x="319554" y="1245924"/>
            <a:chExt cx="3389573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248" y="131736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88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027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D9D21D9E-0325-4027-B075-4B90CA456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805" y="1299542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2634ADAB-4D1B-4F27-A7E2-A980C1A71D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30" y="4363412"/>
            <a:ext cx="152324" cy="18002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A6F0E3-2AC9-4DAF-A954-6FE8A7A0F68B}"/>
              </a:ext>
            </a:extLst>
          </p:cNvPr>
          <p:cNvSpPr/>
          <p:nvPr/>
        </p:nvSpPr>
        <p:spPr>
          <a:xfrm>
            <a:off x="474850" y="4261062"/>
            <a:ext cx="63744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상자 가와 나 중에서 부피가 더 큰 상자는 어느 것인가요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2B8816-18DD-402C-88DD-61B399257C75}"/>
              </a:ext>
            </a:extLst>
          </p:cNvPr>
          <p:cNvSpPr/>
          <p:nvPr/>
        </p:nvSpPr>
        <p:spPr bwMode="auto">
          <a:xfrm>
            <a:off x="3300566" y="4628651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6615FB-CF71-45A7-850E-D26B2CA00C44}"/>
              </a:ext>
            </a:extLst>
          </p:cNvPr>
          <p:cNvSpPr/>
          <p:nvPr/>
        </p:nvSpPr>
        <p:spPr>
          <a:xfrm>
            <a:off x="3311515" y="46286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2A14E9F-2C06-4FEC-AAA0-30C657FB5D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30" y="4870755"/>
            <a:ext cx="214429" cy="214429"/>
          </a:xfrm>
          <a:prstGeom prst="rect">
            <a:avLst/>
          </a:prstGeom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F9F981E3-829F-4629-B2CE-35C5AF78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>
            <a:extLst>
              <a:ext uri="{FF2B5EF4-FFF2-40B4-BE49-F238E27FC236}">
                <a16:creationId xmlns:a16="http://schemas.microsoft.com/office/drawing/2014/main" id="{2E85D2BF-39EF-4A00-8476-CD69B013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47" y="5198994"/>
            <a:ext cx="1037312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57133D1-F905-4C21-9D7A-142E09B81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3223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C9CC91-50A4-44D9-BB74-6C7DABCC1096}"/>
              </a:ext>
            </a:extLst>
          </p:cNvPr>
          <p:cNvGrpSpPr/>
          <p:nvPr/>
        </p:nvGrpSpPr>
        <p:grpSpPr>
          <a:xfrm>
            <a:off x="401712" y="3352417"/>
            <a:ext cx="6460831" cy="1678082"/>
            <a:chOff x="472925" y="3055713"/>
            <a:chExt cx="6460831" cy="167808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D8623D6-0D12-4B2B-A1D7-0D5B2F6AD02F}"/>
                </a:ext>
              </a:extLst>
            </p:cNvPr>
            <p:cNvGrpSpPr/>
            <p:nvPr/>
          </p:nvGrpSpPr>
          <p:grpSpPr>
            <a:xfrm>
              <a:off x="472925" y="3055713"/>
              <a:ext cx="6460831" cy="1678082"/>
              <a:chOff x="375687" y="3271172"/>
              <a:chExt cx="6460831" cy="1678082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8896946-183D-4514-8422-8E0B4BE3C5E4}"/>
                  </a:ext>
                </a:extLst>
              </p:cNvPr>
              <p:cNvSpPr/>
              <p:nvPr/>
            </p:nvSpPr>
            <p:spPr>
              <a:xfrm>
                <a:off x="375687" y="3563779"/>
                <a:ext cx="6460831" cy="11973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각 삼각형 54">
                <a:extLst>
                  <a:ext uri="{FF2B5EF4-FFF2-40B4-BE49-F238E27FC236}">
                    <a16:creationId xmlns:a16="http://schemas.microsoft.com/office/drawing/2014/main" id="{EFC76FA8-6745-43F5-ADC4-91F287EA51A3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id="{A1C4690B-B33F-44D5-845B-D92A5437D5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27117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3E7CD7-E9C6-4CBF-87B9-303E0BD98A22}"/>
                </a:ext>
              </a:extLst>
            </p:cNvPr>
            <p:cNvSpPr txBox="1"/>
            <p:nvPr/>
          </p:nvSpPr>
          <p:spPr>
            <a:xfrm>
              <a:off x="519561" y="3420328"/>
              <a:ext cx="63919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 가에는 과자 상자를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층으로 담을 수 있으므로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담을 수 있고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상자 나에는 과자 상자를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층으로 담을 수 있으므로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담을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부피가 더 큰 상자는 가입니다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67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0303D9-EB34-4652-B468-802B8059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0" y="2728813"/>
            <a:ext cx="4947760" cy="131043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26562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직접 맞대어 부피를 비교할 수 있는 상자끼리 짝 지어 보고 그 이유를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1~2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A6F0E3-2AC9-4DAF-A954-6FE8A7A0F68B}"/>
              </a:ext>
            </a:extLst>
          </p:cNvPr>
          <p:cNvSpPr/>
          <p:nvPr/>
        </p:nvSpPr>
        <p:spPr>
          <a:xfrm>
            <a:off x="2068778" y="4689140"/>
            <a:ext cx="30243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      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 )     (      ,      )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80BE4E0-FFE1-4564-B62C-47D1EABF9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6550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E32160C-37E1-4DA3-8B2E-35B94CF2E6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631A771-467C-43CC-B2ED-A11562C327A3}"/>
              </a:ext>
            </a:extLst>
          </p:cNvPr>
          <p:cNvSpPr/>
          <p:nvPr/>
        </p:nvSpPr>
        <p:spPr>
          <a:xfrm>
            <a:off x="359532" y="2670169"/>
            <a:ext cx="5215332" cy="1406903"/>
          </a:xfrm>
          <a:prstGeom prst="roundRect">
            <a:avLst/>
          </a:prstGeom>
          <a:noFill/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E380CF-7FA3-45D3-9244-EEE33779B0C3}"/>
              </a:ext>
            </a:extLst>
          </p:cNvPr>
          <p:cNvSpPr/>
          <p:nvPr/>
        </p:nvSpPr>
        <p:spPr bwMode="auto">
          <a:xfrm>
            <a:off x="2833755" y="4710539"/>
            <a:ext cx="377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9535CC-4AF8-4125-90B8-2162C24281F0}"/>
              </a:ext>
            </a:extLst>
          </p:cNvPr>
          <p:cNvSpPr/>
          <p:nvPr/>
        </p:nvSpPr>
        <p:spPr>
          <a:xfrm>
            <a:off x="2814646" y="471564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FB2C4CB-1617-45CA-A25B-68282C9E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3" y="4988045"/>
            <a:ext cx="214429" cy="21442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B94DDE-2B84-431B-979F-2BD79AD06599}"/>
              </a:ext>
            </a:extLst>
          </p:cNvPr>
          <p:cNvSpPr/>
          <p:nvPr/>
        </p:nvSpPr>
        <p:spPr bwMode="auto">
          <a:xfrm>
            <a:off x="3924830" y="4710539"/>
            <a:ext cx="377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E2045B-F4C6-46A1-B84D-2E1797B3220A}"/>
              </a:ext>
            </a:extLst>
          </p:cNvPr>
          <p:cNvSpPr/>
          <p:nvPr/>
        </p:nvSpPr>
        <p:spPr>
          <a:xfrm>
            <a:off x="3905721" y="471564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2B20A7D-067B-4059-A99B-6E548AD18A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58" y="4988045"/>
            <a:ext cx="214429" cy="214429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2AB929-7D7D-484F-9E74-C5D3810EB92F}"/>
              </a:ext>
            </a:extLst>
          </p:cNvPr>
          <p:cNvSpPr/>
          <p:nvPr/>
        </p:nvSpPr>
        <p:spPr bwMode="auto">
          <a:xfrm>
            <a:off x="4473783" y="4710539"/>
            <a:ext cx="377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E84EB81-68C0-4E66-8AB3-A664E52125CC}"/>
              </a:ext>
            </a:extLst>
          </p:cNvPr>
          <p:cNvSpPr/>
          <p:nvPr/>
        </p:nvSpPr>
        <p:spPr>
          <a:xfrm>
            <a:off x="4454674" y="471564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001802A-A29E-493C-9D9E-C3C9A97EFE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11" y="4988045"/>
            <a:ext cx="214429" cy="21442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8CAA59-A35D-4B94-BBE3-6631EE7EBE18}"/>
              </a:ext>
            </a:extLst>
          </p:cNvPr>
          <p:cNvSpPr/>
          <p:nvPr/>
        </p:nvSpPr>
        <p:spPr bwMode="auto">
          <a:xfrm>
            <a:off x="2296909" y="4710539"/>
            <a:ext cx="3772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F09AEB-74E8-4E93-B230-2D5E3E92B5F5}"/>
              </a:ext>
            </a:extLst>
          </p:cNvPr>
          <p:cNvSpPr/>
          <p:nvPr/>
        </p:nvSpPr>
        <p:spPr>
          <a:xfrm>
            <a:off x="2277800" y="471564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DD02BEAB-DFD0-48AC-8E18-772A8E3334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7" y="4988045"/>
            <a:ext cx="214429" cy="214429"/>
          </a:xfrm>
          <a:prstGeom prst="rect">
            <a:avLst/>
          </a:prstGeom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72C942EB-2646-488C-AEB1-88158358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6703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EBE51440-7392-429A-B20F-1DB1640F8911}"/>
              </a:ext>
            </a:extLst>
          </p:cNvPr>
          <p:cNvSpPr/>
          <p:nvPr/>
        </p:nvSpPr>
        <p:spPr>
          <a:xfrm>
            <a:off x="5690183" y="52824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750E35-18AA-4E7F-A34A-1EBD0E35C5DC}"/>
              </a:ext>
            </a:extLst>
          </p:cNvPr>
          <p:cNvGrpSpPr/>
          <p:nvPr/>
        </p:nvGrpSpPr>
        <p:grpSpPr>
          <a:xfrm>
            <a:off x="2696529" y="5352120"/>
            <a:ext cx="1637116" cy="263186"/>
            <a:chOff x="319554" y="1245924"/>
            <a:chExt cx="2636592" cy="423864"/>
          </a:xfrm>
        </p:grpSpPr>
        <p:pic>
          <p:nvPicPr>
            <p:cNvPr id="85" name="Picture 11">
              <a:extLst>
                <a:ext uri="{FF2B5EF4-FFF2-40B4-BE49-F238E27FC236}">
                  <a16:creationId xmlns:a16="http://schemas.microsoft.com/office/drawing/2014/main" id="{672CC296-8924-4EC5-8C61-00DAFF0A9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>
              <a:extLst>
                <a:ext uri="{FF2B5EF4-FFF2-40B4-BE49-F238E27FC236}">
                  <a16:creationId xmlns:a16="http://schemas.microsoft.com/office/drawing/2014/main" id="{41A82B5D-4FF3-4C6C-A5BD-4D85DE78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37D66A8E-CF05-41C7-9C9B-7679AE86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id="{F7E83522-016C-4471-9E68-A455C5DEC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9" name="Picture 3" descr="C:\Users\DB400S3A\Downloads\character_circle_Boni.png">
            <a:extLst>
              <a:ext uri="{FF2B5EF4-FFF2-40B4-BE49-F238E27FC236}">
                <a16:creationId xmlns:a16="http://schemas.microsoft.com/office/drawing/2014/main" id="{262B7405-B33A-4D53-831B-2D4E6575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39" y="3789040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6B2FF9D7-7F99-4A2E-9F73-3754DEF7989E}"/>
              </a:ext>
            </a:extLst>
          </p:cNvPr>
          <p:cNvSpPr/>
          <p:nvPr/>
        </p:nvSpPr>
        <p:spPr bwMode="auto">
          <a:xfrm>
            <a:off x="5653226" y="1950722"/>
            <a:ext cx="1259034" cy="1586290"/>
          </a:xfrm>
          <a:prstGeom prst="wedgeRoundRectCallout">
            <a:avLst/>
          </a:prstGeom>
          <a:solidFill>
            <a:schemeClr val="bg1"/>
          </a:solidFill>
          <a:ln w="28575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같으니까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되겠구나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6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3989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직접 맞대어 부피를 비교할 수 있는 상자끼리 짝 지어 보고 그 이유를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1A820D0A-CE66-4EEF-8017-CFAC011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868A34D8-C64B-440C-A0DA-694413B8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85697ED9-1230-448F-8161-8157F9C3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279C094C-4AAF-4007-B9B7-6F82FCC1E945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215B6-1126-45A4-AFEE-ECB52E472EB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71D6D620-9A2E-4A94-964E-3FEF6014803A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ACE11C54-0B4A-4131-BBFC-B0430C2731AB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85D84DAC-8712-4531-8697-4159BCFD13A0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4B4B5B-09C7-4046-937F-963B70ACDC8D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98BFCA-F633-42B9-80EE-52515417E4CE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40AE42-96F4-443A-BB21-57870EEFA8B3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7AB74AF6-2704-4750-8B5C-DA448E7A0CDB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B04EC0-9183-41D1-86DE-6204EED37273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E0D1B7-1E2C-45F9-B336-2491F9867B9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E6FA6328-41B1-44E9-A9DA-CABC2F6FDFEF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EBB78F-2A03-4E7B-AECE-13D887EDAA0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1~2</a:t>
              </a:r>
              <a:endPara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2B8816-18DD-402C-88DD-61B399257C75}"/>
              </a:ext>
            </a:extLst>
          </p:cNvPr>
          <p:cNvSpPr/>
          <p:nvPr/>
        </p:nvSpPr>
        <p:spPr bwMode="auto">
          <a:xfrm>
            <a:off x="827584" y="2528900"/>
            <a:ext cx="5705572" cy="1228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6615FB-CF71-45A7-850E-D26B2CA00C44}"/>
              </a:ext>
            </a:extLst>
          </p:cNvPr>
          <p:cNvSpPr/>
          <p:nvPr/>
        </p:nvSpPr>
        <p:spPr>
          <a:xfrm>
            <a:off x="1046173" y="2526762"/>
            <a:ext cx="5574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직접 맞대어 부피를 비교하려면 가로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세로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높이 중에서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종류 이상의 길이가 같아야 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가와 나는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나와 다는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㎝인 변의 길이가 같기 때문에 직접 맞대어 비교할 수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80BE4E0-FFE1-4564-B62C-47D1EABF9D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6550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E32160C-37E1-4DA3-8B2E-35B94CF2E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960795"/>
            <a:ext cx="328257" cy="27642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8BE826-843F-4001-9978-AF2573F599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" y="2556402"/>
            <a:ext cx="449781" cy="276428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BA804BB5-AF5A-41BF-95BB-267BE60D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3" y="2598119"/>
            <a:ext cx="264421" cy="21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B803633-4452-445A-AC7F-EC476B1624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707" y="3457354"/>
            <a:ext cx="209606" cy="209606"/>
          </a:xfrm>
          <a:prstGeom prst="rect">
            <a:avLst/>
          </a:prstGeom>
        </p:spPr>
      </p:pic>
      <p:pic>
        <p:nvPicPr>
          <p:cNvPr id="79" name="Picture 6">
            <a:extLst>
              <a:ext uri="{FF2B5EF4-FFF2-40B4-BE49-F238E27FC236}">
                <a16:creationId xmlns:a16="http://schemas.microsoft.com/office/drawing/2014/main" id="{72C942EB-2646-488C-AEB1-88158358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6703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EBE51440-7392-429A-B20F-1DB1640F8911}"/>
              </a:ext>
            </a:extLst>
          </p:cNvPr>
          <p:cNvSpPr/>
          <p:nvPr/>
        </p:nvSpPr>
        <p:spPr>
          <a:xfrm>
            <a:off x="5933772" y="50851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750E35-18AA-4E7F-A34A-1EBD0E35C5DC}"/>
              </a:ext>
            </a:extLst>
          </p:cNvPr>
          <p:cNvGrpSpPr/>
          <p:nvPr/>
        </p:nvGrpSpPr>
        <p:grpSpPr>
          <a:xfrm>
            <a:off x="2696529" y="5352120"/>
            <a:ext cx="1637116" cy="263186"/>
            <a:chOff x="319554" y="1245924"/>
            <a:chExt cx="2636592" cy="423864"/>
          </a:xfrm>
        </p:grpSpPr>
        <p:pic>
          <p:nvPicPr>
            <p:cNvPr id="85" name="Picture 11">
              <a:extLst>
                <a:ext uri="{FF2B5EF4-FFF2-40B4-BE49-F238E27FC236}">
                  <a16:creationId xmlns:a16="http://schemas.microsoft.com/office/drawing/2014/main" id="{672CC296-8924-4EC5-8C61-00DAFF0A9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2">
              <a:extLst>
                <a:ext uri="{FF2B5EF4-FFF2-40B4-BE49-F238E27FC236}">
                  <a16:creationId xmlns:a16="http://schemas.microsoft.com/office/drawing/2014/main" id="{41A82B5D-4FF3-4C6C-A5BD-4D85DE78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21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>
              <a:extLst>
                <a:ext uri="{FF2B5EF4-FFF2-40B4-BE49-F238E27FC236}">
                  <a16:creationId xmlns:a16="http://schemas.microsoft.com/office/drawing/2014/main" id="{37D66A8E-CF05-41C7-9C9B-7679AE86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88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id="{F7E83522-016C-4471-9E68-A455C5DEC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9727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67A2A5-9D2D-44AF-8637-370039A8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078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8836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C6C1-2563-43E6-A398-D9B9CE4634ED}"/>
              </a:ext>
            </a:extLst>
          </p:cNvPr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A0D12B48-EAFB-4E32-BE93-B1F6698E273B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8F12B89-5DDB-47EC-8315-152BBEA407B3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46D4603-601B-4881-A8B0-78CF4B340194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6212F37-44B5-4C1F-842D-7888AFE89335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AA982-11C5-446C-B33F-3034EEA33F4B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4052B-C899-4F27-8738-96562E420486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9BBA13E3-889E-4BED-AC45-E18D6BEA1E5D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D136B-A257-4A8A-9599-8695F324F009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D0E252-D164-4D3E-B43F-5C552BD10FD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49A0A7B-3C56-45AC-AE2A-D9C63E67A8A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A73876-5EFA-4BD6-8309-28CCCE5E41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7A76BD-7DFF-4866-BE81-E6C546D15B5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CA81C-B45B-4CE0-A035-6EAFC2C21A5E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F7F4697-C698-440D-BB61-5D2D2038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2E0D247-05D5-4A76-AE4B-5AD2BC9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08E8AD0F-79D5-4FF2-BDC0-E8341B4F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83B48C9-D537-4B59-90DA-8C258480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011B503-5C42-485C-81EE-83DF59D3DF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826"/>
            <a:ext cx="348893" cy="3570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ADD6-6859-475D-BB18-03A129C4DAE5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부피가 큰 직육면체부터 기호를 차례로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972869-5E00-4C32-87D8-C8E07AE85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17" b="13702"/>
          <a:stretch/>
        </p:blipFill>
        <p:spPr>
          <a:xfrm>
            <a:off x="232868" y="1952836"/>
            <a:ext cx="6629676" cy="207549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57DA543-4110-4E10-BC97-EE28EA89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6009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1~2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탭의 그림 넣어주세요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277A1560-D632-4271-80B7-36038C5339B3}"/>
              </a:ext>
            </a:extLst>
          </p:cNvPr>
          <p:cNvSpPr/>
          <p:nvPr/>
        </p:nvSpPr>
        <p:spPr>
          <a:xfrm>
            <a:off x="131554" y="2078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61D6E9-2C1E-4911-8B09-7B7E7175669A}"/>
              </a:ext>
            </a:extLst>
          </p:cNvPr>
          <p:cNvSpPr/>
          <p:nvPr/>
        </p:nvSpPr>
        <p:spPr>
          <a:xfrm>
            <a:off x="5364088" y="5021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A0C3253-7324-429D-9727-FC4D367B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7" y="524063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7A6B91DB-BFFA-41DB-832C-AE7E0AA6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13" y="52300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B9A6FC2-0F30-4996-9522-A6B977BEED92}"/>
              </a:ext>
            </a:extLst>
          </p:cNvPr>
          <p:cNvSpPr/>
          <p:nvPr/>
        </p:nvSpPr>
        <p:spPr>
          <a:xfrm>
            <a:off x="6077788" y="50221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A1D744-8D8F-42A0-A2EC-80C65BA0FEFA}"/>
              </a:ext>
            </a:extLst>
          </p:cNvPr>
          <p:cNvSpPr/>
          <p:nvPr/>
        </p:nvSpPr>
        <p:spPr>
          <a:xfrm>
            <a:off x="2938017" y="4319808"/>
            <a:ext cx="11624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3D1E6D-A20C-41AD-A736-CEC6874C7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63" y="4113076"/>
            <a:ext cx="285405" cy="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C6C1-2563-43E6-A398-D9B9CE4634ED}"/>
              </a:ext>
            </a:extLst>
          </p:cNvPr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A0D12B48-EAFB-4E32-BE93-B1F6698E273B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8F12B89-5DDB-47EC-8315-152BBEA407B3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46D4603-601B-4881-A8B0-78CF4B340194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6212F37-44B5-4C1F-842D-7888AFE89335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AA982-11C5-446C-B33F-3034EEA33F4B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4052B-C899-4F27-8738-96562E420486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9BBA13E3-889E-4BED-AC45-E18D6BEA1E5D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D136B-A257-4A8A-9599-8695F324F009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D0E252-D164-4D3E-B43F-5C552BD10FD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49A0A7B-3C56-45AC-AE2A-D9C63E67A8A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A73876-5EFA-4BD6-8309-28CCCE5E41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7A76BD-7DFF-4866-BE81-E6C546D15B5D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CA81C-B45B-4CE0-A035-6EAFC2C21A5E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F7F4697-C698-440D-BB61-5D2D2038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2E0D247-05D5-4A76-AE4B-5AD2BC9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08E8AD0F-79D5-4FF2-BDC0-E8341B4F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83B48C9-D537-4B59-90DA-8C258480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011B503-5C42-485C-81EE-83DF59D3DF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826"/>
            <a:ext cx="348893" cy="3570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ADD6-6859-475D-BB18-03A129C4DAE5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부피가 큰 직육면체부터 기호를 차례로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972869-5E00-4C32-87D8-C8E07AE85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17" b="13702"/>
          <a:stretch/>
        </p:blipFill>
        <p:spPr>
          <a:xfrm>
            <a:off x="232868" y="1952836"/>
            <a:ext cx="6629676" cy="20754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8A0C3253-7324-429D-9727-FC4D367B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7" y="524063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7A6B91DB-BFFA-41DB-832C-AE7E0AA6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13" y="52300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A1D744-8D8F-42A0-A2EC-80C65BA0FEFA}"/>
              </a:ext>
            </a:extLst>
          </p:cNvPr>
          <p:cNvSpPr/>
          <p:nvPr/>
        </p:nvSpPr>
        <p:spPr>
          <a:xfrm>
            <a:off x="2938017" y="4319808"/>
            <a:ext cx="11624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3D1E6D-A20C-41AD-A736-CEC6874C71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63" y="4113076"/>
            <a:ext cx="285405" cy="285405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5F5C6FB-8142-40C6-9939-61E9F9EF7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8822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537AA2B3-73B5-482B-83C4-D2291603E07E}"/>
              </a:ext>
            </a:extLst>
          </p:cNvPr>
          <p:cNvGrpSpPr/>
          <p:nvPr/>
        </p:nvGrpSpPr>
        <p:grpSpPr>
          <a:xfrm>
            <a:off x="401712" y="3558441"/>
            <a:ext cx="6460831" cy="1472058"/>
            <a:chOff x="472925" y="3261737"/>
            <a:chExt cx="6460831" cy="147205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3AA5728-90BB-474D-A593-FFC7AE9726F8}"/>
                </a:ext>
              </a:extLst>
            </p:cNvPr>
            <p:cNvGrpSpPr/>
            <p:nvPr/>
          </p:nvGrpSpPr>
          <p:grpSpPr>
            <a:xfrm>
              <a:off x="472925" y="3261737"/>
              <a:ext cx="6460831" cy="1472058"/>
              <a:chOff x="375687" y="3477196"/>
              <a:chExt cx="6460831" cy="1472058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41B7BED-66E8-4E31-B0E2-750B3F43D765}"/>
                  </a:ext>
                </a:extLst>
              </p:cNvPr>
              <p:cNvSpPr/>
              <p:nvPr/>
            </p:nvSpPr>
            <p:spPr>
              <a:xfrm>
                <a:off x="375687" y="3783338"/>
                <a:ext cx="6460831" cy="9778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CC7227D1-569A-458C-92DE-9530B8E07B88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DB94F391-835F-4F66-AB07-CDAD9986F5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4771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902539-2C25-4A45-A0A9-AEF3BAB0F46B}"/>
                </a:ext>
              </a:extLst>
            </p:cNvPr>
            <p:cNvSpPr txBox="1"/>
            <p:nvPr/>
          </p:nvSpPr>
          <p:spPr>
            <a:xfrm>
              <a:off x="538757" y="3744364"/>
              <a:ext cx="6391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직육면체는 세로와 높이가 모두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가로가 길수록 직육면체의 부피가 큽니다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5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C6C1-2563-43E6-A398-D9B9CE4634ED}"/>
              </a:ext>
            </a:extLst>
          </p:cNvPr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A0D12B48-EAFB-4E32-BE93-B1F6698E273B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8F12B89-5DDB-47EC-8315-152BBEA407B3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46D4603-601B-4881-A8B0-78CF4B340194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6212F37-44B5-4C1F-842D-7888AFE89335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9BBA13E3-889E-4BED-AC45-E18D6BEA1E5D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D136B-A257-4A8A-9599-8695F324F009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D0E252-D164-4D3E-B43F-5C552BD10FD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49A0A7B-3C56-45AC-AE2A-D9C63E67A8A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A73876-5EFA-4BD6-8309-28CCCE5E41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6CA81C-B45B-4CE0-A035-6EAFC2C21A5E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F7F4697-C698-440D-BB61-5D2D2038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2E0D247-05D5-4A76-AE4B-5AD2BC9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08E8AD0F-79D5-4FF2-BDC0-E8341B4F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83B48C9-D537-4B59-90DA-8C258480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ADD6-6859-475D-BB18-03A129C4DAE5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직육면체의 부피를 비교한 방법을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972869-5E00-4C32-87D8-C8E07AE85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7" b="13702"/>
          <a:stretch/>
        </p:blipFill>
        <p:spPr>
          <a:xfrm>
            <a:off x="232868" y="1952836"/>
            <a:ext cx="6629676" cy="207549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57DA543-4110-4E10-BC97-EE28EA89CA90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1~2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탭의 그림 넣어주세요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277A1560-D632-4271-80B7-36038C5339B3}"/>
              </a:ext>
            </a:extLst>
          </p:cNvPr>
          <p:cNvSpPr/>
          <p:nvPr/>
        </p:nvSpPr>
        <p:spPr>
          <a:xfrm>
            <a:off x="131554" y="20780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61D6E9-2C1E-4911-8B09-7B7E7175669A}"/>
              </a:ext>
            </a:extLst>
          </p:cNvPr>
          <p:cNvSpPr/>
          <p:nvPr/>
        </p:nvSpPr>
        <p:spPr>
          <a:xfrm>
            <a:off x="5364088" y="50215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A0C3253-7324-429D-9727-FC4D367B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7" y="524063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7A6B91DB-BFFA-41DB-832C-AE7E0AA6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13" y="52300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B9A6FC2-0F30-4996-9522-A6B977BEED92}"/>
              </a:ext>
            </a:extLst>
          </p:cNvPr>
          <p:cNvSpPr/>
          <p:nvPr/>
        </p:nvSpPr>
        <p:spPr>
          <a:xfrm>
            <a:off x="6077788" y="50221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A1D744-8D8F-42A0-A2EC-80C65BA0FEFA}"/>
              </a:ext>
            </a:extLst>
          </p:cNvPr>
          <p:cNvSpPr/>
          <p:nvPr/>
        </p:nvSpPr>
        <p:spPr>
          <a:xfrm>
            <a:off x="532461" y="4053842"/>
            <a:ext cx="61228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다는 세로와 높이가 모두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가로가 가장 긴 나의 부피가 가장 크고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가로가 가장 짧은 다의 부피가 가장 작습니다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3D1E6D-A20C-41AD-A736-CEC6874C71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45" y="4608870"/>
            <a:ext cx="285405" cy="2854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1618ECC-E156-4E7B-907C-5FB0BFC6B34B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00000-95A8-44DB-B704-62AA95F6CEA7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BA96C-5224-489B-9916-22B627DE3400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790A520-02CF-4BC3-9B7D-5C5BF4D50B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5" y="1571708"/>
            <a:ext cx="357006" cy="340779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FB434A26-EB23-4A00-9BBC-34AAA24F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40770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8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6C6C1-2563-43E6-A398-D9B9CE4634ED}"/>
              </a:ext>
            </a:extLst>
          </p:cNvPr>
          <p:cNvSpPr txBox="1"/>
          <p:nvPr/>
        </p:nvSpPr>
        <p:spPr>
          <a:xfrm>
            <a:off x="1547665" y="971146"/>
            <a:ext cx="321782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직육면체의 부피를 비교해 볼까요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78~79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A0D12B48-EAFB-4E32-BE93-B1F6698E273B}"/>
              </a:ext>
            </a:extLst>
          </p:cNvPr>
          <p:cNvSpPr/>
          <p:nvPr/>
        </p:nvSpPr>
        <p:spPr>
          <a:xfrm>
            <a:off x="5553413" y="12216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8F12B89-5DDB-47EC-8315-152BBEA407B3}"/>
              </a:ext>
            </a:extLst>
          </p:cNvPr>
          <p:cNvSpPr/>
          <p:nvPr/>
        </p:nvSpPr>
        <p:spPr>
          <a:xfrm>
            <a:off x="5827258" y="1223689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846D4603-601B-4881-A8B0-78CF4B340194}"/>
              </a:ext>
            </a:extLst>
          </p:cNvPr>
          <p:cNvSpPr/>
          <p:nvPr/>
        </p:nvSpPr>
        <p:spPr>
          <a:xfrm>
            <a:off x="6103282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F6212F37-44B5-4C1F-842D-7888AFE89335}"/>
              </a:ext>
            </a:extLst>
          </p:cNvPr>
          <p:cNvSpPr/>
          <p:nvPr/>
        </p:nvSpPr>
        <p:spPr>
          <a:xfrm>
            <a:off x="6379306" y="122368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9BBA13E3-889E-4BED-AC45-E18D6BEA1E5D}"/>
              </a:ext>
            </a:extLst>
          </p:cNvPr>
          <p:cNvSpPr/>
          <p:nvPr/>
        </p:nvSpPr>
        <p:spPr>
          <a:xfrm>
            <a:off x="6655330" y="122629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D136B-A257-4A8A-9599-8695F324F009}"/>
              </a:ext>
            </a:extLst>
          </p:cNvPr>
          <p:cNvSpPr txBox="1"/>
          <p:nvPr/>
        </p:nvSpPr>
        <p:spPr>
          <a:xfrm>
            <a:off x="6655328" y="1220457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D0E252-D164-4D3E-B43F-5C552BD10FD4}"/>
              </a:ext>
            </a:extLst>
          </p:cNvPr>
          <p:cNvGrpSpPr/>
          <p:nvPr/>
        </p:nvGrpSpPr>
        <p:grpSpPr>
          <a:xfrm>
            <a:off x="5095954" y="1220686"/>
            <a:ext cx="450131" cy="261610"/>
            <a:chOff x="826742" y="4309763"/>
            <a:chExt cx="450131" cy="261610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249A0A7B-3C56-45AC-AE2A-D9C63E67A8A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A73876-5EFA-4BD6-8309-28CCCE5E41AA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6CA81C-B45B-4CE0-A035-6EAFC2C21A5E}"/>
              </a:ext>
            </a:extLst>
          </p:cNvPr>
          <p:cNvSpPr txBox="1"/>
          <p:nvPr/>
        </p:nvSpPr>
        <p:spPr>
          <a:xfrm>
            <a:off x="6379305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F7F4697-C698-440D-BB61-5D2D2038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2E0D247-05D5-4A76-AE4B-5AD2BC97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08E8AD0F-79D5-4FF2-BDC0-E8341B4F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583B48C9-D537-4B59-90DA-8C258480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1AADD6-6859-475D-BB18-03A129C4DAE5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직육면체의 부피를 비교한 방법을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972869-5E00-4C32-87D8-C8E07AE85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7" b="13702"/>
          <a:stretch/>
        </p:blipFill>
        <p:spPr>
          <a:xfrm>
            <a:off x="232868" y="1952836"/>
            <a:ext cx="6629676" cy="20754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8A0C3253-7324-429D-9727-FC4D367B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97" y="524063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7A6B91DB-BFFA-41DB-832C-AE7E0AA6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13" y="5230068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A1D744-8D8F-42A0-A2EC-80C65BA0FEFA}"/>
              </a:ext>
            </a:extLst>
          </p:cNvPr>
          <p:cNvSpPr/>
          <p:nvPr/>
        </p:nvSpPr>
        <p:spPr>
          <a:xfrm>
            <a:off x="532461" y="4053842"/>
            <a:ext cx="61228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다는 세로와 높이가 모두 같습니다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가로가 가장 긴 나의 부피가 가장 크고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가로가 가장 짧은 다의 부피가 가장 작습니다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E3D1E6D-A20C-41AD-A736-CEC6874C71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45" y="4608870"/>
            <a:ext cx="285405" cy="2854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1618ECC-E156-4E7B-907C-5FB0BFC6B34B}"/>
              </a:ext>
            </a:extLst>
          </p:cNvPr>
          <p:cNvSpPr txBox="1"/>
          <p:nvPr/>
        </p:nvSpPr>
        <p:spPr>
          <a:xfrm>
            <a:off x="5827258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B00000-95A8-44DB-B704-62AA95F6CEA7}"/>
              </a:ext>
            </a:extLst>
          </p:cNvPr>
          <p:cNvSpPr txBox="1"/>
          <p:nvPr/>
        </p:nvSpPr>
        <p:spPr>
          <a:xfrm>
            <a:off x="6101103" y="121553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BA96C-5224-489B-9916-22B627DE3400}"/>
              </a:ext>
            </a:extLst>
          </p:cNvPr>
          <p:cNvSpPr txBox="1"/>
          <p:nvPr/>
        </p:nvSpPr>
        <p:spPr>
          <a:xfrm>
            <a:off x="5551234" y="1215924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790A520-02CF-4BC3-9B7D-5C5BF4D50B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5" y="1571708"/>
            <a:ext cx="357006" cy="340779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FB434A26-EB23-4A00-9BBC-34AAA24F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" y="40770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0B8F6A7-45EB-4DC1-8739-3EEE1224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047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C5E648CC-8141-4EF5-A8D8-935EEBC79A07}"/>
              </a:ext>
            </a:extLst>
          </p:cNvPr>
          <p:cNvGrpSpPr/>
          <p:nvPr/>
        </p:nvGrpSpPr>
        <p:grpSpPr>
          <a:xfrm>
            <a:off x="401712" y="3558441"/>
            <a:ext cx="6460831" cy="1472058"/>
            <a:chOff x="472925" y="3261737"/>
            <a:chExt cx="6460831" cy="147205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1DBA37-F40F-47E0-A44E-C64016293E1D}"/>
                </a:ext>
              </a:extLst>
            </p:cNvPr>
            <p:cNvGrpSpPr/>
            <p:nvPr/>
          </p:nvGrpSpPr>
          <p:grpSpPr>
            <a:xfrm>
              <a:off x="472925" y="3261737"/>
              <a:ext cx="6460831" cy="1472058"/>
              <a:chOff x="375687" y="3477196"/>
              <a:chExt cx="6460831" cy="147205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B219922-E588-456A-BCCA-6A1092A82664}"/>
                  </a:ext>
                </a:extLst>
              </p:cNvPr>
              <p:cNvSpPr/>
              <p:nvPr/>
            </p:nvSpPr>
            <p:spPr>
              <a:xfrm>
                <a:off x="375687" y="3783338"/>
                <a:ext cx="6460831" cy="9778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각 삼각형 43">
                <a:extLst>
                  <a:ext uri="{FF2B5EF4-FFF2-40B4-BE49-F238E27FC236}">
                    <a16:creationId xmlns:a16="http://schemas.microsoft.com/office/drawing/2014/main" id="{CE48FA47-FB8B-4337-8A23-FD13C1D1EC68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A67DC71F-FD29-47E4-B8B3-DBC9DADCE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4771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CB87CF-5BCF-4D94-8049-484F5C19E399}"/>
                </a:ext>
              </a:extLst>
            </p:cNvPr>
            <p:cNvSpPr txBox="1"/>
            <p:nvPr/>
          </p:nvSpPr>
          <p:spPr>
            <a:xfrm>
              <a:off x="538757" y="3873862"/>
              <a:ext cx="6391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가로를 비교하여 직육면체의 부피를 비교하면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ED387D-BF8F-4C6C-8760-59397F5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64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531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O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b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2142332" y="2207366"/>
            <a:ext cx="409339" cy="376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2046134" y="20978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6CF7498-E602-45C0-8CD0-A36372AF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08" y="2340958"/>
            <a:ext cx="359372" cy="3524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FAC496-8295-408C-BFD1-DAC66BDAD830}"/>
              </a:ext>
            </a:extLst>
          </p:cNvPr>
          <p:cNvSpPr/>
          <p:nvPr/>
        </p:nvSpPr>
        <p:spPr>
          <a:xfrm>
            <a:off x="3275856" y="4437112"/>
            <a:ext cx="54006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8A012E1-3055-485F-AEF7-DB473C1A37CC}"/>
              </a:ext>
            </a:extLst>
          </p:cNvPr>
          <p:cNvSpPr/>
          <p:nvPr/>
        </p:nvSpPr>
        <p:spPr>
          <a:xfrm>
            <a:off x="3179658" y="43275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974F9D3-B828-44CA-809C-5A0E28B7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69092" y="4483820"/>
            <a:ext cx="479795" cy="48594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366300-134A-469F-8D6A-3ECD458F105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BE887B9-2FE3-4039-A9EC-2A51B8E1774F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A0219D5B-5E72-42D7-BC85-FE9A3CF2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9BEADA1-65DA-4C26-AC99-2F658190CB94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ED387D-BF8F-4C6C-8760-59397F5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644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2311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팝업창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부피를 비교해 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2142332" y="2207366"/>
            <a:ext cx="409339" cy="376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6CF7498-E602-45C0-8CD0-A36372AF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08" y="2340958"/>
            <a:ext cx="359372" cy="3524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FAC496-8295-408C-BFD1-DAC66BDAD830}"/>
              </a:ext>
            </a:extLst>
          </p:cNvPr>
          <p:cNvSpPr/>
          <p:nvPr/>
        </p:nvSpPr>
        <p:spPr>
          <a:xfrm>
            <a:off x="3275856" y="4437112"/>
            <a:ext cx="54006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974F9D3-B828-44CA-809C-5A0E28B7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69092" y="4483820"/>
            <a:ext cx="479795" cy="485946"/>
          </a:xfrm>
          <a:prstGeom prst="rect">
            <a:avLst/>
          </a:prstGeom>
        </p:spPr>
      </p:pic>
      <p:pic>
        <p:nvPicPr>
          <p:cNvPr id="40" name="Picture 13">
            <a:extLst>
              <a:ext uri="{FF2B5EF4-FFF2-40B4-BE49-F238E27FC236}">
                <a16:creationId xmlns:a16="http://schemas.microsoft.com/office/drawing/2014/main" id="{A0219D5B-5E72-42D7-BC85-FE9A3CF2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7357-9168-41AF-A424-506247581882}"/>
              </a:ext>
            </a:extLst>
          </p:cNvPr>
          <p:cNvGrpSpPr/>
          <p:nvPr/>
        </p:nvGrpSpPr>
        <p:grpSpPr>
          <a:xfrm>
            <a:off x="401712" y="3558441"/>
            <a:ext cx="6529581" cy="1472058"/>
            <a:chOff x="472925" y="3261737"/>
            <a:chExt cx="6529581" cy="147205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1D05A19-F03F-40A4-9E6F-41B695414801}"/>
                </a:ext>
              </a:extLst>
            </p:cNvPr>
            <p:cNvGrpSpPr/>
            <p:nvPr/>
          </p:nvGrpSpPr>
          <p:grpSpPr>
            <a:xfrm>
              <a:off x="472925" y="3261737"/>
              <a:ext cx="6460831" cy="1472058"/>
              <a:chOff x="375687" y="3477196"/>
              <a:chExt cx="6460831" cy="1472058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C328D50-DE11-477A-9379-0BF479E65E15}"/>
                  </a:ext>
                </a:extLst>
              </p:cNvPr>
              <p:cNvSpPr/>
              <p:nvPr/>
            </p:nvSpPr>
            <p:spPr>
              <a:xfrm>
                <a:off x="375687" y="3783338"/>
                <a:ext cx="6460831" cy="9778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7B42C013-0E4F-4F5F-80C6-8A168B106AD7}"/>
                  </a:ext>
                </a:extLst>
              </p:cNvPr>
              <p:cNvSpPr/>
              <p:nvPr/>
            </p:nvSpPr>
            <p:spPr>
              <a:xfrm flipH="1" flipV="1">
                <a:off x="4919490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944F8464-B7F0-4FAF-A7F0-E82F00C72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4771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0BBC8-0D58-4B66-A98D-1F5391340A30}"/>
                </a:ext>
              </a:extLst>
            </p:cNvPr>
            <p:cNvSpPr txBox="1"/>
            <p:nvPr/>
          </p:nvSpPr>
          <p:spPr>
            <a:xfrm>
              <a:off x="610602" y="3636352"/>
              <a:ext cx="63919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크기가 같은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쌓기나무이므로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쌓은 개수를 비교하면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가의 부피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5×2×3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부피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쌓기나무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4×2×4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나의 부피가 더 큽니다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71D5E251-40CD-4619-B02B-42ED37CD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4271666"/>
            <a:ext cx="87832" cy="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CD27DC4F-D460-4F05-A0EB-91FB65FD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4517859"/>
            <a:ext cx="87832" cy="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4089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27045</TotalTime>
  <Words>1069</Words>
  <Application>Microsoft Office PowerPoint</Application>
  <PresentationFormat>화면 슬라이드 쇼(4:3)</PresentationFormat>
  <Paragraphs>336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4737</cp:revision>
  <dcterms:created xsi:type="dcterms:W3CDTF">2008-07-15T12:19:11Z</dcterms:created>
  <dcterms:modified xsi:type="dcterms:W3CDTF">2022-03-22T15:09:37Z</dcterms:modified>
</cp:coreProperties>
</file>