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6" r:id="rId3"/>
  </p:sldMasterIdLst>
  <p:notesMasterIdLst>
    <p:notesMasterId r:id="rId18"/>
  </p:notesMasterIdLst>
  <p:handoutMasterIdLst>
    <p:handoutMasterId r:id="rId19"/>
  </p:handoutMasterIdLst>
  <p:sldIdLst>
    <p:sldId id="792" r:id="rId4"/>
    <p:sldId id="793" r:id="rId5"/>
    <p:sldId id="961" r:id="rId6"/>
    <p:sldId id="925" r:id="rId7"/>
    <p:sldId id="963" r:id="rId8"/>
    <p:sldId id="965" r:id="rId9"/>
    <p:sldId id="923" r:id="rId10"/>
    <p:sldId id="966" r:id="rId11"/>
    <p:sldId id="962" r:id="rId12"/>
    <p:sldId id="967" r:id="rId13"/>
    <p:sldId id="959" r:id="rId14"/>
    <p:sldId id="945" r:id="rId15"/>
    <p:sldId id="968" r:id="rId16"/>
    <p:sldId id="957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3C"/>
    <a:srgbClr val="C3D69B"/>
    <a:srgbClr val="599DD1"/>
    <a:srgbClr val="DD5758"/>
    <a:srgbClr val="F78F30"/>
    <a:srgbClr val="FFFBF5"/>
    <a:srgbClr val="C7A08C"/>
    <a:srgbClr val="FFFCF6"/>
    <a:srgbClr val="EAB4E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3" autoAdjust="0"/>
    <p:restoredTop sz="94744" autoAdjust="0"/>
  </p:normalViewPr>
  <p:slideViewPr>
    <p:cSldViewPr>
      <p:cViewPr varScale="1">
        <p:scale>
          <a:sx n="85" d="100"/>
          <a:sy n="85" d="100"/>
        </p:scale>
        <p:origin x="1555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4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9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06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186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0830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㎥를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18D65CE-B7DC-41E1-8CB1-ACF464EF557A}"/>
              </a:ext>
            </a:extLst>
          </p:cNvPr>
          <p:cNvSpPr/>
          <p:nvPr/>
        </p:nvSpPr>
        <p:spPr bwMode="auto">
          <a:xfrm>
            <a:off x="5760132" y="4733458"/>
            <a:ext cx="2988332" cy="176419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600" b="1" dirty="0"/>
              <a:t>숫자와 영어 단위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답박스와 영어 단위 사이 한 칸 </a:t>
            </a:r>
            <a:r>
              <a:rPr lang="ko-KR" altLang="en-US" sz="1600" b="1" dirty="0">
                <a:solidFill>
                  <a:srgbClr val="FF0000"/>
                </a:solidFill>
              </a:rPr>
              <a:t>띄어쓰기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b="1" dirty="0"/>
              <a:t>(ex)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㎥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35A494-9F8D-4A9D-AF9A-EFCCEAD6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0396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㎥를 알아볼까요</a:t>
            </a:r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5728C5F7-51B6-4E8E-8D48-09F0DB11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3016C9-958A-4BD8-A2F5-2239D604AAE9}"/>
              </a:ext>
            </a:extLst>
          </p:cNvPr>
          <p:cNvSpPr/>
          <p:nvPr/>
        </p:nvSpPr>
        <p:spPr bwMode="auto">
          <a:xfrm>
            <a:off x="805050" y="2426003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800" b="1" dirty="0">
              <a:solidFill>
                <a:schemeClr val="accent3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27540E-EB47-46AD-9DBF-26E49CF97C8B}"/>
              </a:ext>
            </a:extLst>
          </p:cNvPr>
          <p:cNvSpPr/>
          <p:nvPr/>
        </p:nvSpPr>
        <p:spPr bwMode="auto">
          <a:xfrm>
            <a:off x="791580" y="2888940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7CBCF51-BB75-4074-BBFF-12292DCB3C8E}"/>
              </a:ext>
            </a:extLst>
          </p:cNvPr>
          <p:cNvSpPr/>
          <p:nvPr/>
        </p:nvSpPr>
        <p:spPr bwMode="auto">
          <a:xfrm>
            <a:off x="791580" y="3320988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3B27277-EB0F-495C-8118-D61261435F07}"/>
              </a:ext>
            </a:extLst>
          </p:cNvPr>
          <p:cNvSpPr/>
          <p:nvPr/>
        </p:nvSpPr>
        <p:spPr bwMode="auto">
          <a:xfrm>
            <a:off x="791580" y="3753036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9905D51-EC32-445D-B222-58D1718E1FAE}"/>
              </a:ext>
            </a:extLst>
          </p:cNvPr>
          <p:cNvSpPr/>
          <p:nvPr/>
        </p:nvSpPr>
        <p:spPr bwMode="auto">
          <a:xfrm>
            <a:off x="3779912" y="4685757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5AB4CC4-5A90-4133-998B-8818B740D862}"/>
              </a:ext>
            </a:extLst>
          </p:cNvPr>
          <p:cNvSpPr/>
          <p:nvPr/>
        </p:nvSpPr>
        <p:spPr bwMode="auto">
          <a:xfrm>
            <a:off x="3259917" y="4694809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800" b="1" dirty="0">
              <a:solidFill>
                <a:schemeClr val="accent3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20A6013-7987-44B0-AC34-230EF2F975DC}"/>
              </a:ext>
            </a:extLst>
          </p:cNvPr>
          <p:cNvSpPr/>
          <p:nvPr/>
        </p:nvSpPr>
        <p:spPr bwMode="auto">
          <a:xfrm>
            <a:off x="2806192" y="4694809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6B3DF82-F81F-4B29-BED8-179920F47068}"/>
              </a:ext>
            </a:extLst>
          </p:cNvPr>
          <p:cNvSpPr/>
          <p:nvPr/>
        </p:nvSpPr>
        <p:spPr bwMode="auto">
          <a:xfrm>
            <a:off x="4319570" y="4677477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406A5D-81BE-4407-BB37-16D79774CCAE}"/>
              </a:ext>
            </a:extLst>
          </p:cNvPr>
          <p:cNvGrpSpPr/>
          <p:nvPr/>
        </p:nvGrpSpPr>
        <p:grpSpPr>
          <a:xfrm>
            <a:off x="465811" y="3026822"/>
            <a:ext cx="5938748" cy="2261486"/>
            <a:chOff x="462727" y="3003718"/>
            <a:chExt cx="5938748" cy="211747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30BC63E-C381-475C-A1FB-A7DA70580FF7}"/>
                </a:ext>
              </a:extLst>
            </p:cNvPr>
            <p:cNvSpPr/>
            <p:nvPr/>
          </p:nvSpPr>
          <p:spPr>
            <a:xfrm>
              <a:off x="462727" y="3435970"/>
              <a:ext cx="5852991" cy="150042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2280AC98-0CA9-493B-978B-2174076B57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815825" y="300371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EF876B-165B-44D1-A306-814B9DED34D3}"/>
                </a:ext>
              </a:extLst>
            </p:cNvPr>
            <p:cNvSpPr txBox="1"/>
            <p:nvPr/>
          </p:nvSpPr>
          <p:spPr>
            <a:xfrm>
              <a:off x="462727" y="3435970"/>
              <a:ext cx="5938748" cy="1168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㎥＝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1000000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㎤ 이고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부피의 단위를 ㎥ 로 통일하여 나타내면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: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㎥  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    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0.95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㎥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        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: 2(m)×2(m)×2(m)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8(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㎥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  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: 0.8(m)×3(m)×0.8(m)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1.92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㎥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부피가 큰 순서로 나열하면       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-       -       -      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16731A02-A434-4CD7-ACB3-8E5FD7177084}"/>
                </a:ext>
              </a:extLst>
            </p:cNvPr>
            <p:cNvSpPr/>
            <p:nvPr/>
          </p:nvSpPr>
          <p:spPr>
            <a:xfrm flipH="1" flipV="1">
              <a:off x="4717208" y="4933081"/>
              <a:ext cx="215216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B4707BF-02B3-4933-9E4E-2A9505ADDF50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3C02839-CE84-4581-A65B-E93F890BF0FB}"/>
              </a:ext>
            </a:extLst>
          </p:cNvPr>
          <p:cNvSpPr/>
          <p:nvPr/>
        </p:nvSpPr>
        <p:spPr bwMode="auto">
          <a:xfrm>
            <a:off x="509200" y="3863597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800" b="1" dirty="0">
              <a:solidFill>
                <a:schemeClr val="accent3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39ADB37-CF4A-4AC9-8016-C1EA5F1459B5}"/>
              </a:ext>
            </a:extLst>
          </p:cNvPr>
          <p:cNvSpPr/>
          <p:nvPr/>
        </p:nvSpPr>
        <p:spPr bwMode="auto">
          <a:xfrm>
            <a:off x="1871700" y="3851280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7532639-A1EB-4162-9A20-E7642FADABE1}"/>
              </a:ext>
            </a:extLst>
          </p:cNvPr>
          <p:cNvSpPr/>
          <p:nvPr/>
        </p:nvSpPr>
        <p:spPr bwMode="auto">
          <a:xfrm>
            <a:off x="3380255" y="3889862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C7D0AA7-4C8A-4B5B-AEA0-55DFF33CD289}"/>
              </a:ext>
            </a:extLst>
          </p:cNvPr>
          <p:cNvSpPr/>
          <p:nvPr/>
        </p:nvSpPr>
        <p:spPr bwMode="auto">
          <a:xfrm>
            <a:off x="509200" y="4224764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B48BFC3-2B53-4B2D-8750-B5AD977355B6}"/>
              </a:ext>
            </a:extLst>
          </p:cNvPr>
          <p:cNvSpPr/>
          <p:nvPr/>
        </p:nvSpPr>
        <p:spPr bwMode="auto">
          <a:xfrm>
            <a:off x="779421" y="4589963"/>
            <a:ext cx="334902" cy="35201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B96A221-DF12-439C-A715-54E1AB4B70AA}"/>
              </a:ext>
            </a:extLst>
          </p:cNvPr>
          <p:cNvSpPr/>
          <p:nvPr/>
        </p:nvSpPr>
        <p:spPr bwMode="auto">
          <a:xfrm>
            <a:off x="1246182" y="4595302"/>
            <a:ext cx="334902" cy="35264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800" b="1" dirty="0">
              <a:solidFill>
                <a:schemeClr val="accent3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39C84FE-F45B-49C6-8B6A-A914A6E06135}"/>
              </a:ext>
            </a:extLst>
          </p:cNvPr>
          <p:cNvSpPr/>
          <p:nvPr/>
        </p:nvSpPr>
        <p:spPr bwMode="auto">
          <a:xfrm>
            <a:off x="1691752" y="4598179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1468F24-E642-40D4-AD0D-EC6F65E89820}"/>
              </a:ext>
            </a:extLst>
          </p:cNvPr>
          <p:cNvSpPr/>
          <p:nvPr/>
        </p:nvSpPr>
        <p:spPr bwMode="auto">
          <a:xfrm>
            <a:off x="2105280" y="4576322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</p:spTree>
    <p:extLst>
      <p:ext uri="{BB962C8B-B14F-4D97-AF65-F5344CB8AC3E}">
        <p14:creationId xmlns:p14="http://schemas.microsoft.com/office/powerpoint/2010/main" val="411017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3">
            <a:extLst>
              <a:ext uri="{FF2B5EF4-FFF2-40B4-BE49-F238E27FC236}">
                <a16:creationId xmlns:a16="http://schemas.microsoft.com/office/drawing/2014/main" id="{39FE0A1B-80E5-4675-AC91-3FC3658F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57" y="521288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AA3DC712-E6EF-49D3-A386-3EE59EC4031C}"/>
              </a:ext>
            </a:extLst>
          </p:cNvPr>
          <p:cNvSpPr/>
          <p:nvPr/>
        </p:nvSpPr>
        <p:spPr>
          <a:xfrm>
            <a:off x="4698816" y="52765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38884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㎥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84~85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47271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버튼을 클릭하면 말풍선이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없음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다음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 모양의 카스텔라를 잘라서 정육면체 모양으로 만들려고 합니다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만들 수 있는 가장 큰 정육면체 모양의 부피는 몇 ㎤인지 풀이 과정을 쓰고 답을 구해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㎥를 알아볼까요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38E899F-C91B-4106-BE96-8451BFD5F5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40"/>
          <a:stretch/>
        </p:blipFill>
        <p:spPr>
          <a:xfrm>
            <a:off x="1573964" y="3476645"/>
            <a:ext cx="543338" cy="493919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DDF92A47-097E-4513-9C33-5BB6D5A51E38}"/>
              </a:ext>
            </a:extLst>
          </p:cNvPr>
          <p:cNvSpPr/>
          <p:nvPr/>
        </p:nvSpPr>
        <p:spPr>
          <a:xfrm>
            <a:off x="1294400" y="3531661"/>
            <a:ext cx="250313" cy="24657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010EEC-9EEA-4463-8C24-C73CFBF0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042" y="2526225"/>
            <a:ext cx="4131891" cy="1932659"/>
          </a:xfrm>
          <a:prstGeom prst="rect">
            <a:avLst/>
          </a:prstGeom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C1C1E906-A813-43BA-AA41-C1545DA3E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0" y="3833247"/>
            <a:ext cx="1443352" cy="14433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7B8D6A-17CC-465A-87BA-D5A9DF638BA0}"/>
              </a:ext>
            </a:extLst>
          </p:cNvPr>
          <p:cNvSpPr/>
          <p:nvPr/>
        </p:nvSpPr>
        <p:spPr>
          <a:xfrm>
            <a:off x="3671900" y="4857525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B2EB5F-1153-4907-808C-57D4ECF93EE0}"/>
              </a:ext>
            </a:extLst>
          </p:cNvPr>
          <p:cNvSpPr txBox="1"/>
          <p:nvPr/>
        </p:nvSpPr>
        <p:spPr>
          <a:xfrm>
            <a:off x="2921882" y="4849652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18B0CD25-46F0-4E6E-8DB7-682FD95997AD}"/>
              </a:ext>
            </a:extLst>
          </p:cNvPr>
          <p:cNvSpPr txBox="1"/>
          <p:nvPr/>
        </p:nvSpPr>
        <p:spPr>
          <a:xfrm>
            <a:off x="2921883" y="4854846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3000</a:t>
            </a: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A01069DA-4220-43DC-B433-FE5850D55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10" y="519617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B2A7295-7EA5-4D2D-9278-2DC96C83CC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65506"/>
          </a:xfrm>
          <a:prstGeom prst="rect">
            <a:avLst/>
          </a:prstGeom>
        </p:spPr>
      </p:pic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5E59859B-D116-4B58-BA96-5FAF78A3C767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70B449E9-7591-476B-94EE-EFC18CF1F352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3EBAED4F-A655-449C-B851-0ECA3070796C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F0F74860-FC01-4EE2-9307-C5386A6335A6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CCA63DBB-F38B-4A5B-9240-57052103DB4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8CB631-7A67-44CF-94B5-BA622BC77F4B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F1F843-500E-4DD0-8517-E2EF62D4CE1B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CB5355-193B-4800-ADF8-EF9DB3498584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C96E8-CE21-4545-9253-53D271F76659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586B5A-BD14-4C82-A0E7-EE27AC5D02D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id="{98CB4146-397D-4D2F-9F81-B271593589E6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797EA8-0634-43F0-9298-2D8DCA53659F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6">
            <a:extLst>
              <a:ext uri="{FF2B5EF4-FFF2-40B4-BE49-F238E27FC236}">
                <a16:creationId xmlns:a16="http://schemas.microsoft.com/office/drawing/2014/main" id="{0E16780F-4AB8-4814-B812-EB4DF642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B776E670-263E-4E0E-8CC6-3C27BF76B86A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90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418236-C1D8-4508-A923-47E0225CF055}"/>
              </a:ext>
            </a:extLst>
          </p:cNvPr>
          <p:cNvSpPr/>
          <p:nvPr/>
        </p:nvSpPr>
        <p:spPr>
          <a:xfrm>
            <a:off x="3671900" y="4857525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C2125B-EF3B-4EA2-9CDE-06C6092BD3C4}"/>
              </a:ext>
            </a:extLst>
          </p:cNvPr>
          <p:cNvSpPr txBox="1"/>
          <p:nvPr/>
        </p:nvSpPr>
        <p:spPr>
          <a:xfrm>
            <a:off x="2921882" y="4849652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34926CA5-0585-4123-AB94-D20DF20EEE4C}"/>
              </a:ext>
            </a:extLst>
          </p:cNvPr>
          <p:cNvSpPr txBox="1"/>
          <p:nvPr/>
        </p:nvSpPr>
        <p:spPr>
          <a:xfrm>
            <a:off x="2921883" y="4854846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3000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5E89AF98-BC28-4662-A100-0D34D9C0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10" y="519617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38884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㎥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84~85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88098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볼드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 모양의 카스텔라를 잘라서 정육면체 모양으로 만들려고 합니다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만들 수 있는 가장 큰 정육면체 모양의 부피는 몇 ㎤인지 풀이 과정을 쓰고 답을 구해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㎥를 알아볼까요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9F9F522-0D40-45FF-9C52-D175C18680B7}"/>
              </a:ext>
            </a:extLst>
          </p:cNvPr>
          <p:cNvGrpSpPr/>
          <p:nvPr/>
        </p:nvGrpSpPr>
        <p:grpSpPr>
          <a:xfrm>
            <a:off x="201517" y="2601709"/>
            <a:ext cx="2318255" cy="1112846"/>
            <a:chOff x="872354" y="1605167"/>
            <a:chExt cx="1224930" cy="1252326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1BF458C-8504-4F5F-A024-011158D7F135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125232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rgbClr val="599DD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C1647D1-987F-4696-9B94-25944DB4AB3A}"/>
                </a:ext>
              </a:extLst>
            </p:cNvPr>
            <p:cNvSpPr/>
            <p:nvPr/>
          </p:nvSpPr>
          <p:spPr>
            <a:xfrm>
              <a:off x="872354" y="1683658"/>
              <a:ext cx="1224930" cy="1073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1m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에는 한 모서리의 </a:t>
              </a: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길이가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㎝인 상자를 </a:t>
              </a: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 놓을 수 있구나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.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그렇다면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4m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에는 어떨까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?</a:t>
              </a:r>
            </a:p>
          </p:txBody>
        </p:sp>
      </p:grpSp>
      <p:pic>
        <p:nvPicPr>
          <p:cNvPr id="49" name="Picture 8">
            <a:extLst>
              <a:ext uri="{FF2B5EF4-FFF2-40B4-BE49-F238E27FC236}">
                <a16:creationId xmlns:a16="http://schemas.microsoft.com/office/drawing/2014/main" id="{721B7A2C-AA68-4BA4-92B3-384C6E62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0" y="3833247"/>
            <a:ext cx="1443352" cy="14433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72BF5AF-14BB-48AC-A52C-BF50AE8B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042" y="2526225"/>
            <a:ext cx="4131891" cy="193265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34911D6-9633-4083-9E0D-D6B723EBAE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65506"/>
          </a:xfrm>
          <a:prstGeom prst="rect">
            <a:avLst/>
          </a:prstGeom>
        </p:spPr>
      </p:pic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8906D411-0DCE-4361-8197-1E26FD97860D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52491DC-BEA9-4FE6-ADA4-41994B264898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39BC16C3-691D-488D-9FCC-EFADEBBF4CD7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EE0F63FF-7644-4052-9267-2FA56EE8ACBF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B3DF8057-BB55-42C3-8981-2A227ABAA7F9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801432-B2EF-486F-9EC9-684340A49456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20A8A6-F09F-4E69-B992-ED563FA811D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D0FD20-F9D3-4544-8430-AE2843D498AE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348C96-BF54-4690-A616-DD5A70C77CCC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C99622-0607-4E64-82D9-1A4636833799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id="{5768844A-2125-4D78-B3F4-97709B037DE4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7DFAE5-79C2-47F0-A063-47DDA48DFA7C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B041EDF2-EF1F-49F1-91E6-A08F187F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>
            <a:extLst>
              <a:ext uri="{FF2B5EF4-FFF2-40B4-BE49-F238E27FC236}">
                <a16:creationId xmlns:a16="http://schemas.microsoft.com/office/drawing/2014/main" id="{AC8C3BBF-3138-43A3-9BB0-682B21A6E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57" y="521288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7835833A-2653-4007-A414-76C349D86E26}"/>
              </a:ext>
            </a:extLst>
          </p:cNvPr>
          <p:cNvGrpSpPr/>
          <p:nvPr/>
        </p:nvGrpSpPr>
        <p:grpSpPr>
          <a:xfrm>
            <a:off x="375459" y="3297311"/>
            <a:ext cx="6258520" cy="1756559"/>
            <a:chOff x="401713" y="3273940"/>
            <a:chExt cx="6258520" cy="175655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45D42A8-DD46-4771-8B29-3CF263F33FE2}"/>
                </a:ext>
              </a:extLst>
            </p:cNvPr>
            <p:cNvGrpSpPr/>
            <p:nvPr/>
          </p:nvGrpSpPr>
          <p:grpSpPr>
            <a:xfrm>
              <a:off x="401713" y="3273940"/>
              <a:ext cx="6258520" cy="1756559"/>
              <a:chOff x="472926" y="2977236"/>
              <a:chExt cx="6258520" cy="175655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EEF2E66B-DF05-4F98-B101-40340FFDDA2F}"/>
                  </a:ext>
                </a:extLst>
              </p:cNvPr>
              <p:cNvGrpSpPr/>
              <p:nvPr/>
            </p:nvGrpSpPr>
            <p:grpSpPr>
              <a:xfrm>
                <a:off x="472926" y="2977236"/>
                <a:ext cx="6258520" cy="1756559"/>
                <a:chOff x="375688" y="3192695"/>
                <a:chExt cx="6258520" cy="1756559"/>
              </a:xfrm>
            </p:grpSpPr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60786F57-0E2E-416A-BDF4-D6B1D9D146DB}"/>
                    </a:ext>
                  </a:extLst>
                </p:cNvPr>
                <p:cNvSpPr/>
                <p:nvPr/>
              </p:nvSpPr>
              <p:spPr>
                <a:xfrm>
                  <a:off x="375688" y="3493175"/>
                  <a:ext cx="6258520" cy="1267973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각 삼각형 90">
                  <a:extLst>
                    <a:ext uri="{FF2B5EF4-FFF2-40B4-BE49-F238E27FC236}">
                      <a16:creationId xmlns:a16="http://schemas.microsoft.com/office/drawing/2014/main" id="{6B7C25B5-1587-4465-935A-4C69A4728E7B}"/>
                    </a:ext>
                  </a:extLst>
                </p:cNvPr>
                <p:cNvSpPr/>
                <p:nvPr/>
              </p:nvSpPr>
              <p:spPr>
                <a:xfrm flipH="1" flipV="1">
                  <a:off x="4919490" y="4761147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92" name="Picture 2">
                  <a:extLst>
                    <a:ext uri="{FF2B5EF4-FFF2-40B4-BE49-F238E27FC236}">
                      <a16:creationId xmlns:a16="http://schemas.microsoft.com/office/drawing/2014/main" id="{E2CE8A07-E0B3-4F52-AA41-C48CA914EB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691745" y="3192695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8FDB9CD-65C3-4D1F-A45E-7FE98FEFFED9}"/>
                  </a:ext>
                </a:extLst>
              </p:cNvPr>
              <p:cNvSpPr txBox="1"/>
              <p:nvPr/>
            </p:nvSpPr>
            <p:spPr>
              <a:xfrm>
                <a:off x="589154" y="3375239"/>
                <a:ext cx="612084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m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에는 한 모서리의 길이가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㎝인 정육면체 모양 상자를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놓을 수 있으므로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4 m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2 m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3 m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개를 놓을 수 있습니다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창고에 한 모서리의 길이가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㎝인 정육면체 모양 상자는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20×10×15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3000(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까지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쌓을 수 있습니다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3E03AB95-1E76-483B-9A2C-D53B13430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8" y="3801527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" name="타원 92">
            <a:extLst>
              <a:ext uri="{FF2B5EF4-FFF2-40B4-BE49-F238E27FC236}">
                <a16:creationId xmlns:a16="http://schemas.microsoft.com/office/drawing/2014/main" id="{122E4189-0A7D-4FE1-B564-9E6CAC21DAAE}"/>
              </a:ext>
            </a:extLst>
          </p:cNvPr>
          <p:cNvSpPr/>
          <p:nvPr/>
        </p:nvSpPr>
        <p:spPr>
          <a:xfrm>
            <a:off x="2251775" y="4335599"/>
            <a:ext cx="250313" cy="24657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28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38884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㎥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84~85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81196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말줄임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 모양의 카스텔라를 잘라서 정육면체 모양으로 만들려고 합니다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만들 수 있는 가장 큰 정육면체 모양의 부피는 몇 ㎤인지 풀이 과정을 쓰고 답을 구해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㎥를 알아볼까요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9F9F522-0D40-45FF-9C52-D175C18680B7}"/>
              </a:ext>
            </a:extLst>
          </p:cNvPr>
          <p:cNvGrpSpPr/>
          <p:nvPr/>
        </p:nvGrpSpPr>
        <p:grpSpPr>
          <a:xfrm>
            <a:off x="201517" y="2601709"/>
            <a:ext cx="2318255" cy="1112846"/>
            <a:chOff x="872354" y="1605167"/>
            <a:chExt cx="1224930" cy="1252326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1BF458C-8504-4F5F-A024-011158D7F135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125232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rgbClr val="599DD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C1647D1-987F-4696-9B94-25944DB4AB3A}"/>
                </a:ext>
              </a:extLst>
            </p:cNvPr>
            <p:cNvSpPr/>
            <p:nvPr/>
          </p:nvSpPr>
          <p:spPr>
            <a:xfrm>
              <a:off x="872354" y="1683658"/>
              <a:ext cx="1224930" cy="1073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 m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에는 한 모서리의 </a:t>
              </a: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길이가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㎝인 상자를 </a:t>
              </a: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 놓을 수 있구나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.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그렇다면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 m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에는 어떨까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?</a:t>
              </a:r>
            </a:p>
          </p:txBody>
        </p:sp>
      </p:grpSp>
      <p:pic>
        <p:nvPicPr>
          <p:cNvPr id="49" name="Picture 8">
            <a:extLst>
              <a:ext uri="{FF2B5EF4-FFF2-40B4-BE49-F238E27FC236}">
                <a16:creationId xmlns:a16="http://schemas.microsoft.com/office/drawing/2014/main" id="{721B7A2C-AA68-4BA4-92B3-384C6E62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0" y="3833247"/>
            <a:ext cx="1443352" cy="14433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72BF5AF-14BB-48AC-A52C-BF50AE8B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042" y="2526225"/>
            <a:ext cx="4131891" cy="193265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34911D6-9633-4083-9E0D-D6B723EBAE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65506"/>
          </a:xfrm>
          <a:prstGeom prst="rect">
            <a:avLst/>
          </a:prstGeom>
        </p:spPr>
      </p:pic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8906D411-0DCE-4361-8197-1E26FD97860D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52491DC-BEA9-4FE6-ADA4-41994B264898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39BC16C3-691D-488D-9FCC-EFADEBBF4CD7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EE0F63FF-7644-4052-9267-2FA56EE8ACBF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B3DF8057-BB55-42C3-8981-2A227ABAA7F9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801432-B2EF-486F-9EC9-684340A49456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20A8A6-F09F-4E69-B992-ED563FA811D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D0FD20-F9D3-4544-8430-AE2843D498AE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348C96-BF54-4690-A616-DD5A70C77CCC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C99622-0607-4E64-82D9-1A4636833799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id="{5768844A-2125-4D78-B3F4-97709B037DE4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7DFAE5-79C2-47F0-A063-47DDA48DFA7C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B041EDF2-EF1F-49F1-91E6-A08F187F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>
            <a:extLst>
              <a:ext uri="{FF2B5EF4-FFF2-40B4-BE49-F238E27FC236}">
                <a16:creationId xmlns:a16="http://schemas.microsoft.com/office/drawing/2014/main" id="{AC8C3BBF-3138-43A3-9BB0-682B21A6E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57" y="521288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122E4189-0A7D-4FE1-B564-9E6CAC21DAAE}"/>
              </a:ext>
            </a:extLst>
          </p:cNvPr>
          <p:cNvSpPr/>
          <p:nvPr/>
        </p:nvSpPr>
        <p:spPr>
          <a:xfrm>
            <a:off x="1840086" y="4029691"/>
            <a:ext cx="250313" cy="24657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C3A741F-0DFF-4F52-8BAD-27691C9949F6}"/>
              </a:ext>
            </a:extLst>
          </p:cNvPr>
          <p:cNvSpPr/>
          <p:nvPr/>
        </p:nvSpPr>
        <p:spPr bwMode="auto">
          <a:xfrm rot="10993327">
            <a:off x="1727200" y="3717032"/>
            <a:ext cx="225772" cy="25202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FD3522-522D-4434-AA21-63D39416CDEA}"/>
              </a:ext>
            </a:extLst>
          </p:cNvPr>
          <p:cNvSpPr/>
          <p:nvPr/>
        </p:nvSpPr>
        <p:spPr>
          <a:xfrm>
            <a:off x="3671900" y="4857525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0CBEB5-5208-42E8-B07D-F0383B76A202}"/>
              </a:ext>
            </a:extLst>
          </p:cNvPr>
          <p:cNvSpPr txBox="1"/>
          <p:nvPr/>
        </p:nvSpPr>
        <p:spPr>
          <a:xfrm>
            <a:off x="2921882" y="4849652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5FE236F8-CE4E-42EA-B554-4318CB698E61}"/>
              </a:ext>
            </a:extLst>
          </p:cNvPr>
          <p:cNvSpPr txBox="1"/>
          <p:nvPr/>
        </p:nvSpPr>
        <p:spPr>
          <a:xfrm>
            <a:off x="2921883" y="4854846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3000</a:t>
            </a: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235955F9-8DC2-4F8C-8F27-6E57362A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10" y="519617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2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B9A91A-EDA3-4370-A4FF-B08D8CE4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2756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359532" y="1827077"/>
            <a:ext cx="399607" cy="30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6638FA8-6C4C-4B9B-B8D0-468913C9C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84370"/>
              </p:ext>
            </p:extLst>
          </p:nvPr>
        </p:nvGraphicFramePr>
        <p:xfrm>
          <a:off x="7012749" y="690525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84278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2F1167-4984-4F52-9CD3-BB36BB6BD103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BB4D4B-EFBB-4058-8D71-8C896A786050}"/>
              </a:ext>
            </a:extLst>
          </p:cNvPr>
          <p:cNvSpPr/>
          <p:nvPr/>
        </p:nvSpPr>
        <p:spPr>
          <a:xfrm>
            <a:off x="359532" y="2150604"/>
            <a:ext cx="399607" cy="30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8977475-E074-4B66-A266-A28E0A5C6928}"/>
              </a:ext>
            </a:extLst>
          </p:cNvPr>
          <p:cNvSpPr/>
          <p:nvPr/>
        </p:nvSpPr>
        <p:spPr>
          <a:xfrm>
            <a:off x="179512" y="21683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23DF9C2-3921-4A43-8111-5ECA0E94D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5" y="2168351"/>
            <a:ext cx="367446" cy="30942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A5B891-15F6-404A-B3F8-75555C38CC2B}"/>
              </a:ext>
            </a:extLst>
          </p:cNvPr>
          <p:cNvSpPr/>
          <p:nvPr/>
        </p:nvSpPr>
        <p:spPr>
          <a:xfrm>
            <a:off x="725291" y="2877329"/>
            <a:ext cx="399607" cy="30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B93F8D6-02DD-44B2-89DA-9B0FE8D6EF8F}"/>
              </a:ext>
            </a:extLst>
          </p:cNvPr>
          <p:cNvSpPr/>
          <p:nvPr/>
        </p:nvSpPr>
        <p:spPr>
          <a:xfrm>
            <a:off x="545271" y="28950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ED403EFC-749B-491A-9C00-07295333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9" y="287962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57A41F-BA22-4663-8EA8-58D3CBE6321A}"/>
              </a:ext>
            </a:extLst>
          </p:cNvPr>
          <p:cNvSpPr/>
          <p:nvPr/>
        </p:nvSpPr>
        <p:spPr>
          <a:xfrm>
            <a:off x="806678" y="3233280"/>
            <a:ext cx="5947566" cy="1799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C5583B0-EC27-44B7-B23A-409C066B44B3}"/>
              </a:ext>
            </a:extLst>
          </p:cNvPr>
          <p:cNvSpPr/>
          <p:nvPr/>
        </p:nvSpPr>
        <p:spPr>
          <a:xfrm>
            <a:off x="639907" y="38060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27483A-D675-45D8-AE9F-9B1AC6DC627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8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88795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9543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84~85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2679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확대 버튼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팝업 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그림을 보고     안에 알맞게 써넣으세요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㎥를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6E647F-AB03-4F77-ACB7-B63593D8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82" y="2029418"/>
            <a:ext cx="1693965" cy="1185355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0BB5FFA-F2C3-4697-A6D2-715FDCDDF6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09" y="2886388"/>
            <a:ext cx="379425" cy="371985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29BA957-EC23-4CCB-9F65-9BB963640963}"/>
              </a:ext>
            </a:extLst>
          </p:cNvPr>
          <p:cNvSpPr/>
          <p:nvPr/>
        </p:nvSpPr>
        <p:spPr>
          <a:xfrm>
            <a:off x="323528" y="3287123"/>
            <a:ext cx="6442599" cy="1729291"/>
          </a:xfrm>
          <a:prstGeom prst="roundRect">
            <a:avLst/>
          </a:prstGeom>
          <a:noFill/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AF70652-FF49-4E0A-9517-DA89CAA77C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943708" y="1582145"/>
            <a:ext cx="312165" cy="325105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64B512-1E8A-4CD4-A863-F62226B0ACBA}"/>
              </a:ext>
            </a:extLst>
          </p:cNvPr>
          <p:cNvSpPr/>
          <p:nvPr/>
        </p:nvSpPr>
        <p:spPr>
          <a:xfrm>
            <a:off x="339875" y="3303565"/>
            <a:ext cx="6624974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모서리의 길이가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정육면체의 부피를 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 쓰고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읽습니다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모서리의 길이가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정육면체를 쌓는 데 부피가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㎤인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개 필요합니다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㎥＝             ㎤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629A95C-8FE2-4EC2-A1DD-64F9A7047427}"/>
              </a:ext>
            </a:extLst>
          </p:cNvPr>
          <p:cNvSpPr/>
          <p:nvPr/>
        </p:nvSpPr>
        <p:spPr bwMode="auto">
          <a:xfrm>
            <a:off x="5159290" y="3358483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9590846-6C36-4B19-BE89-18E1D780B228}"/>
              </a:ext>
            </a:extLst>
          </p:cNvPr>
          <p:cNvSpPr/>
          <p:nvPr/>
        </p:nvSpPr>
        <p:spPr>
          <a:xfrm>
            <a:off x="5093827" y="3284984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DBB1C1BE-458B-4BA6-AF79-AB2A8FEAD8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54" y="3600587"/>
            <a:ext cx="214429" cy="214429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DEE6A15-C6D9-4DFA-9C8B-89FE889999B6}"/>
              </a:ext>
            </a:extLst>
          </p:cNvPr>
          <p:cNvSpPr/>
          <p:nvPr/>
        </p:nvSpPr>
        <p:spPr bwMode="auto">
          <a:xfrm>
            <a:off x="431540" y="3609955"/>
            <a:ext cx="15321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EA780FE-0D0F-4379-8749-9922071EBFEC}"/>
              </a:ext>
            </a:extLst>
          </p:cNvPr>
          <p:cNvSpPr/>
          <p:nvPr/>
        </p:nvSpPr>
        <p:spPr>
          <a:xfrm>
            <a:off x="412243" y="3609955"/>
            <a:ext cx="167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세제곱미터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FBCCF938-4A18-44AE-9743-6170E820CB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24" y="3852059"/>
            <a:ext cx="214429" cy="21442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AB9EB3B9-96A9-4497-8064-858DE69D3744}"/>
              </a:ext>
            </a:extLst>
          </p:cNvPr>
          <p:cNvSpPr/>
          <p:nvPr/>
        </p:nvSpPr>
        <p:spPr bwMode="auto">
          <a:xfrm>
            <a:off x="1672687" y="4253455"/>
            <a:ext cx="11557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B231E8E-D636-48B7-9CF6-944E4CD71035}"/>
              </a:ext>
            </a:extLst>
          </p:cNvPr>
          <p:cNvSpPr/>
          <p:nvPr/>
        </p:nvSpPr>
        <p:spPr>
          <a:xfrm>
            <a:off x="1729750" y="4253455"/>
            <a:ext cx="111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411C149F-8C05-4B44-BEF8-EAF3FB236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99" y="4533010"/>
            <a:ext cx="214429" cy="214429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07EBA817-1770-4335-9F0F-4AD5500D2F9D}"/>
              </a:ext>
            </a:extLst>
          </p:cNvPr>
          <p:cNvSpPr/>
          <p:nvPr/>
        </p:nvSpPr>
        <p:spPr bwMode="auto">
          <a:xfrm>
            <a:off x="3311859" y="4622787"/>
            <a:ext cx="10158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22AAB3C-6864-4083-8264-7D9D2B0E0D8E}"/>
              </a:ext>
            </a:extLst>
          </p:cNvPr>
          <p:cNvSpPr/>
          <p:nvPr/>
        </p:nvSpPr>
        <p:spPr>
          <a:xfrm>
            <a:off x="3239117" y="4622787"/>
            <a:ext cx="111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C79C9CAF-BA1B-430D-BF55-DE5D05D11B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77" y="4902342"/>
            <a:ext cx="214429" cy="214429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57006"/>
          </a:xfrm>
          <a:prstGeom prst="rect">
            <a:avLst/>
          </a:prstGeom>
        </p:spPr>
      </p:pic>
      <p:pic>
        <p:nvPicPr>
          <p:cNvPr id="91" name="Picture 6">
            <a:extLst>
              <a:ext uri="{FF2B5EF4-FFF2-40B4-BE49-F238E27FC236}">
                <a16:creationId xmlns:a16="http://schemas.microsoft.com/office/drawing/2014/main" id="{190829A9-8C07-4C69-942F-532DE68E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1C3CA6A5-6BAA-4F9D-9700-944E0F14A5FA}"/>
              </a:ext>
            </a:extLst>
          </p:cNvPr>
          <p:cNvSpPr/>
          <p:nvPr/>
        </p:nvSpPr>
        <p:spPr>
          <a:xfrm>
            <a:off x="3762407" y="29441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A604CC2-DB96-45F0-B716-2C0DF1E1A653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49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7303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그림 풀 팝업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502CD92-3D77-4AD2-9976-5DC9514A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06227"/>
            <a:ext cx="5865583" cy="4104452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111018D-FD5B-4699-A2B4-0F49CDAA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00" y="704155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AB444C08-BD5B-43F8-B7BE-8179E0B51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㎥를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7012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9543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84~85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5762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풀이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확인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직육면체를 보고 물음에 답하세요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64B512-1E8A-4CD4-A863-F62226B0ACBA}"/>
              </a:ext>
            </a:extLst>
          </p:cNvPr>
          <p:cNvSpPr/>
          <p:nvPr/>
        </p:nvSpPr>
        <p:spPr>
          <a:xfrm>
            <a:off x="339875" y="3303565"/>
            <a:ext cx="6624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가로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나타내어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부피는 몇 ㎥인지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629A95C-8FE2-4EC2-A1DD-64F9A7047427}"/>
              </a:ext>
            </a:extLst>
          </p:cNvPr>
          <p:cNvSpPr/>
          <p:nvPr/>
        </p:nvSpPr>
        <p:spPr bwMode="auto">
          <a:xfrm>
            <a:off x="1709676" y="3784093"/>
            <a:ext cx="335442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9590846-6C36-4B19-BE89-18E1D780B228}"/>
              </a:ext>
            </a:extLst>
          </p:cNvPr>
          <p:cNvSpPr/>
          <p:nvPr/>
        </p:nvSpPr>
        <p:spPr>
          <a:xfrm>
            <a:off x="1715195" y="3783058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DBB1C1BE-458B-4BA6-AF79-AB2A8FEA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0" y="4025162"/>
            <a:ext cx="214429" cy="2144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1D2580-652C-4FDE-8BBC-62A0128E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82" y="1957182"/>
            <a:ext cx="1573629" cy="140130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93D41BA-80B0-4BC0-96BB-219BE8AB35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2" y="3392996"/>
            <a:ext cx="133030" cy="157218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915B97-7D8B-4F7B-B2F0-0A9D9770F550}"/>
              </a:ext>
            </a:extLst>
          </p:cNvPr>
          <p:cNvGrpSpPr/>
          <p:nvPr/>
        </p:nvGrpSpPr>
        <p:grpSpPr>
          <a:xfrm>
            <a:off x="1007604" y="3770857"/>
            <a:ext cx="602887" cy="372619"/>
            <a:chOff x="1332199" y="2716506"/>
            <a:chExt cx="1169848" cy="723034"/>
          </a:xfrm>
        </p:grpSpPr>
        <p:pic>
          <p:nvPicPr>
            <p:cNvPr id="43" name="Picture 5">
              <a:extLst>
                <a:ext uri="{FF2B5EF4-FFF2-40B4-BE49-F238E27FC236}">
                  <a16:creationId xmlns:a16="http://schemas.microsoft.com/office/drawing/2014/main" id="{F9576A27-F6F6-454B-9BA9-2F7354C5E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6F1731-555C-48A6-AEF3-8CCD427E3335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E6FB45-A72A-490E-85CF-4E958F6B8687}"/>
              </a:ext>
            </a:extLst>
          </p:cNvPr>
          <p:cNvSpPr/>
          <p:nvPr/>
        </p:nvSpPr>
        <p:spPr>
          <a:xfrm>
            <a:off x="2045468" y="3689184"/>
            <a:ext cx="4022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BD1C1F4-C464-416E-8334-EE1A6D827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2" y="4494801"/>
            <a:ext cx="133030" cy="157218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E9E491-3E3A-4389-88E4-1D23304D2BBA}"/>
              </a:ext>
            </a:extLst>
          </p:cNvPr>
          <p:cNvSpPr/>
          <p:nvPr/>
        </p:nvSpPr>
        <p:spPr bwMode="auto">
          <a:xfrm>
            <a:off x="3382539" y="3784093"/>
            <a:ext cx="394370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E600EA-304A-4164-BB4F-B93BDFD31A2B}"/>
              </a:ext>
            </a:extLst>
          </p:cNvPr>
          <p:cNvSpPr/>
          <p:nvPr/>
        </p:nvSpPr>
        <p:spPr>
          <a:xfrm>
            <a:off x="3323885" y="3783058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19AA52AF-0820-401B-B989-A674266E0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91" y="4025162"/>
            <a:ext cx="214429" cy="21442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E2D71C1-66A3-40C0-87ED-5E382E1E202C}"/>
              </a:ext>
            </a:extLst>
          </p:cNvPr>
          <p:cNvGrpSpPr/>
          <p:nvPr/>
        </p:nvGrpSpPr>
        <p:grpSpPr>
          <a:xfrm>
            <a:off x="2713275" y="3770857"/>
            <a:ext cx="602887" cy="372619"/>
            <a:chOff x="1332199" y="2716506"/>
            <a:chExt cx="1169848" cy="723034"/>
          </a:xfrm>
        </p:grpSpPr>
        <p:pic>
          <p:nvPicPr>
            <p:cNvPr id="53" name="Picture 5">
              <a:extLst>
                <a:ext uri="{FF2B5EF4-FFF2-40B4-BE49-F238E27FC236}">
                  <a16:creationId xmlns:a16="http://schemas.microsoft.com/office/drawing/2014/main" id="{58251963-B371-4CDE-870B-1C0D5B951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51375B-CE0E-4676-8CA1-152D24B3E400}"/>
                </a:ext>
              </a:extLst>
            </p:cNvPr>
            <p:cNvSpPr txBox="1"/>
            <p:nvPr/>
          </p:nvSpPr>
          <p:spPr>
            <a:xfrm>
              <a:off x="1332199" y="2766082"/>
              <a:ext cx="1169848" cy="65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CB3CE5-51F2-4D9D-9ED3-992536C160F6}"/>
              </a:ext>
            </a:extLst>
          </p:cNvPr>
          <p:cNvSpPr/>
          <p:nvPr/>
        </p:nvSpPr>
        <p:spPr>
          <a:xfrm>
            <a:off x="3792871" y="3689184"/>
            <a:ext cx="34708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7ACBA-A805-4D5C-B644-AD033054C651}"/>
              </a:ext>
            </a:extLst>
          </p:cNvPr>
          <p:cNvSpPr/>
          <p:nvPr/>
        </p:nvSpPr>
        <p:spPr bwMode="auto">
          <a:xfrm>
            <a:off x="5011361" y="3784093"/>
            <a:ext cx="335442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A54F79-D118-49FC-8B39-74ECC06F1D55}"/>
              </a:ext>
            </a:extLst>
          </p:cNvPr>
          <p:cNvSpPr/>
          <p:nvPr/>
        </p:nvSpPr>
        <p:spPr>
          <a:xfrm>
            <a:off x="5016880" y="378305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AC79DBC-CD19-4E99-99EA-1B87A01A5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05" y="4025162"/>
            <a:ext cx="214429" cy="214429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9C769F20-E50C-4418-B2F7-07005FFBB110}"/>
              </a:ext>
            </a:extLst>
          </p:cNvPr>
          <p:cNvGrpSpPr/>
          <p:nvPr/>
        </p:nvGrpSpPr>
        <p:grpSpPr>
          <a:xfrm>
            <a:off x="4309289" y="3770857"/>
            <a:ext cx="602887" cy="372619"/>
            <a:chOff x="1332199" y="2716506"/>
            <a:chExt cx="1169848" cy="723034"/>
          </a:xfrm>
        </p:grpSpPr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id="{73DD6838-27BF-49FD-83B2-E7FBB67C0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1E4F5E-D290-48F0-9E0C-7CD70B264EEA}"/>
                </a:ext>
              </a:extLst>
            </p:cNvPr>
            <p:cNvSpPr txBox="1"/>
            <p:nvPr/>
          </p:nvSpPr>
          <p:spPr>
            <a:xfrm>
              <a:off x="1332199" y="2766082"/>
              <a:ext cx="1169848" cy="65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D875B5-26FF-4A7A-975A-CB93BBB82FB5}"/>
              </a:ext>
            </a:extLst>
          </p:cNvPr>
          <p:cNvSpPr/>
          <p:nvPr/>
        </p:nvSpPr>
        <p:spPr>
          <a:xfrm>
            <a:off x="5377047" y="3689184"/>
            <a:ext cx="34708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FE04E9D-B7FC-4BE5-9B44-54F4503D1D87}"/>
              </a:ext>
            </a:extLst>
          </p:cNvPr>
          <p:cNvSpPr/>
          <p:nvPr/>
        </p:nvSpPr>
        <p:spPr bwMode="auto">
          <a:xfrm>
            <a:off x="3070372" y="484498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DF9847E-C51D-4C46-B824-E02BE5B3EC4C}"/>
              </a:ext>
            </a:extLst>
          </p:cNvPr>
          <p:cNvSpPr/>
          <p:nvPr/>
        </p:nvSpPr>
        <p:spPr>
          <a:xfrm>
            <a:off x="3063685" y="4843948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627AE1D0-DEE8-4139-8AFD-C5EF6C902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34" y="5086052"/>
            <a:ext cx="214429" cy="21442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1864298-CBFA-4A60-A75E-D6401328DE5F}"/>
              </a:ext>
            </a:extLst>
          </p:cNvPr>
          <p:cNvSpPr/>
          <p:nvPr/>
        </p:nvSpPr>
        <p:spPr>
          <a:xfrm>
            <a:off x="3504839" y="4750074"/>
            <a:ext cx="34708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BEF02CB-A325-4D61-A20F-0A6C6E347B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33035"/>
          </a:xfrm>
          <a:prstGeom prst="rect">
            <a:avLst/>
          </a:prstGeom>
        </p:spPr>
      </p:pic>
      <p:pic>
        <p:nvPicPr>
          <p:cNvPr id="68" name="Picture 6">
            <a:extLst>
              <a:ext uri="{FF2B5EF4-FFF2-40B4-BE49-F238E27FC236}">
                <a16:creationId xmlns:a16="http://schemas.microsoft.com/office/drawing/2014/main" id="{826D4012-3399-4868-8A95-53505BF54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5200D11A-6E69-430E-9D87-8F1086F80CB1}"/>
              </a:ext>
            </a:extLst>
          </p:cNvPr>
          <p:cNvSpPr/>
          <p:nvPr/>
        </p:nvSpPr>
        <p:spPr>
          <a:xfrm>
            <a:off x="6134025" y="50488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A24869D2-FF66-4E2E-8B9A-FF32440D5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㎥를 알아볼까요</a:t>
            </a:r>
          </a:p>
        </p:txBody>
      </p:sp>
      <p:pic>
        <p:nvPicPr>
          <p:cNvPr id="71" name="Picture 13">
            <a:extLst>
              <a:ext uri="{FF2B5EF4-FFF2-40B4-BE49-F238E27FC236}">
                <a16:creationId xmlns:a16="http://schemas.microsoft.com/office/drawing/2014/main" id="{3071A964-79D4-4ABA-B2D9-31091B745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90" y="52207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627CEE3D-7C3A-479E-B389-B5BD47918100}"/>
              </a:ext>
            </a:extLst>
          </p:cNvPr>
          <p:cNvSpPr/>
          <p:nvPr/>
        </p:nvSpPr>
        <p:spPr>
          <a:xfrm>
            <a:off x="4632640" y="50930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4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9543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84~85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직육면체를 보고 물음에 답하세요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64B512-1E8A-4CD4-A863-F62226B0ACBA}"/>
              </a:ext>
            </a:extLst>
          </p:cNvPr>
          <p:cNvSpPr/>
          <p:nvPr/>
        </p:nvSpPr>
        <p:spPr>
          <a:xfrm>
            <a:off x="339875" y="3303565"/>
            <a:ext cx="6624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가로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나타내어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부피는 몇 ㎥인지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629A95C-8FE2-4EC2-A1DD-64F9A7047427}"/>
              </a:ext>
            </a:extLst>
          </p:cNvPr>
          <p:cNvSpPr/>
          <p:nvPr/>
        </p:nvSpPr>
        <p:spPr bwMode="auto">
          <a:xfrm>
            <a:off x="1709676" y="3784093"/>
            <a:ext cx="335442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9590846-6C36-4B19-BE89-18E1D780B228}"/>
              </a:ext>
            </a:extLst>
          </p:cNvPr>
          <p:cNvSpPr/>
          <p:nvPr/>
        </p:nvSpPr>
        <p:spPr>
          <a:xfrm>
            <a:off x="1715195" y="3783058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DBB1C1BE-458B-4BA6-AF79-AB2A8FEA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0" y="4025162"/>
            <a:ext cx="214429" cy="2144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1D2580-652C-4FDE-8BBC-62A0128E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82" y="1957182"/>
            <a:ext cx="1573629" cy="140130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93D41BA-80B0-4BC0-96BB-219BE8AB35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2" y="3392996"/>
            <a:ext cx="133030" cy="157218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915B97-7D8B-4F7B-B2F0-0A9D9770F550}"/>
              </a:ext>
            </a:extLst>
          </p:cNvPr>
          <p:cNvGrpSpPr/>
          <p:nvPr/>
        </p:nvGrpSpPr>
        <p:grpSpPr>
          <a:xfrm>
            <a:off x="1007604" y="3770857"/>
            <a:ext cx="602887" cy="372619"/>
            <a:chOff x="1332199" y="2716506"/>
            <a:chExt cx="1169848" cy="723034"/>
          </a:xfrm>
        </p:grpSpPr>
        <p:pic>
          <p:nvPicPr>
            <p:cNvPr id="43" name="Picture 5">
              <a:extLst>
                <a:ext uri="{FF2B5EF4-FFF2-40B4-BE49-F238E27FC236}">
                  <a16:creationId xmlns:a16="http://schemas.microsoft.com/office/drawing/2014/main" id="{F9576A27-F6F6-454B-9BA9-2F7354C5E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6F1731-555C-48A6-AEF3-8CCD427E3335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E6FB45-A72A-490E-85CF-4E958F6B8687}"/>
              </a:ext>
            </a:extLst>
          </p:cNvPr>
          <p:cNvSpPr/>
          <p:nvPr/>
        </p:nvSpPr>
        <p:spPr>
          <a:xfrm>
            <a:off x="2045468" y="3689184"/>
            <a:ext cx="4022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BD1C1F4-C464-416E-8334-EE1A6D827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2" y="4494801"/>
            <a:ext cx="133030" cy="157218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E9E491-3E3A-4389-88E4-1D23304D2BBA}"/>
              </a:ext>
            </a:extLst>
          </p:cNvPr>
          <p:cNvSpPr/>
          <p:nvPr/>
        </p:nvSpPr>
        <p:spPr bwMode="auto">
          <a:xfrm>
            <a:off x="3382539" y="3784093"/>
            <a:ext cx="394370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E600EA-304A-4164-BB4F-B93BDFD31A2B}"/>
              </a:ext>
            </a:extLst>
          </p:cNvPr>
          <p:cNvSpPr/>
          <p:nvPr/>
        </p:nvSpPr>
        <p:spPr>
          <a:xfrm>
            <a:off x="3323885" y="3783058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19AA52AF-0820-401B-B989-A674266E0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91" y="4025162"/>
            <a:ext cx="214429" cy="21442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E2D71C1-66A3-40C0-87ED-5E382E1E202C}"/>
              </a:ext>
            </a:extLst>
          </p:cNvPr>
          <p:cNvGrpSpPr/>
          <p:nvPr/>
        </p:nvGrpSpPr>
        <p:grpSpPr>
          <a:xfrm>
            <a:off x="2713275" y="3770857"/>
            <a:ext cx="602887" cy="372619"/>
            <a:chOff x="1332199" y="2716506"/>
            <a:chExt cx="1169848" cy="723034"/>
          </a:xfrm>
        </p:grpSpPr>
        <p:pic>
          <p:nvPicPr>
            <p:cNvPr id="53" name="Picture 5">
              <a:extLst>
                <a:ext uri="{FF2B5EF4-FFF2-40B4-BE49-F238E27FC236}">
                  <a16:creationId xmlns:a16="http://schemas.microsoft.com/office/drawing/2014/main" id="{58251963-B371-4CDE-870B-1C0D5B951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51375B-CE0E-4676-8CA1-152D24B3E400}"/>
                </a:ext>
              </a:extLst>
            </p:cNvPr>
            <p:cNvSpPr txBox="1"/>
            <p:nvPr/>
          </p:nvSpPr>
          <p:spPr>
            <a:xfrm>
              <a:off x="1332199" y="2766082"/>
              <a:ext cx="1169848" cy="65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CB3CE5-51F2-4D9D-9ED3-992536C160F6}"/>
              </a:ext>
            </a:extLst>
          </p:cNvPr>
          <p:cNvSpPr/>
          <p:nvPr/>
        </p:nvSpPr>
        <p:spPr>
          <a:xfrm>
            <a:off x="3792871" y="3689184"/>
            <a:ext cx="34708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7ACBA-A805-4D5C-B644-AD033054C651}"/>
              </a:ext>
            </a:extLst>
          </p:cNvPr>
          <p:cNvSpPr/>
          <p:nvPr/>
        </p:nvSpPr>
        <p:spPr bwMode="auto">
          <a:xfrm>
            <a:off x="5011361" y="3784093"/>
            <a:ext cx="335442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A54F79-D118-49FC-8B39-74ECC06F1D55}"/>
              </a:ext>
            </a:extLst>
          </p:cNvPr>
          <p:cNvSpPr/>
          <p:nvPr/>
        </p:nvSpPr>
        <p:spPr>
          <a:xfrm>
            <a:off x="5016880" y="378305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AC79DBC-CD19-4E99-99EA-1B87A01A5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05" y="4025162"/>
            <a:ext cx="214429" cy="214429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9C769F20-E50C-4418-B2F7-07005FFBB110}"/>
              </a:ext>
            </a:extLst>
          </p:cNvPr>
          <p:cNvGrpSpPr/>
          <p:nvPr/>
        </p:nvGrpSpPr>
        <p:grpSpPr>
          <a:xfrm>
            <a:off x="4309289" y="3770857"/>
            <a:ext cx="602887" cy="372619"/>
            <a:chOff x="1332199" y="2716506"/>
            <a:chExt cx="1169848" cy="723034"/>
          </a:xfrm>
        </p:grpSpPr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id="{73DD6838-27BF-49FD-83B2-E7FBB67C0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1E4F5E-D290-48F0-9E0C-7CD70B264EEA}"/>
                </a:ext>
              </a:extLst>
            </p:cNvPr>
            <p:cNvSpPr txBox="1"/>
            <p:nvPr/>
          </p:nvSpPr>
          <p:spPr>
            <a:xfrm>
              <a:off x="1332199" y="2766082"/>
              <a:ext cx="1169848" cy="65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D875B5-26FF-4A7A-975A-CB93BBB82FB5}"/>
              </a:ext>
            </a:extLst>
          </p:cNvPr>
          <p:cNvSpPr/>
          <p:nvPr/>
        </p:nvSpPr>
        <p:spPr>
          <a:xfrm>
            <a:off x="5377047" y="3689184"/>
            <a:ext cx="34708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FE04E9D-B7FC-4BE5-9B44-54F4503D1D87}"/>
              </a:ext>
            </a:extLst>
          </p:cNvPr>
          <p:cNvSpPr/>
          <p:nvPr/>
        </p:nvSpPr>
        <p:spPr bwMode="auto">
          <a:xfrm>
            <a:off x="3070372" y="484498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DF9847E-C51D-4C46-B824-E02BE5B3EC4C}"/>
              </a:ext>
            </a:extLst>
          </p:cNvPr>
          <p:cNvSpPr/>
          <p:nvPr/>
        </p:nvSpPr>
        <p:spPr>
          <a:xfrm>
            <a:off x="3063685" y="4843948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627AE1D0-DEE8-4139-8AFD-C5EF6C902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34" y="5086052"/>
            <a:ext cx="214429" cy="21442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1864298-CBFA-4A60-A75E-D6401328DE5F}"/>
              </a:ext>
            </a:extLst>
          </p:cNvPr>
          <p:cNvSpPr/>
          <p:nvPr/>
        </p:nvSpPr>
        <p:spPr>
          <a:xfrm>
            <a:off x="3504839" y="4750074"/>
            <a:ext cx="34708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BEF02CB-A325-4D61-A20F-0A6C6E347B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33035"/>
          </a:xfrm>
          <a:prstGeom prst="rect">
            <a:avLst/>
          </a:prstGeom>
        </p:spPr>
      </p:pic>
      <p:pic>
        <p:nvPicPr>
          <p:cNvPr id="68" name="Picture 6">
            <a:extLst>
              <a:ext uri="{FF2B5EF4-FFF2-40B4-BE49-F238E27FC236}">
                <a16:creationId xmlns:a16="http://schemas.microsoft.com/office/drawing/2014/main" id="{826D4012-3399-4868-8A95-53505BF54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A24869D2-FF66-4E2E-8B9A-FF32440D5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㎥를 알아볼까요</a:t>
            </a:r>
          </a:p>
        </p:txBody>
      </p:sp>
      <p:pic>
        <p:nvPicPr>
          <p:cNvPr id="71" name="Picture 13">
            <a:extLst>
              <a:ext uri="{FF2B5EF4-FFF2-40B4-BE49-F238E27FC236}">
                <a16:creationId xmlns:a16="http://schemas.microsoft.com/office/drawing/2014/main" id="{3071A964-79D4-4ABA-B2D9-31091B745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90" y="52207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C2ED1CD4-33FA-4ADB-BE6E-F51726FB4AC8}"/>
              </a:ext>
            </a:extLst>
          </p:cNvPr>
          <p:cNvGrpSpPr/>
          <p:nvPr/>
        </p:nvGrpSpPr>
        <p:grpSpPr>
          <a:xfrm>
            <a:off x="401713" y="3632993"/>
            <a:ext cx="6258520" cy="1397506"/>
            <a:chOff x="375688" y="3551748"/>
            <a:chExt cx="6258520" cy="1397506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AD4334B-F977-4D05-8790-B678FCD5CE57}"/>
                </a:ext>
              </a:extLst>
            </p:cNvPr>
            <p:cNvSpPr/>
            <p:nvPr/>
          </p:nvSpPr>
          <p:spPr>
            <a:xfrm>
              <a:off x="375688" y="3851811"/>
              <a:ext cx="6258520" cy="90933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96C3CB84-0B44-4FF4-A9E7-050800790274}"/>
                </a:ext>
              </a:extLst>
            </p:cNvPr>
            <p:cNvSpPr/>
            <p:nvPr/>
          </p:nvSpPr>
          <p:spPr>
            <a:xfrm flipH="1" flipV="1">
              <a:off x="4919490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09D647DC-AD89-4305-BA6C-4B1FFF42E7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82341" y="355174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C89A605A-E7E7-4F5D-975E-655EF573846E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4948080F-7893-4B2B-BE13-ED36B3D3A516}"/>
              </a:ext>
            </a:extLst>
          </p:cNvPr>
          <p:cNvSpPr txBox="1"/>
          <p:nvPr/>
        </p:nvSpPr>
        <p:spPr>
          <a:xfrm>
            <a:off x="611397" y="4104365"/>
            <a:ext cx="572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부피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직육면체의 부피는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3×2.5×4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95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426C82-D15E-42A3-9CF0-B606B609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3838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63702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7532AD-B670-49D1-902A-61848805A848}"/>
              </a:ext>
            </a:extLst>
          </p:cNvPr>
          <p:cNvSpPr/>
          <p:nvPr/>
        </p:nvSpPr>
        <p:spPr>
          <a:xfrm>
            <a:off x="647407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A311EF-C659-45DD-A3F5-5AC8D8F4E7F5}"/>
              </a:ext>
            </a:extLst>
          </p:cNvPr>
          <p:cNvSpPr/>
          <p:nvPr/>
        </p:nvSpPr>
        <p:spPr>
          <a:xfrm>
            <a:off x="536205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33755A5-E093-46FA-A3D6-34E5B566E2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93481" y="1987110"/>
            <a:ext cx="399606" cy="41617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DB1243-7516-4AB4-8B3C-C782892C1A88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C222420-F5F8-4B6D-B484-4772B9734AF3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182BEA8F-F947-48EC-9516-DACA13071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76" y="508802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9FCC2B6-0C9E-4645-9561-3A6B049F778D}"/>
              </a:ext>
            </a:extLst>
          </p:cNvPr>
          <p:cNvSpPr/>
          <p:nvPr/>
        </p:nvSpPr>
        <p:spPr>
          <a:xfrm>
            <a:off x="4672626" y="49603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10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426C82-D15E-42A3-9CF0-B606B609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38386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㎥를 알아볼까요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182BEA8F-F947-48EC-9516-DACA13071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76" y="508802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AE5CC1-438C-4CF0-83FC-A6FCE402BF94}"/>
              </a:ext>
            </a:extLst>
          </p:cNvPr>
          <p:cNvGrpSpPr/>
          <p:nvPr/>
        </p:nvGrpSpPr>
        <p:grpSpPr>
          <a:xfrm>
            <a:off x="401713" y="3632993"/>
            <a:ext cx="6258520" cy="1397506"/>
            <a:chOff x="375688" y="3551748"/>
            <a:chExt cx="6258520" cy="13975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7F0E9B3-2B76-479C-9545-C8C9A0CAF2E3}"/>
                </a:ext>
              </a:extLst>
            </p:cNvPr>
            <p:cNvSpPr/>
            <p:nvPr/>
          </p:nvSpPr>
          <p:spPr>
            <a:xfrm>
              <a:off x="375688" y="3851811"/>
              <a:ext cx="6258520" cy="90933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E2A78F0F-7F04-406F-B176-64A86060D14E}"/>
                </a:ext>
              </a:extLst>
            </p:cNvPr>
            <p:cNvSpPr/>
            <p:nvPr/>
          </p:nvSpPr>
          <p:spPr>
            <a:xfrm flipH="1" flipV="1">
              <a:off x="4919490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3553B31-6B87-448C-A126-BCCAEE2DC5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82341" y="355174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B4C34CB-0B54-444A-8FEA-E90615A832B5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F755373-28BF-49B6-B6CC-669127E02994}"/>
              </a:ext>
            </a:extLst>
          </p:cNvPr>
          <p:cNvSpPr txBox="1"/>
          <p:nvPr/>
        </p:nvSpPr>
        <p:spPr>
          <a:xfrm>
            <a:off x="611397" y="4104365"/>
            <a:ext cx="572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㎥＝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1000000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㎤임을 이용하여 문제를 해결합니다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22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35A494-9F8D-4A9D-AF9A-EFCCEAD6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039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80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기호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㎥를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422F81-B952-4082-B473-2EA3091E589E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0DB88F3-6B02-4569-9203-76E9A35914DC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5728C5F7-51B6-4E8E-8D48-09F0DB11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6E9424C-14A0-46A8-9545-9E1653BC76EB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30C637-DA60-4DA3-998D-83CB915E451B}"/>
              </a:ext>
            </a:extLst>
          </p:cNvPr>
          <p:cNvSpPr/>
          <p:nvPr/>
        </p:nvSpPr>
        <p:spPr>
          <a:xfrm>
            <a:off x="710100" y="2284545"/>
            <a:ext cx="6022140" cy="2246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CB811B-3E9B-4938-B1E3-489A50385036}"/>
              </a:ext>
            </a:extLst>
          </p:cNvPr>
          <p:cNvSpPr/>
          <p:nvPr/>
        </p:nvSpPr>
        <p:spPr>
          <a:xfrm>
            <a:off x="528600" y="25945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69B458-FD38-4DA3-9E1B-A35EA549A6A9}"/>
              </a:ext>
            </a:extLst>
          </p:cNvPr>
          <p:cNvSpPr/>
          <p:nvPr/>
        </p:nvSpPr>
        <p:spPr>
          <a:xfrm>
            <a:off x="790007" y="2348326"/>
            <a:ext cx="325609" cy="1728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5B156A-BAE4-475A-B20A-8B8983A472F5}"/>
              </a:ext>
            </a:extLst>
          </p:cNvPr>
          <p:cNvSpPr/>
          <p:nvPr/>
        </p:nvSpPr>
        <p:spPr>
          <a:xfrm>
            <a:off x="2787338" y="4617132"/>
            <a:ext cx="1881846" cy="45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14186E1-A2DD-40DA-9945-4DB6520C6214}"/>
              </a:ext>
            </a:extLst>
          </p:cNvPr>
          <p:cNvSpPr/>
          <p:nvPr/>
        </p:nvSpPr>
        <p:spPr>
          <a:xfrm>
            <a:off x="2571964" y="4598081"/>
            <a:ext cx="222404" cy="21696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3016C9-958A-4BD8-A2F5-2239D604AAE9}"/>
              </a:ext>
            </a:extLst>
          </p:cNvPr>
          <p:cNvSpPr/>
          <p:nvPr/>
        </p:nvSpPr>
        <p:spPr bwMode="auto">
          <a:xfrm>
            <a:off x="805050" y="2426003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800" b="1" dirty="0">
              <a:solidFill>
                <a:schemeClr val="accent3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D2B65D-DB77-4954-BD7B-4C9889DBB085}"/>
              </a:ext>
            </a:extLst>
          </p:cNvPr>
          <p:cNvSpPr/>
          <p:nvPr/>
        </p:nvSpPr>
        <p:spPr>
          <a:xfrm>
            <a:off x="678805" y="2376488"/>
            <a:ext cx="222404" cy="21696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27540E-EB47-46AD-9DBF-26E49CF97C8B}"/>
              </a:ext>
            </a:extLst>
          </p:cNvPr>
          <p:cNvSpPr/>
          <p:nvPr/>
        </p:nvSpPr>
        <p:spPr bwMode="auto">
          <a:xfrm>
            <a:off x="791580" y="2888940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7CBCF51-BB75-4074-BBFF-12292DCB3C8E}"/>
              </a:ext>
            </a:extLst>
          </p:cNvPr>
          <p:cNvSpPr/>
          <p:nvPr/>
        </p:nvSpPr>
        <p:spPr bwMode="auto">
          <a:xfrm>
            <a:off x="791580" y="3320988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3B27277-EB0F-495C-8118-D61261435F07}"/>
              </a:ext>
            </a:extLst>
          </p:cNvPr>
          <p:cNvSpPr/>
          <p:nvPr/>
        </p:nvSpPr>
        <p:spPr bwMode="auto">
          <a:xfrm>
            <a:off x="791580" y="3753036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9905D51-EC32-445D-B222-58D1718E1FAE}"/>
              </a:ext>
            </a:extLst>
          </p:cNvPr>
          <p:cNvSpPr/>
          <p:nvPr/>
        </p:nvSpPr>
        <p:spPr bwMode="auto">
          <a:xfrm>
            <a:off x="3779912" y="4685757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5AB4CC4-5A90-4133-998B-8818B740D862}"/>
              </a:ext>
            </a:extLst>
          </p:cNvPr>
          <p:cNvSpPr/>
          <p:nvPr/>
        </p:nvSpPr>
        <p:spPr bwMode="auto">
          <a:xfrm>
            <a:off x="3259917" y="4694809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800" b="1" dirty="0">
              <a:solidFill>
                <a:schemeClr val="accent3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20A6013-7987-44B0-AC34-230EF2F975DC}"/>
              </a:ext>
            </a:extLst>
          </p:cNvPr>
          <p:cNvSpPr/>
          <p:nvPr/>
        </p:nvSpPr>
        <p:spPr bwMode="auto">
          <a:xfrm>
            <a:off x="2806192" y="4694809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6B3DF82-F81F-4B29-BED8-179920F47068}"/>
              </a:ext>
            </a:extLst>
          </p:cNvPr>
          <p:cNvSpPr/>
          <p:nvPr/>
        </p:nvSpPr>
        <p:spPr bwMode="auto">
          <a:xfrm>
            <a:off x="4319570" y="4677477"/>
            <a:ext cx="334902" cy="3349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</a:p>
        </p:txBody>
      </p:sp>
    </p:spTree>
    <p:extLst>
      <p:ext uri="{BB962C8B-B14F-4D97-AF65-F5344CB8AC3E}">
        <p14:creationId xmlns:p14="http://schemas.microsoft.com/office/powerpoint/2010/main" val="363077796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27138</TotalTime>
  <Words>1077</Words>
  <Application>Microsoft Office PowerPoint</Application>
  <PresentationFormat>화면 슬라이드 쇼(4:3)</PresentationFormat>
  <Paragraphs>358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6_기본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4754</cp:revision>
  <dcterms:created xsi:type="dcterms:W3CDTF">2008-07-15T12:19:11Z</dcterms:created>
  <dcterms:modified xsi:type="dcterms:W3CDTF">2022-03-23T13:47:31Z</dcterms:modified>
</cp:coreProperties>
</file>