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5" r:id="rId2"/>
    <p:sldId id="267" r:id="rId3"/>
    <p:sldId id="399" r:id="rId4"/>
    <p:sldId id="315" r:id="rId5"/>
    <p:sldId id="384" r:id="rId6"/>
    <p:sldId id="393" r:id="rId7"/>
    <p:sldId id="394" r:id="rId8"/>
    <p:sldId id="395" r:id="rId9"/>
    <p:sldId id="397" r:id="rId10"/>
    <p:sldId id="385" r:id="rId11"/>
    <p:sldId id="396" r:id="rId12"/>
    <p:sldId id="389" r:id="rId13"/>
    <p:sldId id="386" r:id="rId14"/>
    <p:sldId id="378" r:id="rId15"/>
    <p:sldId id="398" r:id="rId16"/>
    <p:sldId id="293" r:id="rId17"/>
    <p:sldId id="296" r:id="rId18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</p:embeddedFontLst>
  <p:custShowLst>
    <p:custShow name="재구성한 쇼 1" id="0">
      <p:sldLst>
        <p:sld r:id="rId16"/>
      </p:sldLst>
    </p:custShow>
    <p:custShow name="재구성한 쇼 2" id="1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pos="580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40"/>
    <a:srgbClr val="953735"/>
    <a:srgbClr val="FF33CC"/>
    <a:srgbClr val="77A3C4"/>
    <a:srgbClr val="F05A67"/>
    <a:srgbClr val="ACCFBA"/>
    <a:srgbClr val="1FBADF"/>
    <a:srgbClr val="3567D7"/>
    <a:srgbClr val="CFF1F9"/>
    <a:srgbClr val="74D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>
      <p:cViewPr varScale="1">
        <p:scale>
          <a:sx n="113" d="100"/>
          <a:sy n="113" d="100"/>
        </p:scale>
        <p:origin x="1398" y="102"/>
      </p:cViewPr>
      <p:guideLst>
        <p:guide orient="horz" pos="255"/>
        <p:guide pos="353"/>
        <p:guide pos="5887"/>
        <p:guide orient="horz" pos="3748"/>
        <p:guide orient="horz" pos="3884"/>
        <p:guide orient="horz" pos="890"/>
        <p:guide pos="580"/>
        <p:guide orient="horz" pos="618"/>
        <p:guide orient="horz" pos="1117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7401272" cy="714356"/>
            <a:chOff x="0" y="0"/>
            <a:chExt cx="7401272" cy="71435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740127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6712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12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13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381101" y="12893"/>
            <a:ext cx="4210851" cy="630025"/>
            <a:chOff x="1381101" y="12893"/>
            <a:chExt cx="4210851" cy="6300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381101" y="71438"/>
              <a:ext cx="357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예각삼각형과 둔각삼각형을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448944" y="12893"/>
              <a:ext cx="1143008" cy="630025"/>
              <a:chOff x="5215256" y="12893"/>
              <a:chExt cx="1143008" cy="630025"/>
            </a:xfrm>
          </p:grpSpPr>
          <p:pic>
            <p:nvPicPr>
              <p:cNvPr id="1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" Target="slide1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6.xml"/><Relationship Id="rId7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slide" Target="slide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slide" Target="slide5.xml"/><Relationship Id="rId4" Type="http://schemas.openxmlformats.org/officeDocument/2006/relationships/image" Target="../media/image16.png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5.xml"/><Relationship Id="rId7" Type="http://schemas.openxmlformats.org/officeDocument/2006/relationships/hyperlink" Target="4_2_2_6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16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8" name="그룹 11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4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spc="-90" dirty="0" smtClean="0">
                <a:latin typeface="나눔고딕 ExtraBold" pitchFamily="50" charset="-127"/>
                <a:ea typeface="나눔고딕 ExtraBold" pitchFamily="50" charset="-127"/>
              </a:rPr>
              <a:t>예각삼각형과 </a:t>
            </a:r>
            <a:endParaRPr lang="en-US" altLang="ko-KR" sz="3600" spc="-9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spc="-90" dirty="0" smtClean="0">
                <a:latin typeface="나눔고딕 ExtraBold" pitchFamily="50" charset="-127"/>
                <a:ea typeface="나눔고딕 ExtraBold" pitchFamily="50" charset="-127"/>
              </a:rPr>
              <a:t>둔각삼각형을</a:t>
            </a:r>
            <a:endParaRPr lang="en-US" altLang="ko-KR" sz="3600" spc="-90" dirty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spc="-90" dirty="0">
                <a:latin typeface="나눔고딕 ExtraBold" pitchFamily="50" charset="-127"/>
                <a:ea typeface="나눔고딕 ExtraBold" pitchFamily="50" charset="-127"/>
              </a:rPr>
              <a:t>알아볼까요</a:t>
            </a:r>
            <a:endParaRPr lang="en-US" altLang="ko-KR" sz="3600" spc="-9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hlinkClick r:id="rId5" action="ppaction://hlinksldjump"/>
          </p:cNvPr>
          <p:cNvSpPr/>
          <p:nvPr/>
        </p:nvSpPr>
        <p:spPr>
          <a:xfrm>
            <a:off x="8603402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hlinkClick r:id="rId6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7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5413726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40~41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30~31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2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3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3000696"/>
            <a:ext cx="8789630" cy="1294104"/>
            <a:chOff x="560387" y="3000696"/>
            <a:chExt cx="8789630" cy="1294104"/>
          </a:xfrm>
        </p:grpSpPr>
        <p:sp>
          <p:nvSpPr>
            <p:cNvPr id="88" name="TextBox 87"/>
            <p:cNvSpPr txBox="1"/>
            <p:nvPr/>
          </p:nvSpPr>
          <p:spPr>
            <a:xfrm>
              <a:off x="777457" y="3000696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직각과 둔각이 없는 삼각형의 세 각은 모두 어떤 각인가요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613943" y="31590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560387" y="350280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91393" y="3502800"/>
            <a:ext cx="8332097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모두 예각입니다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" y="901082"/>
            <a:ext cx="8641322" cy="189383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0387" y="4293096"/>
            <a:ext cx="9070830" cy="1664904"/>
            <a:chOff x="560387" y="4293096"/>
            <a:chExt cx="9070830" cy="1664904"/>
          </a:xfrm>
        </p:grpSpPr>
        <p:sp>
          <p:nvSpPr>
            <p:cNvPr id="105" name="TextBox 104"/>
            <p:cNvSpPr txBox="1"/>
            <p:nvPr/>
          </p:nvSpPr>
          <p:spPr>
            <a:xfrm>
              <a:off x="777457" y="4293096"/>
              <a:ext cx="88537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pc="-120" dirty="0" smtClean="0"/>
                <a:t>세 각이 모두 직각보다 작은 삼각형을 무엇이라고 부르면 좋을까요</a:t>
              </a:r>
              <a:r>
                <a:rPr lang="en-US" altLang="ko-KR" spc="-120" dirty="0" smtClean="0"/>
                <a:t>?</a:t>
              </a:r>
              <a:endParaRPr lang="en-US" altLang="ko-KR" spc="-120" dirty="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613943" y="44514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560387" y="480600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791393" y="4805999"/>
            <a:ext cx="8332097" cy="11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예각인 삼각형은 줄여서 예각삼각형이라고 부르면 좋겠습니다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790460" y="3736478"/>
            <a:ext cx="325081" cy="325081"/>
            <a:chOff x="4964713" y="2475902"/>
            <a:chExt cx="405203" cy="405203"/>
          </a:xfrm>
        </p:grpSpPr>
        <p:sp>
          <p:nvSpPr>
            <p:cNvPr id="95" name="타원 9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790460" y="5219458"/>
            <a:ext cx="325081" cy="325081"/>
            <a:chOff x="4964713" y="2475902"/>
            <a:chExt cx="405203" cy="405203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3" name="그룹 9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5" name="직사각형 144">
            <a:hlinkClick r:id="rId7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8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9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2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3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3000696"/>
            <a:ext cx="8789630" cy="1294104"/>
            <a:chOff x="560387" y="3000696"/>
            <a:chExt cx="8789630" cy="1294104"/>
          </a:xfrm>
        </p:grpSpPr>
        <p:sp>
          <p:nvSpPr>
            <p:cNvPr id="88" name="TextBox 87"/>
            <p:cNvSpPr txBox="1"/>
            <p:nvPr/>
          </p:nvSpPr>
          <p:spPr>
            <a:xfrm>
              <a:off x="777457" y="3000696"/>
              <a:ext cx="8572560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150" dirty="0" smtClean="0"/>
                <a:t>직각보다 큰 각이 있는 삼각형을 무엇이라고 부르면 좋을까요</a:t>
              </a:r>
              <a:r>
                <a:rPr lang="en-US" altLang="ko-KR" sz="2150" dirty="0" smtClean="0"/>
                <a:t>?</a:t>
              </a:r>
              <a:endParaRPr lang="en-US" altLang="ko-KR" sz="215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613943" y="31590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560387" y="350280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91393" y="3654118"/>
            <a:ext cx="8332097" cy="489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둔각이 </a:t>
            </a:r>
            <a:r>
              <a:rPr lang="ko-KR" altLang="en-US" sz="2150" b="1" spc="-7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있는 삼각형은 줄여서 둔</a:t>
            </a:r>
            <a:r>
              <a:rPr lang="ko-KR" altLang="en-US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각삼각형이라고 </a:t>
            </a:r>
            <a:r>
              <a:rPr lang="ko-KR" altLang="en-US" sz="2150" b="1" spc="-7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부르면 좋겠습니다</a:t>
            </a:r>
            <a:r>
              <a:rPr lang="en-US" altLang="ko-KR" sz="2150" b="1" spc="-7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4808984" y="3745229"/>
            <a:ext cx="325081" cy="325081"/>
            <a:chOff x="4964713" y="2475902"/>
            <a:chExt cx="405203" cy="405203"/>
          </a:xfrm>
        </p:grpSpPr>
        <p:sp>
          <p:nvSpPr>
            <p:cNvPr id="73" name="타원 7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3" name="그룹 9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5" name="직사각형 144">
            <a:hlinkClick r:id="rId6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7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8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" y="901082"/>
            <a:ext cx="8641322" cy="18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6" y="1763203"/>
            <a:ext cx="8827773" cy="309360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3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4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1003954" y="972000"/>
            <a:ext cx="4909714" cy="461665"/>
            <a:chOff x="1003954" y="972000"/>
            <a:chExt cx="4909714" cy="461665"/>
          </a:xfrm>
        </p:grpSpPr>
        <p:sp>
          <p:nvSpPr>
            <p:cNvPr id="68" name="TextBox 67"/>
            <p:cNvSpPr txBox="1"/>
            <p:nvPr/>
          </p:nvSpPr>
          <p:spPr>
            <a:xfrm>
              <a:off x="1227770" y="972000"/>
              <a:ext cx="4685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예각삼각형과 둔각삼각형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5" name="그룹 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7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8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5" b="48998"/>
          <a:stretch/>
        </p:blipFill>
        <p:spPr>
          <a:xfrm>
            <a:off x="4338000" y="2023200"/>
            <a:ext cx="1013148" cy="31348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8" r="31943" b="-3361"/>
          <a:stretch/>
        </p:blipFill>
        <p:spPr>
          <a:xfrm>
            <a:off x="3886606" y="2379640"/>
            <a:ext cx="994473" cy="287551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4663015" y="1987142"/>
            <a:ext cx="325081" cy="325081"/>
            <a:chOff x="4964713" y="2475902"/>
            <a:chExt cx="405203" cy="405203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221302" y="2360875"/>
            <a:ext cx="325081" cy="325081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6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2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3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54000"/>
            <a:ext cx="8789630" cy="2012400"/>
            <a:chOff x="560387" y="954000"/>
            <a:chExt cx="8789630" cy="2012400"/>
          </a:xfrm>
        </p:grpSpPr>
        <p:sp>
          <p:nvSpPr>
            <p:cNvPr id="95" name="TextBox 94"/>
            <p:cNvSpPr txBox="1"/>
            <p:nvPr/>
          </p:nvSpPr>
          <p:spPr>
            <a:xfrm>
              <a:off x="777457" y="95400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예각이 있는 삼각형은 모두 예각삼각형이라고 할 수 있을까요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13943" y="11124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560387" y="145440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91393" y="1554836"/>
            <a:ext cx="8332097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ko-KR" altLang="en-US" sz="2200" b="1" spc="-7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삼각형은 예각이 있기 때문에 세 각이 모두 예각인 </a:t>
            </a:r>
            <a:r>
              <a:rPr lang="ko-KR" altLang="en-US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삼각형만 예각삼각형이라고 </a:t>
            </a:r>
            <a:r>
              <a:rPr lang="ko-KR" altLang="en-US" sz="2200" b="1" spc="-7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있습니다</a:t>
            </a:r>
            <a:r>
              <a:rPr lang="en-US" altLang="ko-KR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예각인 삼각형만 예각삼각형이라고 할 수 있습니다</a:t>
            </a:r>
            <a:r>
              <a:rPr lang="en-US" altLang="ko-KR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7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12" name="그룹 11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5" name="그룹 11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4627918" y="2030101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직사각형 152">
            <a:hlinkClick r:id="rId6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2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7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3" y="1572201"/>
            <a:ext cx="3344967" cy="2504871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>
                <a:hlinkClick r:id="rId3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>
                <a:hlinkClick r:id="rId4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1644784"/>
            <a:ext cx="5857200" cy="2397330"/>
            <a:chOff x="560387" y="1644784"/>
            <a:chExt cx="5857200" cy="2397330"/>
          </a:xfrm>
        </p:grpSpPr>
        <p:grpSp>
          <p:nvGrpSpPr>
            <p:cNvPr id="8" name="그룹 7"/>
            <p:cNvGrpSpPr/>
            <p:nvPr/>
          </p:nvGrpSpPr>
          <p:grpSpPr>
            <a:xfrm>
              <a:off x="613943" y="1644784"/>
              <a:ext cx="5803644" cy="886397"/>
              <a:chOff x="613943" y="5230832"/>
              <a:chExt cx="5803644" cy="886397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77457" y="5230832"/>
                <a:ext cx="5640130" cy="886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150" spc="-30" dirty="0" err="1"/>
                  <a:t>도형판에</a:t>
                </a:r>
                <a:r>
                  <a:rPr lang="ko-KR" altLang="en-US" sz="2150" spc="-30" dirty="0"/>
                  <a:t> 예각삼각형</a:t>
                </a:r>
                <a:r>
                  <a:rPr lang="en-US" altLang="ko-KR" sz="2150" spc="-30" dirty="0"/>
                  <a:t>, </a:t>
                </a:r>
                <a:r>
                  <a:rPr lang="ko-KR" altLang="en-US" sz="2150" spc="-30" dirty="0"/>
                  <a:t>직각삼각형</a:t>
                </a:r>
                <a:r>
                  <a:rPr lang="en-US" altLang="ko-KR" sz="2150" spc="-30" dirty="0"/>
                  <a:t>, </a:t>
                </a:r>
                <a:r>
                  <a:rPr lang="ko-KR" altLang="en-US" sz="2150" spc="-30" dirty="0" smtClean="0"/>
                  <a:t>둔각삼각형을 만들어 </a:t>
                </a:r>
                <a:r>
                  <a:rPr lang="ko-KR" altLang="en-US" sz="2150" spc="-30" dirty="0"/>
                  <a:t>보세요</a:t>
                </a:r>
                <a:r>
                  <a:rPr lang="en-US" altLang="ko-KR" sz="2150" spc="-30" dirty="0"/>
                  <a:t>. </a:t>
                </a: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613943" y="538923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150" dirty="0"/>
              </a:p>
            </p:txBody>
          </p:sp>
        </p:grpSp>
        <p:sp>
          <p:nvSpPr>
            <p:cNvPr id="69" name="모서리가 둥근 직사각형 68"/>
            <p:cNvSpPr/>
            <p:nvPr/>
          </p:nvSpPr>
          <p:spPr>
            <a:xfrm>
              <a:off x="560387" y="2530114"/>
              <a:ext cx="5857200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91393" y="2670592"/>
            <a:ext cx="5407200" cy="1231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저는 예각삼각형은 분홍색 고무줄을</a:t>
            </a:r>
            <a:r>
              <a:rPr lang="en-US" altLang="ko-KR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둔각삼각형은 보라색 고무줄을</a:t>
            </a:r>
            <a:r>
              <a:rPr lang="en-US" altLang="ko-KR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직각삼각형은 노란색 고무줄을 이용하여 만들었습니다</a:t>
            </a:r>
            <a:r>
              <a:rPr lang="en-US" altLang="ko-KR" sz="2150" b="1" spc="-7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150" b="1" spc="-70" dirty="0">
              <a:solidFill>
                <a:srgbClr val="9537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13943" y="4143965"/>
            <a:ext cx="7003353" cy="489365"/>
            <a:chOff x="613943" y="4922620"/>
            <a:chExt cx="7003353" cy="489365"/>
          </a:xfrm>
        </p:grpSpPr>
        <p:sp>
          <p:nvSpPr>
            <p:cNvPr id="72" name="TextBox 71"/>
            <p:cNvSpPr txBox="1"/>
            <p:nvPr/>
          </p:nvSpPr>
          <p:spPr>
            <a:xfrm>
              <a:off x="777457" y="4922620"/>
              <a:ext cx="6839839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150" dirty="0"/>
                <a:t>짝이 만든 삼각형은 무슨 삼각형인지 말해 보세요</a:t>
              </a:r>
              <a:r>
                <a:rPr lang="en-US" altLang="ko-KR" sz="2150" dirty="0"/>
                <a:t>.</a:t>
              </a:r>
            </a:p>
          </p:txBody>
        </p:sp>
        <p:sp>
          <p:nvSpPr>
            <p:cNvPr id="73" name="타원 72"/>
            <p:cNvSpPr/>
            <p:nvPr/>
          </p:nvSpPr>
          <p:spPr>
            <a:xfrm>
              <a:off x="613943" y="508133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13943" y="4816400"/>
            <a:ext cx="8736074" cy="489365"/>
            <a:chOff x="613943" y="4922620"/>
            <a:chExt cx="8736074" cy="489365"/>
          </a:xfrm>
        </p:grpSpPr>
        <p:sp>
          <p:nvSpPr>
            <p:cNvPr id="84" name="TextBox 83"/>
            <p:cNvSpPr txBox="1"/>
            <p:nvPr/>
          </p:nvSpPr>
          <p:spPr>
            <a:xfrm>
              <a:off x="777457" y="4922620"/>
              <a:ext cx="8572560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150" spc="-120" dirty="0" smtClean="0"/>
                <a:t>짝이 만든 삼각형을 </a:t>
              </a:r>
              <a:r>
                <a:rPr lang="ko-KR" altLang="en-US" sz="2150" spc="-120" dirty="0" err="1" smtClean="0"/>
                <a:t>꼭짓점</a:t>
              </a:r>
              <a:r>
                <a:rPr lang="ko-KR" altLang="en-US" sz="2150" spc="-120" dirty="0" smtClean="0"/>
                <a:t> 하나만 옮겨서 예각삼각형으로 만들어 보세요</a:t>
              </a:r>
              <a:r>
                <a:rPr lang="en-US" altLang="ko-KR" sz="2150" spc="-120" dirty="0" smtClean="0"/>
                <a:t>.</a:t>
              </a:r>
              <a:endParaRPr lang="en-US" altLang="ko-KR" sz="2150" spc="-120" dirty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613943" y="508133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150" spc="-12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13943" y="5522690"/>
            <a:ext cx="8736074" cy="489365"/>
            <a:chOff x="613943" y="4922620"/>
            <a:chExt cx="8736074" cy="489365"/>
          </a:xfrm>
        </p:grpSpPr>
        <p:sp>
          <p:nvSpPr>
            <p:cNvPr id="101" name="TextBox 100"/>
            <p:cNvSpPr txBox="1"/>
            <p:nvPr/>
          </p:nvSpPr>
          <p:spPr>
            <a:xfrm>
              <a:off x="777457" y="4922620"/>
              <a:ext cx="8572560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150" spc="-120" dirty="0" smtClean="0"/>
                <a:t>짝이 </a:t>
              </a:r>
              <a:r>
                <a:rPr lang="ko-KR" altLang="en-US" sz="2150" spc="-120" dirty="0"/>
                <a:t>만든 삼각형을 </a:t>
              </a:r>
              <a:r>
                <a:rPr lang="ko-KR" altLang="en-US" sz="2150" spc="-120" dirty="0" err="1"/>
                <a:t>꼭짓점</a:t>
              </a:r>
              <a:r>
                <a:rPr lang="ko-KR" altLang="en-US" sz="2150" spc="-120" dirty="0"/>
                <a:t> 하나만 옮겨서 둔각삼각형으로 만들어 보세요</a:t>
              </a:r>
              <a:r>
                <a:rPr lang="en-US" altLang="ko-KR" sz="2150" spc="-120" dirty="0"/>
                <a:t>.</a:t>
              </a: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13943" y="508133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150" spc="-12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5" name="그룹 8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2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0" name="직사각형 179">
            <a:hlinkClick r:id="rId6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7" action="ppaction://hlinksldjump"/>
          </p:cNvPr>
          <p:cNvSpPr/>
          <p:nvPr/>
        </p:nvSpPr>
        <p:spPr>
          <a:xfrm>
            <a:off x="8603402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hlinkClick r:id="rId3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5336" y="908720"/>
            <a:ext cx="9067678" cy="535531"/>
            <a:chOff x="565336" y="908720"/>
            <a:chExt cx="9067678" cy="5355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08720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spc="-7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도형판에</a:t>
              </a:r>
              <a:r>
                <a:rPr lang="ko-KR" altLang="en-US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예각삼각형</a:t>
              </a:r>
              <a:r>
                <a:rPr lang="en-US" altLang="ko-KR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직각삼각형</a:t>
              </a:r>
              <a:r>
                <a:rPr lang="en-US" altLang="ko-KR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둔각삼각형을 만들어 봅시다</a:t>
              </a:r>
              <a:r>
                <a:rPr lang="en-US" altLang="ko-KR" sz="2400" b="1" spc="-7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en-US" altLang="ko-KR" sz="2400" spc="-7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65336" y="986400"/>
              <a:ext cx="381000" cy="400110"/>
              <a:chOff x="452406" y="890570"/>
              <a:chExt cx="381000" cy="400110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7794248" y="1600950"/>
            <a:ext cx="566218" cy="545696"/>
            <a:chOff x="8559460" y="2502793"/>
            <a:chExt cx="566218" cy="54569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8733250" y="2694626"/>
              <a:ext cx="252000" cy="252000"/>
              <a:chOff x="7515401" y="1584376"/>
              <a:chExt cx="223069" cy="225604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7515401" y="1584376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직사각형 5">
              <a:hlinkClick r:id="" action="ppaction://customshow?id=0&amp;return=true"/>
            </p:cNvPr>
            <p:cNvSpPr/>
            <p:nvPr/>
          </p:nvSpPr>
          <p:spPr>
            <a:xfrm>
              <a:off x="8559460" y="2502793"/>
              <a:ext cx="566218" cy="545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326446" y="3125582"/>
            <a:ext cx="325081" cy="325081"/>
            <a:chOff x="4964713" y="2475902"/>
            <a:chExt cx="405203" cy="405203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6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90" y="373120"/>
            <a:ext cx="7511870" cy="56252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61112" y="0"/>
            <a:ext cx="39448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4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4630"/>
          <a:stretch/>
        </p:blipFill>
        <p:spPr>
          <a:xfrm>
            <a:off x="1402424" y="2924944"/>
            <a:ext cx="6150847" cy="1914372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3"/>
          <a:stretch/>
        </p:blipFill>
        <p:spPr>
          <a:xfrm>
            <a:off x="4929527" y="3073000"/>
            <a:ext cx="3926388" cy="154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953" y="3043446"/>
            <a:ext cx="2148040" cy="1559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128464" y="908720"/>
            <a:ext cx="9231966" cy="920252"/>
            <a:chOff x="128464" y="908720"/>
            <a:chExt cx="9231966" cy="920252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08720"/>
              <a:ext cx="8369982" cy="92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주어진 선분을 한 변으로 하는 예각삼각형과 둔각삼각형을 </a:t>
              </a:r>
              <a:r>
                <a:rPr lang="ko-KR" altLang="en-US" sz="2400" b="1" dirty="0" smtClean="0">
                  <a:latin typeface="나눔고딕 ExtraBold" pitchFamily="50" charset="-127"/>
                  <a:ea typeface="나눔고딕 ExtraBold" pitchFamily="50" charset="-127"/>
                </a:rPr>
                <a:t>그려 </a:t>
              </a: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464" y="916340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>
                <a:hlinkClick r:id="rId6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>
                <a:hlinkClick r:id="rId7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4" name="그룹 113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15" name="그룹 11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9" name="직사각형 158">
            <a:hlinkClick r:id="rId9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10" action="ppaction://hlinksldjump"/>
          </p:cNvPr>
          <p:cNvSpPr/>
          <p:nvPr/>
        </p:nvSpPr>
        <p:spPr>
          <a:xfrm>
            <a:off x="8603402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7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627902" y="3782619"/>
            <a:ext cx="325081" cy="325081"/>
            <a:chOff x="4964713" y="2475902"/>
            <a:chExt cx="405203" cy="405203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1" name="타원 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830291" y="3599310"/>
            <a:ext cx="325081" cy="325081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 l="11643" t="1746" r="11643" b="78409"/>
          <a:stretch/>
        </p:blipFill>
        <p:spPr>
          <a:xfrm>
            <a:off x="1496616" y="1987160"/>
            <a:ext cx="5709500" cy="609908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1418790" y="2703018"/>
            <a:ext cx="327309" cy="323863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08417" y="2703018"/>
            <a:ext cx="327309" cy="323863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삼각형을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두 가지 기준으로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분류해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86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>
              <a:hlinkClick r:id="rId4" action="ppaction://hlinksldjump"/>
            </p:cNvPr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1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8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0" name="직사각형 109">
            <a:hlinkClick r:id="rId3" action="ppaction://hlinksldjump"/>
          </p:cNvPr>
          <p:cNvSpPr/>
          <p:nvPr/>
        </p:nvSpPr>
        <p:spPr>
          <a:xfrm>
            <a:off x="8603402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4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5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t="2718"/>
          <a:stretch/>
        </p:blipFill>
        <p:spPr>
          <a:xfrm>
            <a:off x="900140" y="1412776"/>
            <a:ext cx="8105720" cy="4783666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118" name="TextBox 117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0" name="그림 11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000" y="900347"/>
            <a:ext cx="506880" cy="460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00672" y="5661248"/>
            <a:ext cx="2160240" cy="288702"/>
          </a:xfrm>
          <a:prstGeom prst="rect">
            <a:avLst/>
          </a:prstGeom>
          <a:solidFill>
            <a:srgbClr val="D5D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7680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94854" y="1173593"/>
            <a:ext cx="8916292" cy="5262033"/>
            <a:chOff x="494854" y="1173593"/>
            <a:chExt cx="8916292" cy="526203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2718"/>
            <a:stretch/>
          </p:blipFill>
          <p:spPr>
            <a:xfrm>
              <a:off x="494854" y="1173593"/>
              <a:ext cx="8916292" cy="526203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640632" y="5805599"/>
              <a:ext cx="2448272" cy="288702"/>
            </a:xfrm>
            <a:prstGeom prst="rect">
              <a:avLst/>
            </a:prstGeom>
            <a:solidFill>
              <a:srgbClr val="D5D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2992249"/>
            <a:ext cx="8893213" cy="2383200"/>
            <a:chOff x="560387" y="984690"/>
            <a:chExt cx="8893213" cy="2383200"/>
          </a:xfrm>
        </p:grpSpPr>
        <p:grpSp>
          <p:nvGrpSpPr>
            <p:cNvPr id="2" name="그룹 1"/>
            <p:cNvGrpSpPr/>
            <p:nvPr/>
          </p:nvGrpSpPr>
          <p:grpSpPr>
            <a:xfrm>
              <a:off x="613943" y="984690"/>
              <a:ext cx="8839657" cy="904863"/>
              <a:chOff x="613943" y="4508700"/>
              <a:chExt cx="8839657" cy="90486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831600" y="4508700"/>
                <a:ext cx="862200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 algn="just">
                  <a:lnSpc>
                    <a:spcPct val="120000"/>
                  </a:lnSpc>
                  <a:defRPr/>
                </a:pPr>
                <a:r>
                  <a:rPr lang="ko-KR" altLang="en-US" spc="-50" dirty="0" smtClean="0"/>
                  <a:t>건물 사진에서 삼각형을 찾고</a:t>
                </a:r>
                <a:r>
                  <a:rPr lang="en-US" altLang="ko-KR" spc="-50" dirty="0" smtClean="0"/>
                  <a:t>, </a:t>
                </a:r>
                <a:r>
                  <a:rPr lang="ko-KR" altLang="en-US" spc="-50" dirty="0"/>
                  <a:t>찾은 삼각형의 </a:t>
                </a:r>
                <a:r>
                  <a:rPr lang="ko-KR" altLang="en-US" spc="-50" dirty="0" smtClean="0"/>
                  <a:t>같은 점과 다른 점을 </a:t>
                </a:r>
                <a:r>
                  <a:rPr lang="ko-KR" altLang="en-US" spc="-50" dirty="0"/>
                  <a:t>이야기해 </a:t>
                </a:r>
                <a:r>
                  <a:rPr lang="ko-KR" altLang="en-US" spc="-50" dirty="0" smtClean="0"/>
                  <a:t>보세요</a:t>
                </a:r>
                <a:r>
                  <a:rPr lang="en-US" altLang="ko-KR" spc="-50" dirty="0" smtClean="0"/>
                  <a:t>.</a:t>
                </a:r>
                <a:endParaRPr lang="ko-KR" altLang="en-US" spc="-50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6671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560387" y="185589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91393" y="3963885"/>
            <a:ext cx="8332097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변과 세 개의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꼭짓점이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왼쪽 삼각형은 모두 예각인 삼각형이고 오른쪽 삼각형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개는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둔각이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있는 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791000" y="4509833"/>
            <a:ext cx="324000" cy="322933"/>
            <a:chOff x="4964713" y="2475902"/>
            <a:chExt cx="405203" cy="433965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6" name="타원 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7" name="직사각형 126">
            <a:hlinkClick r:id="rId4" action="ppaction://hlinksldjump"/>
          </p:cNvPr>
          <p:cNvSpPr/>
          <p:nvPr/>
        </p:nvSpPr>
        <p:spPr>
          <a:xfrm>
            <a:off x="8603402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5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hlinkClick r:id="rId6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b="6310"/>
          <a:stretch/>
        </p:blipFill>
        <p:spPr>
          <a:xfrm>
            <a:off x="3533099" y="988469"/>
            <a:ext cx="2839803" cy="1569537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6372902" y="792000"/>
            <a:ext cx="566218" cy="545696"/>
            <a:chOff x="8559460" y="2502793"/>
            <a:chExt cx="566218" cy="545696"/>
          </a:xfrm>
        </p:grpSpPr>
        <p:grpSp>
          <p:nvGrpSpPr>
            <p:cNvPr id="89" name="그룹 88"/>
            <p:cNvGrpSpPr/>
            <p:nvPr/>
          </p:nvGrpSpPr>
          <p:grpSpPr>
            <a:xfrm>
              <a:off x="8733250" y="2694626"/>
              <a:ext cx="252000" cy="252000"/>
              <a:chOff x="7515401" y="1584376"/>
              <a:chExt cx="223069" cy="225604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7515401" y="1584376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6" name="그룹 12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직사각형 89">
              <a:hlinkClick r:id="" action="ppaction://customshow?id=1&amp;return=true"/>
            </p:cNvPr>
            <p:cNvSpPr/>
            <p:nvPr/>
          </p:nvSpPr>
          <p:spPr>
            <a:xfrm>
              <a:off x="8559460" y="2502793"/>
              <a:ext cx="566218" cy="545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336" y="908720"/>
            <a:ext cx="8814178" cy="477790"/>
            <a:chOff x="565336" y="908720"/>
            <a:chExt cx="8814178" cy="477790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08720"/>
              <a:ext cx="83855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삼각자를 </a:t>
              </a:r>
              <a:r>
                <a:rPr lang="ko-KR" altLang="en-US" sz="2400" b="1" dirty="0" smtClean="0">
                  <a:latin typeface="나눔고딕 ExtraBold" pitchFamily="50" charset="-127"/>
                  <a:ea typeface="나눔고딕 ExtraBold" pitchFamily="50" charset="-127"/>
                </a:rPr>
                <a:t>이용하여 </a:t>
              </a: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삼각형을 분류해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6400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72" y="1955368"/>
            <a:ext cx="7702057" cy="168798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60387" y="3936840"/>
            <a:ext cx="8789630" cy="1652400"/>
            <a:chOff x="560387" y="4292844"/>
            <a:chExt cx="8789630" cy="1652400"/>
          </a:xfrm>
        </p:grpSpPr>
        <p:grpSp>
          <p:nvGrpSpPr>
            <p:cNvPr id="3" name="그룹 2"/>
            <p:cNvGrpSpPr/>
            <p:nvPr/>
          </p:nvGrpSpPr>
          <p:grpSpPr>
            <a:xfrm>
              <a:off x="613943" y="4292844"/>
              <a:ext cx="8736074" cy="498598"/>
              <a:chOff x="613943" y="4338000"/>
              <a:chExt cx="8736074" cy="498598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777457" y="433800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삼각형을 어떻게 분류할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13943" y="44964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9" name="모서리가 둥근 직사각형 118"/>
            <p:cNvSpPr/>
            <p:nvPr/>
          </p:nvSpPr>
          <p:spPr>
            <a:xfrm>
              <a:off x="560387" y="479324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91393" y="4437239"/>
            <a:ext cx="8332097" cy="115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 길이에 따라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각의 크기에 따라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791000" y="4896928"/>
            <a:ext cx="324000" cy="322933"/>
            <a:chOff x="4964713" y="2475902"/>
            <a:chExt cx="405203" cy="433965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8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2" name="그룹 13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8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4" name="직사각형 203">
            <a:hlinkClick r:id="rId5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6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hlinkClick r:id="rId7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66" y="886684"/>
            <a:ext cx="5786669" cy="126820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60387" y="2352583"/>
            <a:ext cx="8789630" cy="2012521"/>
            <a:chOff x="560387" y="2352583"/>
            <a:chExt cx="8789630" cy="2012521"/>
          </a:xfrm>
        </p:grpSpPr>
        <p:sp>
          <p:nvSpPr>
            <p:cNvPr id="113" name="TextBox 112"/>
            <p:cNvSpPr txBox="1"/>
            <p:nvPr/>
          </p:nvSpPr>
          <p:spPr>
            <a:xfrm>
              <a:off x="777457" y="2352583"/>
              <a:ext cx="8572560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150" dirty="0" smtClean="0"/>
                <a:t>각의 크기에 따라 어떻게 분류할 수 있을까요</a:t>
              </a:r>
              <a:r>
                <a:rPr lang="en-US" altLang="ko-KR" sz="2150" dirty="0" smtClean="0"/>
                <a:t>?</a:t>
              </a:r>
              <a:endParaRPr lang="en-US" altLang="ko-KR" sz="215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13943" y="251098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60387" y="2853104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91393" y="2967391"/>
            <a:ext cx="8332097" cy="12834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예각인 삼각형과 한 각이 예각이 아닌 삼각형으로 분류합니다</a:t>
            </a:r>
            <a:r>
              <a:rPr lang="en-US" altLang="ko-KR" sz="215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둔각이 없는 삼각형과 둔각이 있는 삼각형으로도 분류할 수 있습니다</a:t>
            </a:r>
            <a:r>
              <a:rPr lang="en-US" altLang="ko-KR" sz="215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61600" y="4662191"/>
            <a:ext cx="8790074" cy="1294104"/>
            <a:chOff x="561600" y="4662191"/>
            <a:chExt cx="8790074" cy="1294104"/>
          </a:xfrm>
        </p:grpSpPr>
        <p:grpSp>
          <p:nvGrpSpPr>
            <p:cNvPr id="3" name="그룹 2"/>
            <p:cNvGrpSpPr/>
            <p:nvPr/>
          </p:nvGrpSpPr>
          <p:grpSpPr>
            <a:xfrm>
              <a:off x="615600" y="4662191"/>
              <a:ext cx="8736074" cy="489365"/>
              <a:chOff x="615600" y="4583168"/>
              <a:chExt cx="8736074" cy="4893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9114" y="4583168"/>
                <a:ext cx="8572560" cy="489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150" dirty="0" smtClean="0"/>
                  <a:t>예각과 둔각을 눈으로 확인하기 어려운 경우는 어떻게 하면 좋을까요</a:t>
                </a:r>
                <a:r>
                  <a:rPr lang="en-US" altLang="ko-KR" sz="2150" dirty="0" smtClean="0"/>
                  <a:t>?</a:t>
                </a:r>
                <a:endParaRPr lang="en-US" altLang="ko-KR" sz="2150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5600" y="474156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0" dirty="0"/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561600" y="516429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92000" y="5315613"/>
            <a:ext cx="8332097" cy="489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삼각자를 이용하여 직각보다 작은 각인지 큰 각인지 확인해 봅니다</a:t>
            </a:r>
            <a:r>
              <a:rPr lang="en-US" altLang="ko-KR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150" b="1" spc="-7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790460" y="3487210"/>
            <a:ext cx="325081" cy="325081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8" name="타원 11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790460" y="5397754"/>
            <a:ext cx="325081" cy="325081"/>
            <a:chOff x="4964713" y="2475902"/>
            <a:chExt cx="405203" cy="405203"/>
          </a:xfrm>
        </p:grpSpPr>
        <p:sp>
          <p:nvSpPr>
            <p:cNvPr id="75" name="타원 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7" name="타원 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5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5" name="직사각형 174">
            <a:hlinkClick r:id="rId5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6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7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0" y="3103200"/>
            <a:ext cx="6768000" cy="138025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6" name="모서리가 둥근 직사각형 95"/>
          <p:cNvSpPr/>
          <p:nvPr/>
        </p:nvSpPr>
        <p:spPr>
          <a:xfrm>
            <a:off x="560387" y="4797950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91393" y="4921518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예각인 삼각형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한 각이 예각이 아닌 삼각형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06515"/>
            <a:ext cx="5786669" cy="126820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15600" y="954000"/>
            <a:ext cx="8736074" cy="464743"/>
            <a:chOff x="615600" y="954000"/>
            <a:chExt cx="8736074" cy="464743"/>
          </a:xfrm>
        </p:grpSpPr>
        <p:sp>
          <p:nvSpPr>
            <p:cNvPr id="69" name="TextBox 68"/>
            <p:cNvSpPr txBox="1"/>
            <p:nvPr/>
          </p:nvSpPr>
          <p:spPr>
            <a:xfrm>
              <a:off x="779114" y="954000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삼각형을 분류하고 어떻게 분류했는지 말해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615600" y="11124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594800" y="3172786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예각인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7200" y="3172786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각이 예각이 아닌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94800" y="3791667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7200" y="3791667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1" name="그룹 9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0" name="직사각형 179">
            <a:hlinkClick r:id="rId5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hlinkClick r:id="rId6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hlinkClick r:id="rId7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4786259" y="3224536"/>
            <a:ext cx="325081" cy="325081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113459" y="3829332"/>
            <a:ext cx="325081" cy="325081"/>
            <a:chOff x="4964713" y="2475902"/>
            <a:chExt cx="405203" cy="405203"/>
          </a:xfrm>
        </p:grpSpPr>
        <p:sp>
          <p:nvSpPr>
            <p:cNvPr id="95" name="타원 9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75859" y="3829332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모서리가 둥근 직사각형 99"/>
          <p:cNvSpPr/>
          <p:nvPr/>
        </p:nvSpPr>
        <p:spPr>
          <a:xfrm>
            <a:off x="1188000" y="3207600"/>
            <a:ext cx="327600" cy="3276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79" grpId="0"/>
      <p:bldP spid="87" grpId="0"/>
      <p:bldP spid="88" grpId="0"/>
      <p:bldP spid="89" grpId="0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0" y="3103200"/>
            <a:ext cx="6768000" cy="138025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3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4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6" name="모서리가 둥근 직사각형 95"/>
          <p:cNvSpPr/>
          <p:nvPr/>
        </p:nvSpPr>
        <p:spPr>
          <a:xfrm>
            <a:off x="560387" y="4806056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91393" y="4929625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둔각이 없는 삼각형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둔각이 있는 삼각형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09990"/>
            <a:ext cx="5786669" cy="126820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79114" y="954000"/>
            <a:ext cx="857256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dirty="0"/>
              <a:t>삼각형을 분류하고 어떻게 분류했는지 말해 보세요</a:t>
            </a:r>
            <a:r>
              <a:rPr lang="en-US" altLang="ko-KR" dirty="0"/>
              <a:t>.</a:t>
            </a:r>
          </a:p>
        </p:txBody>
      </p:sp>
      <p:sp>
        <p:nvSpPr>
          <p:cNvPr id="70" name="타원 69"/>
          <p:cNvSpPr/>
          <p:nvPr/>
        </p:nvSpPr>
        <p:spPr>
          <a:xfrm>
            <a:off x="615600" y="1112400"/>
            <a:ext cx="152400" cy="152400"/>
          </a:xfrm>
          <a:prstGeom prst="ellipse">
            <a:avLst/>
          </a:prstGeom>
          <a:solidFill>
            <a:srgbClr val="4CB6E6"/>
          </a:solidFill>
          <a:ln w="38100">
            <a:solidFill>
              <a:srgbClr val="C1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94800" y="3176261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둔각이 없는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7200" y="3176261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둔각이 있는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94800" y="3795142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7200" y="3795142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1" name="그룹 9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0" name="직사각형 179">
            <a:hlinkClick r:id="rId7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hlinkClick r:id="rId8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hlinkClick r:id="rId9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4793902" y="3224536"/>
            <a:ext cx="325081" cy="325081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113459" y="3824603"/>
            <a:ext cx="325081" cy="325081"/>
            <a:chOff x="4964713" y="2475902"/>
            <a:chExt cx="405203" cy="405203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75859" y="3824603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1188000" y="3207600"/>
            <a:ext cx="327600" cy="3276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3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79" grpId="0"/>
      <p:bldP spid="87" grpId="0"/>
      <p:bldP spid="88" grpId="0"/>
      <p:bldP spid="89" grpId="0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0" y="3103200"/>
            <a:ext cx="6768000" cy="138025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>
                <a:hlinkClick r:id="rId3" action="ppaction://hlinksldjump"/>
              </p:cNvPr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>
                <a:hlinkClick r:id="rId4" action="ppaction://hlinksldjump"/>
              </p:cNvPr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6" name="모서리가 둥근 직사각형 95"/>
          <p:cNvSpPr/>
          <p:nvPr/>
        </p:nvSpPr>
        <p:spPr>
          <a:xfrm>
            <a:off x="560387" y="4806056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91393" y="4929625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각이 모두 직각보다 작은 삼각형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직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각보다 큰 각이 있는 삼각형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분류했습니다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09990"/>
            <a:ext cx="5786669" cy="126820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79114" y="954000"/>
            <a:ext cx="857256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dirty="0"/>
              <a:t>삼각형을 분류하고 어떻게 분류했는지 말해 보세요</a:t>
            </a:r>
            <a:r>
              <a:rPr lang="en-US" altLang="ko-KR" dirty="0"/>
              <a:t>.</a:t>
            </a:r>
          </a:p>
        </p:txBody>
      </p:sp>
      <p:sp>
        <p:nvSpPr>
          <p:cNvPr id="70" name="타원 69"/>
          <p:cNvSpPr/>
          <p:nvPr/>
        </p:nvSpPr>
        <p:spPr>
          <a:xfrm>
            <a:off x="615600" y="1112400"/>
            <a:ext cx="152400" cy="152400"/>
          </a:xfrm>
          <a:prstGeom prst="ellipse">
            <a:avLst/>
          </a:prstGeom>
          <a:solidFill>
            <a:srgbClr val="4CB6E6"/>
          </a:solidFill>
          <a:ln w="38100">
            <a:solidFill>
              <a:srgbClr val="C1E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94800" y="3212677"/>
            <a:ext cx="33624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</a:t>
            </a:r>
            <a:r>
              <a:rPr lang="en-US" altLang="ko-KR" sz="15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각이 모두 직각보다 작은 삼각형</a:t>
            </a:r>
            <a:endParaRPr lang="en-US" altLang="ko-KR" sz="1500" b="1" spc="-50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7200" y="3212677"/>
            <a:ext cx="33624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직각보다 큰 각이 있는 삼각형</a:t>
            </a:r>
            <a:endParaRPr lang="en-US" altLang="ko-KR" sz="1500" b="1" spc="-50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94800" y="3795142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7200" y="3795142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1" name="그룹 9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0" name="직사각형 179">
            <a:hlinkClick r:id="rId7" action="ppaction://hlinksldjump"/>
          </p:cNvPr>
          <p:cNvSpPr/>
          <p:nvPr/>
        </p:nvSpPr>
        <p:spPr>
          <a:xfrm>
            <a:off x="817571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hlinkClick r:id="rId8" action="ppaction://hlinksldjump"/>
          </p:cNvPr>
          <p:cNvSpPr/>
          <p:nvPr/>
        </p:nvSpPr>
        <p:spPr>
          <a:xfrm>
            <a:off x="9031085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hlinkClick r:id="rId9" action="ppaction://hlinksldjump"/>
          </p:cNvPr>
          <p:cNvSpPr/>
          <p:nvPr/>
        </p:nvSpPr>
        <p:spPr>
          <a:xfrm>
            <a:off x="9458769" y="2417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4804703" y="3224536"/>
            <a:ext cx="325081" cy="325081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113459" y="3818604"/>
            <a:ext cx="325081" cy="325081"/>
            <a:chOff x="4964713" y="2475902"/>
            <a:chExt cx="405203" cy="405203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75859" y="3818604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1188000" y="3207600"/>
            <a:ext cx="327600" cy="3276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79" grpId="0"/>
      <p:bldP spid="87" grpId="0"/>
      <p:bldP spid="88" grpId="0"/>
      <p:bldP spid="89" grpId="0"/>
      <p:bldP spid="9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just">
          <a:lnSpc>
            <a:spcPct val="120000"/>
          </a:lnSpc>
          <a:defRPr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571</Words>
  <PresentationFormat>A4 용지(210x297mm)</PresentationFormat>
  <Paragraphs>180</Paragraphs>
  <Slides>17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  <vt:variant>
        <vt:lpstr>재구성한 쇼</vt:lpstr>
      </vt:variant>
      <vt:variant>
        <vt:i4>2</vt:i4>
      </vt:variant>
    </vt:vector>
  </HeadingPairs>
  <TitlesOfParts>
    <vt:vector size="24" baseType="lpstr">
      <vt:lpstr>Arial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2021-04-22T10:25:30Z</dcterms:modified>
</cp:coreProperties>
</file>