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5" r:id="rId2"/>
    <p:sldId id="267" r:id="rId3"/>
    <p:sldId id="315" r:id="rId4"/>
    <p:sldId id="339" r:id="rId5"/>
    <p:sldId id="273" r:id="rId6"/>
    <p:sldId id="357" r:id="rId7"/>
    <p:sldId id="345" r:id="rId8"/>
    <p:sldId id="346" r:id="rId9"/>
    <p:sldId id="348" r:id="rId10"/>
    <p:sldId id="349" r:id="rId11"/>
    <p:sldId id="355" r:id="rId12"/>
    <p:sldId id="350" r:id="rId13"/>
    <p:sldId id="351" r:id="rId14"/>
    <p:sldId id="356" r:id="rId15"/>
    <p:sldId id="344" r:id="rId16"/>
    <p:sldId id="358" r:id="rId17"/>
    <p:sldId id="352" r:id="rId18"/>
    <p:sldId id="354" r:id="rId19"/>
    <p:sldId id="293" r:id="rId20"/>
    <p:sldId id="296" r:id="rId21"/>
  </p:sldIdLst>
  <p:sldSz cx="9906000" cy="6858000" type="A4"/>
  <p:notesSz cx="6797675" cy="9926638"/>
  <p:embeddedFontLs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B0600000101010101" charset="-127"/>
      <p:regular r:id="rId26"/>
      <p:bold r:id="rId27"/>
    </p:embeddedFont>
  </p:embeddedFontLst>
  <p:custShowLst>
    <p:custShow name="재구성한 쇼 1" id="0">
      <p:sldLst>
        <p:sld r:id="rId7"/>
      </p:sldLst>
    </p:custShow>
    <p:custShow name="재구성한 쇼 2" id="1">
      <p:sldLst>
        <p:sld r:id="rId17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3" orient="horz" pos="1616" userDrawn="1">
          <p15:clr>
            <a:srgbClr val="A4A3A4"/>
          </p15:clr>
        </p15:guide>
        <p15:guide id="14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A64"/>
    <a:srgbClr val="F05A67"/>
    <a:srgbClr val="ACCFBA"/>
    <a:srgbClr val="1FBADF"/>
    <a:srgbClr val="3567D7"/>
    <a:srgbClr val="CFF1F9"/>
    <a:srgbClr val="74D5EC"/>
    <a:srgbClr val="4DE5F5"/>
    <a:srgbClr val="31C1E3"/>
    <a:srgbClr val="EC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 autoAdjust="0"/>
    <p:restoredTop sz="94660"/>
  </p:normalViewPr>
  <p:slideViewPr>
    <p:cSldViewPr>
      <p:cViewPr>
        <p:scale>
          <a:sx n="75" d="100"/>
          <a:sy n="75" d="100"/>
        </p:scale>
        <p:origin x="1158" y="390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orient="horz" pos="1344"/>
        <p:guide orient="horz" pos="1616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099" y="12893"/>
            <a:ext cx="3393150" cy="630025"/>
            <a:chOff x="1381099" y="12893"/>
            <a:chExt cx="3393150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099" y="71438"/>
              <a:ext cx="2769092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꺾은선그래프를 알아볼까요</a:t>
              </a:r>
              <a:endParaRPr lang="en-US" altLang="ko-KR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631241" y="12893"/>
              <a:ext cx="1143008" cy="630025"/>
              <a:chOff x="3670929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6681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3670929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hyperlink" Target="4_2_5_2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3" name="그룹 8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8313" y="2136699"/>
            <a:ext cx="2572441" cy="2584603"/>
            <a:chOff x="1048313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298689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48313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258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55871" y="3105835"/>
            <a:ext cx="15407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8984" y="1451687"/>
            <a:ext cx="402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8" name="모서리가 둥근 사각형 설명선 77"/>
          <p:cNvSpPr/>
          <p:nvPr/>
        </p:nvSpPr>
        <p:spPr>
          <a:xfrm>
            <a:off x="5097766" y="78558"/>
            <a:ext cx="254643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102~103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70~71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5" action="ppaction://hlinksldjump"/>
          </p:cNvPr>
          <p:cNvSpPr/>
          <p:nvPr/>
        </p:nvSpPr>
        <p:spPr>
          <a:xfrm>
            <a:off x="8606247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hlinkClick r:id="rId6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7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2604616"/>
            <a:ext cx="8789630" cy="1655133"/>
            <a:chOff x="560387" y="2604616"/>
            <a:chExt cx="8789630" cy="16551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3107749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2604616"/>
              <a:ext cx="8736074" cy="464743"/>
              <a:chOff x="613943" y="3218006"/>
              <a:chExt cx="8736074" cy="46474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3218006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두 그래프의 다른 점은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337417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0" name="그룹 7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6" name="그룹 8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91393" y="3248245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그래프는 막대로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그래프는 점들을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선분으로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이어서 나타냈습니다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85" name="그룹 33"/>
          <p:cNvGrpSpPr/>
          <p:nvPr/>
        </p:nvGrpSpPr>
        <p:grpSpPr>
          <a:xfrm>
            <a:off x="4790999" y="3521749"/>
            <a:ext cx="324000" cy="324000"/>
            <a:chOff x="4964724" y="2475886"/>
            <a:chExt cx="405204" cy="405200"/>
          </a:xfrm>
        </p:grpSpPr>
        <p:sp>
          <p:nvSpPr>
            <p:cNvPr id="186" name="타원 185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188" name="타원 187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직사각형 192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900541" y="951848"/>
            <a:ext cx="432048" cy="447710"/>
            <a:chOff x="6900541" y="951848"/>
            <a:chExt cx="432048" cy="447710"/>
          </a:xfrm>
        </p:grpSpPr>
        <p:grpSp>
          <p:nvGrpSpPr>
            <p:cNvPr id="71" name="그룹 70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2" name="직사각형 71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003" y="951848"/>
            <a:ext cx="3471994" cy="14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2596167"/>
            <a:ext cx="8789630" cy="2494875"/>
            <a:chOff x="560387" y="2596167"/>
            <a:chExt cx="8789630" cy="249487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3469743"/>
              <a:ext cx="8785225" cy="1621299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2596167"/>
              <a:ext cx="8736074" cy="904863"/>
              <a:chOff x="613943" y="3218006"/>
              <a:chExt cx="8736074" cy="90486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3218006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 smtClean="0"/>
                  <a:t>(</a:t>
                </a:r>
                <a:r>
                  <a:rPr lang="ko-KR" altLang="en-US" dirty="0"/>
                  <a:t>가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그래프 중 행복초등학교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학년 한 학급의 학생 수의 변화를 알아보기 좋은 그래프는 어느 것인가요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337417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32" name="그룹 3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6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3" name="직선 연결선 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5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3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35" name="그룹 3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4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47" name="타원 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8" name="직선 연결선 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3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9" name="직선 연결선 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613943" y="3593670"/>
            <a:ext cx="850954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학년 한 학급의 학생 수는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시간의 흐름에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 변하기 때문에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점을 선분으로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이어 그린 그래프가 좋을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90" name="그룹 33"/>
          <p:cNvGrpSpPr/>
          <p:nvPr/>
        </p:nvGrpSpPr>
        <p:grpSpPr>
          <a:xfrm>
            <a:off x="4791000" y="3906679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직사각형 101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6900541" y="951848"/>
            <a:ext cx="432048" cy="447710"/>
            <a:chOff x="6900541" y="951848"/>
            <a:chExt cx="432048" cy="44771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3" name="직사각형 72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003" y="951848"/>
            <a:ext cx="3471994" cy="14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2596167"/>
            <a:ext cx="8789630" cy="2025577"/>
            <a:chOff x="560387" y="2596167"/>
            <a:chExt cx="8789630" cy="2025577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560387" y="346974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4" name="그룹 193"/>
            <p:cNvGrpSpPr/>
            <p:nvPr/>
          </p:nvGrpSpPr>
          <p:grpSpPr>
            <a:xfrm>
              <a:off x="613943" y="2596167"/>
              <a:ext cx="8736074" cy="871008"/>
              <a:chOff x="613943" y="3218006"/>
              <a:chExt cx="8736074" cy="871008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777457" y="3218006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/>
                  <a:t>2015</a:t>
                </a:r>
                <a:r>
                  <a:rPr lang="ko-KR" altLang="en-US" dirty="0"/>
                  <a:t>년 행복초등학교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학년 한 학급의 학생 수를 알 수 있는 그래프는 어느 것인가요</a:t>
                </a:r>
                <a:r>
                  <a:rPr lang="en-US" altLang="ko-KR" dirty="0"/>
                  <a:t>? </a:t>
                </a:r>
                <a:r>
                  <a:rPr lang="ko-KR" altLang="en-US" dirty="0"/>
                  <a:t>그 까닭은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613943" y="337417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3" name="TextBox 192"/>
          <p:cNvSpPr txBox="1"/>
          <p:nvPr/>
        </p:nvSpPr>
        <p:spPr>
          <a:xfrm>
            <a:off x="791393" y="3581469"/>
            <a:ext cx="828165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2010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년의 값들을 선분으로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이었기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때문에 사이의 값도 알아볼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04" name="그룹 33"/>
          <p:cNvGrpSpPr/>
          <p:nvPr/>
        </p:nvGrpSpPr>
        <p:grpSpPr>
          <a:xfrm>
            <a:off x="4791000" y="3883744"/>
            <a:ext cx="324000" cy="324000"/>
            <a:chOff x="4964713" y="2475902"/>
            <a:chExt cx="405203" cy="405203"/>
          </a:xfrm>
        </p:grpSpPr>
        <p:sp>
          <p:nvSpPr>
            <p:cNvPr id="205" name="타원 2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7" name="타원 2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6900541" y="951848"/>
            <a:ext cx="432048" cy="447710"/>
            <a:chOff x="6900541" y="951848"/>
            <a:chExt cx="432048" cy="447710"/>
          </a:xfrm>
        </p:grpSpPr>
        <p:grpSp>
          <p:nvGrpSpPr>
            <p:cNvPr id="70" name="그룹 69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1" name="직사각형 70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003" y="951848"/>
            <a:ext cx="3471994" cy="14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60387" y="2535169"/>
            <a:ext cx="8789630" cy="1617861"/>
            <a:chOff x="560387" y="2535169"/>
            <a:chExt cx="8789630" cy="1617861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0387" y="300103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2535169"/>
              <a:ext cx="8736074" cy="464743"/>
              <a:chOff x="613943" y="2600124"/>
              <a:chExt cx="8736074" cy="464743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77457" y="2600124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그래프보다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그래프에서 알기 어려운 점은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13943" y="275629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60387" y="4320617"/>
            <a:ext cx="8789630" cy="1643559"/>
            <a:chOff x="560387" y="4320617"/>
            <a:chExt cx="8789630" cy="164355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560387" y="4812176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4320617"/>
              <a:ext cx="8736074" cy="498598"/>
              <a:chOff x="613943" y="4320617"/>
              <a:chExt cx="8736074" cy="498598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77457" y="4320617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pc="-150" dirty="0"/>
                  <a:t>(</a:t>
                </a:r>
                <a:r>
                  <a:rPr lang="ko-KR" altLang="en-US" spc="-150" dirty="0"/>
                  <a:t>가</a:t>
                </a:r>
                <a:r>
                  <a:rPr lang="en-US" altLang="ko-KR" spc="-150" dirty="0"/>
                  <a:t>) </a:t>
                </a:r>
                <a:r>
                  <a:rPr lang="ko-KR" altLang="en-US" spc="-150" dirty="0"/>
                  <a:t>그래프에서는 알 수 없고 </a:t>
                </a:r>
                <a:r>
                  <a:rPr lang="en-US" altLang="ko-KR" spc="-150" dirty="0"/>
                  <a:t>(</a:t>
                </a:r>
                <a:r>
                  <a:rPr lang="ko-KR" altLang="en-US" spc="-150" dirty="0"/>
                  <a:t>나</a:t>
                </a:r>
                <a:r>
                  <a:rPr lang="en-US" altLang="ko-KR" spc="-150" dirty="0"/>
                  <a:t>) </a:t>
                </a:r>
                <a:r>
                  <a:rPr lang="ko-KR" altLang="en-US" spc="-150" dirty="0"/>
                  <a:t>그래프에서 알 수 있는 것은 무엇인가요</a:t>
                </a:r>
                <a:r>
                  <a:rPr lang="en-US" altLang="ko-KR" spc="-150" dirty="0"/>
                  <a:t>?</a:t>
                </a: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13943" y="44937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6" name="그룹 10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35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9" name="그룹 10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791393" y="3141526"/>
            <a:ext cx="833209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조사한 시기의 값은 알 수 있지만 조사하지 않은 시기의 값은 알기 어렵습니다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1393" y="4952672"/>
            <a:ext cx="833209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그래프는 선과 만나는 세로 눈금을 읽어서 조사하지 않은 시기의 값도 예상해 볼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84" name="그룹 33"/>
          <p:cNvGrpSpPr/>
          <p:nvPr/>
        </p:nvGrpSpPr>
        <p:grpSpPr>
          <a:xfrm>
            <a:off x="4790998" y="3415030"/>
            <a:ext cx="324000" cy="324000"/>
            <a:chOff x="4964722" y="2475887"/>
            <a:chExt cx="405204" cy="405200"/>
          </a:xfrm>
        </p:grpSpPr>
        <p:sp>
          <p:nvSpPr>
            <p:cNvPr id="185" name="타원 184"/>
            <p:cNvSpPr/>
            <p:nvPr/>
          </p:nvSpPr>
          <p:spPr>
            <a:xfrm>
              <a:off x="4964722" y="2475887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52" y="2565387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187" name="타원 186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33"/>
          <p:cNvGrpSpPr/>
          <p:nvPr/>
        </p:nvGrpSpPr>
        <p:grpSpPr>
          <a:xfrm>
            <a:off x="4791000" y="5226176"/>
            <a:ext cx="324000" cy="324000"/>
            <a:chOff x="4964713" y="2475902"/>
            <a:chExt cx="405203" cy="405203"/>
          </a:xfrm>
        </p:grpSpPr>
        <p:sp>
          <p:nvSpPr>
            <p:cNvPr id="189" name="타원 1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1" name="타원 1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직사각형 191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6900541" y="951848"/>
            <a:ext cx="432048" cy="447710"/>
            <a:chOff x="6900541" y="951848"/>
            <a:chExt cx="432048" cy="447710"/>
          </a:xfrm>
        </p:grpSpPr>
        <p:grpSp>
          <p:nvGrpSpPr>
            <p:cNvPr id="84" name="그룹 83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5" name="직사각형 84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003" y="951848"/>
            <a:ext cx="3471994" cy="14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4" name="그룹 183"/>
          <p:cNvGrpSpPr/>
          <p:nvPr/>
        </p:nvGrpSpPr>
        <p:grpSpPr>
          <a:xfrm>
            <a:off x="1003954" y="953741"/>
            <a:ext cx="3380449" cy="461665"/>
            <a:chOff x="1003954" y="985417"/>
            <a:chExt cx="3380449" cy="461665"/>
          </a:xfrm>
        </p:grpSpPr>
        <p:sp>
          <p:nvSpPr>
            <p:cNvPr id="185" name="TextBox 184"/>
            <p:cNvSpPr txBox="1"/>
            <p:nvPr/>
          </p:nvSpPr>
          <p:spPr>
            <a:xfrm>
              <a:off x="1227770" y="985417"/>
              <a:ext cx="3156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꺾은선그래프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86" name="그룹 185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87" name="타원 186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8" name="직사각형 77">
            <a:hlinkClick r:id="rId3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4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5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32" y="1749006"/>
            <a:ext cx="8889743" cy="1256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78" y="2438128"/>
            <a:ext cx="1146459" cy="241361"/>
          </a:xfrm>
          <a:prstGeom prst="rect">
            <a:avLst/>
          </a:prstGeom>
        </p:spPr>
      </p:pic>
      <p:grpSp>
        <p:nvGrpSpPr>
          <p:cNvPr id="61" name="그룹 33"/>
          <p:cNvGrpSpPr/>
          <p:nvPr/>
        </p:nvGrpSpPr>
        <p:grpSpPr>
          <a:xfrm>
            <a:off x="4773016" y="2366563"/>
            <a:ext cx="324000" cy="324000"/>
            <a:chOff x="4964722" y="2475887"/>
            <a:chExt cx="405204" cy="405200"/>
          </a:xfrm>
        </p:grpSpPr>
        <p:sp>
          <p:nvSpPr>
            <p:cNvPr id="62" name="타원 61"/>
            <p:cNvSpPr/>
            <p:nvPr/>
          </p:nvSpPr>
          <p:spPr>
            <a:xfrm>
              <a:off x="4964722" y="2475887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52" y="2565387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64" name="타원 63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4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4685635"/>
            <a:ext cx="8789630" cy="1264315"/>
            <a:chOff x="560387" y="4685635"/>
            <a:chExt cx="8789630" cy="126431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515795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4685635"/>
              <a:ext cx="8736074" cy="498598"/>
              <a:chOff x="613943" y="4685635"/>
              <a:chExt cx="8736074" cy="49859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68563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꺾은선그래프에서 가로와 세로는 </a:t>
                </a:r>
                <a:r>
                  <a:rPr lang="ko-KR" altLang="en-US" dirty="0" smtClean="0"/>
                  <a:t>각각 무엇을 나타내나요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8418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72" name="그룹 17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03" name="타원 2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9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5" name="그룹 17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8" y="981075"/>
            <a:ext cx="9072626" cy="461665"/>
            <a:chOff x="560388" y="981075"/>
            <a:chExt cx="9072626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나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)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꺾은선그래프에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대해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91393" y="5321579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가로는 연도를 나타내고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세로는 학생 수를 나타냅니다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09" name="그룹 33"/>
          <p:cNvGrpSpPr/>
          <p:nvPr/>
        </p:nvGrpSpPr>
        <p:grpSpPr>
          <a:xfrm>
            <a:off x="4791000" y="5391950"/>
            <a:ext cx="324000" cy="324000"/>
            <a:chOff x="4964713" y="2475902"/>
            <a:chExt cx="405203" cy="405203"/>
          </a:xfrm>
        </p:grpSpPr>
        <p:sp>
          <p:nvSpPr>
            <p:cNvPr id="210" name="타원 20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2" name="타원 2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7" name="직사각형 216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hlinkClick r:id="rId5" action="ppaction://hlinksldjump"/>
          </p:cNvPr>
          <p:cNvSpPr/>
          <p:nvPr/>
        </p:nvSpPr>
        <p:spPr>
          <a:xfrm>
            <a:off x="8606247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781" y="1773392"/>
            <a:ext cx="3554438" cy="2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16440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71" y="1138351"/>
            <a:ext cx="5724458" cy="45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278945"/>
            <a:ext cx="8789630" cy="1628833"/>
            <a:chOff x="560387" y="2278945"/>
            <a:chExt cx="8789630" cy="16288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2755778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2278945"/>
              <a:ext cx="8736074" cy="498598"/>
              <a:chOff x="613943" y="4306852"/>
              <a:chExt cx="8736074" cy="49859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30685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꺾은선그래프에서 세로 눈금 한 칸은 몇 명을 </a:t>
                </a:r>
                <a:r>
                  <a:rPr lang="ko-KR" altLang="en-US" dirty="0" smtClean="0"/>
                  <a:t>나타내나요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46302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3936734"/>
            <a:ext cx="8789630" cy="2023008"/>
            <a:chOff x="560387" y="3936734"/>
            <a:chExt cx="8789630" cy="2023008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560387" y="480774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613943" y="3936734"/>
              <a:ext cx="8736074" cy="871008"/>
              <a:chOff x="613943" y="3943694"/>
              <a:chExt cx="8736074" cy="871008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777457" y="3943694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나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그래프를 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행복초등학교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학년 한 학급의 학생 수의 변화에 </a:t>
                </a:r>
                <a:r>
                  <a:rPr lang="ko-KR" altLang="en-US" dirty="0" smtClean="0"/>
                  <a:t>대해 </a:t>
                </a:r>
                <a:r>
                  <a:rPr lang="ko-KR" altLang="en-US" dirty="0"/>
                  <a:t>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613943" y="409986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7" name="그룹 7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2" name="그룹 8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91393" y="2879347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명을 나타냅니다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칸이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명이므로 한 칸은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91393" y="4956927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학생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수가 점점 줄어들고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줄어드는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조금씩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작아지고 있습니다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17096" y="951848"/>
            <a:ext cx="432048" cy="447710"/>
            <a:chOff x="5604397" y="951848"/>
            <a:chExt cx="432048" cy="447710"/>
          </a:xfrm>
        </p:grpSpPr>
        <p:grpSp>
          <p:nvGrpSpPr>
            <p:cNvPr id="171" name="그룹 170"/>
            <p:cNvGrpSpPr/>
            <p:nvPr/>
          </p:nvGrpSpPr>
          <p:grpSpPr>
            <a:xfrm>
              <a:off x="5673080" y="1008221"/>
              <a:ext cx="252000" cy="252000"/>
              <a:chOff x="7515401" y="1584373"/>
              <a:chExt cx="223069" cy="225604"/>
            </a:xfrm>
          </p:grpSpPr>
          <p:sp>
            <p:nvSpPr>
              <p:cNvPr id="172" name="모서리가 둥근 직사각형 171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3" name="그룹 172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6" name="직사각형 175">
              <a:hlinkClick r:id="" action="ppaction://customshow?id=1&amp;return=true"/>
            </p:cNvPr>
            <p:cNvSpPr/>
            <p:nvPr/>
          </p:nvSpPr>
          <p:spPr>
            <a:xfrm>
              <a:off x="5604397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7" name="그룹 33"/>
          <p:cNvGrpSpPr/>
          <p:nvPr/>
        </p:nvGrpSpPr>
        <p:grpSpPr>
          <a:xfrm>
            <a:off x="4791000" y="3169778"/>
            <a:ext cx="324000" cy="324000"/>
            <a:chOff x="4964713" y="2475902"/>
            <a:chExt cx="405203" cy="405203"/>
          </a:xfrm>
        </p:grpSpPr>
        <p:sp>
          <p:nvSpPr>
            <p:cNvPr id="178" name="타원 1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0" name="타원 1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33"/>
          <p:cNvGrpSpPr/>
          <p:nvPr/>
        </p:nvGrpSpPr>
        <p:grpSpPr>
          <a:xfrm>
            <a:off x="4791000" y="5261802"/>
            <a:ext cx="324000" cy="324000"/>
            <a:chOff x="4964713" y="2475902"/>
            <a:chExt cx="405203" cy="405203"/>
          </a:xfrm>
        </p:grpSpPr>
        <p:sp>
          <p:nvSpPr>
            <p:cNvPr id="182" name="타원 18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4" name="타원 1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5" name="직사각형 184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5" action="ppaction://hlinksldjump"/>
          </p:cNvPr>
          <p:cNvSpPr/>
          <p:nvPr/>
        </p:nvSpPr>
        <p:spPr>
          <a:xfrm>
            <a:off x="8606247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286" y="951848"/>
            <a:ext cx="1507428" cy="12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699593"/>
            <a:ext cx="8789630" cy="2334060"/>
            <a:chOff x="560387" y="3598556"/>
            <a:chExt cx="8789630" cy="233406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4060616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3598556"/>
              <a:ext cx="8736074" cy="464743"/>
              <a:chOff x="613943" y="4033486"/>
              <a:chExt cx="8736074" cy="46474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033486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실생활에서 꺾은선그래프를 본 경험이 있는지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18965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9" name="그룹 7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5" name="그룹 8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91394" y="3238957"/>
            <a:ext cx="828165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우리나라의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초등학생 수가 점점 </a:t>
            </a:r>
            <a:r>
              <a:rPr lang="ko-KR" altLang="en-US" sz="2200" b="1" spc="-1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줄어든다는 뉴스에서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꺾은선그래프를 보았습니다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뉴스에서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비닐 쓰레기가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많아진다는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것을 나타낸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꺾은선그래프를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보았습니다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39" name="그룹 33"/>
          <p:cNvGrpSpPr/>
          <p:nvPr/>
        </p:nvGrpSpPr>
        <p:grpSpPr>
          <a:xfrm>
            <a:off x="4791000" y="3935653"/>
            <a:ext cx="324000" cy="324000"/>
            <a:chOff x="4964713" y="2475902"/>
            <a:chExt cx="405203" cy="405203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직사각형 142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5" action="ppaction://hlinksldjump"/>
          </p:cNvPr>
          <p:cNvSpPr/>
          <p:nvPr/>
        </p:nvSpPr>
        <p:spPr>
          <a:xfrm>
            <a:off x="8606247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817096" y="951848"/>
            <a:ext cx="432048" cy="447710"/>
            <a:chOff x="5604397" y="951848"/>
            <a:chExt cx="432048" cy="447710"/>
          </a:xfrm>
        </p:grpSpPr>
        <p:grpSp>
          <p:nvGrpSpPr>
            <p:cNvPr id="71" name="그룹 70"/>
            <p:cNvGrpSpPr/>
            <p:nvPr/>
          </p:nvGrpSpPr>
          <p:grpSpPr>
            <a:xfrm>
              <a:off x="5673080" y="1008221"/>
              <a:ext cx="252000" cy="252000"/>
              <a:chOff x="7515401" y="1584373"/>
              <a:chExt cx="223069" cy="225604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2" name="직사각형 71">
              <a:hlinkClick r:id="" action="ppaction://customshow?id=1&amp;return=true"/>
            </p:cNvPr>
            <p:cNvSpPr/>
            <p:nvPr/>
          </p:nvSpPr>
          <p:spPr>
            <a:xfrm>
              <a:off x="5604397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286" y="951848"/>
            <a:ext cx="1507428" cy="12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1767325"/>
            <a:ext cx="8789630" cy="2813803"/>
            <a:chOff x="560387" y="1767325"/>
            <a:chExt cx="8789630" cy="2835525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60387" y="2248142"/>
              <a:ext cx="8785225" cy="235470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13943" y="1767325"/>
              <a:ext cx="8736074" cy="464743"/>
              <a:chOff x="613943" y="4014729"/>
              <a:chExt cx="8736074" cy="46474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457" y="4014729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꺾은선그래프로 나타내면 좋은 자료는 무엇이 있나요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613943" y="417090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67" name="그룹 16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9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88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0" name="그룹 16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2" name="직선 연결선 18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91393" y="2325446"/>
            <a:ext cx="833209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시간의 흐름에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따라 달라지는 자료의 모양을 한눈에 알 수 있도록 하는 자료면 좋을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온도나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날씨 변화를 나타내면 좋겠습니다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식물이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시간이 지나면서 얼마나 크는지 나타내면 좋을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04" name="그룹 33"/>
          <p:cNvGrpSpPr/>
          <p:nvPr/>
        </p:nvGrpSpPr>
        <p:grpSpPr>
          <a:xfrm>
            <a:off x="4790999" y="3022142"/>
            <a:ext cx="324000" cy="324000"/>
            <a:chOff x="4964724" y="2475886"/>
            <a:chExt cx="405204" cy="405200"/>
          </a:xfrm>
        </p:grpSpPr>
        <p:sp>
          <p:nvSpPr>
            <p:cNvPr id="205" name="타원 204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207" name="타원 206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hlinkClick r:id="rId5" action="ppaction://hlinksldjump"/>
          </p:cNvPr>
          <p:cNvSpPr/>
          <p:nvPr/>
        </p:nvSpPr>
        <p:spPr>
          <a:xfrm>
            <a:off x="8606247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hlinkClick r:id="rId6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8464" y="931298"/>
            <a:ext cx="9504550" cy="548671"/>
            <a:chOff x="128464" y="931298"/>
            <a:chExt cx="9504550" cy="548671"/>
          </a:xfrm>
        </p:grpSpPr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8464" y="931298"/>
              <a:ext cx="882446" cy="548671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꺾은선그래프로 나타내기에 알맞은 자료 이야기하기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60" t="1948" r="160" b="-1554"/>
          <a:stretch/>
        </p:blipFill>
        <p:spPr>
          <a:xfrm>
            <a:off x="920552" y="1412776"/>
            <a:ext cx="8025465" cy="461475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8" name="그룹 67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13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26" name="직사각형 125">
            <a:hlinkClick r:id="rId4" action="ppaction://hlinksldjump"/>
          </p:cNvPr>
          <p:cNvSpPr/>
          <p:nvPr/>
        </p:nvSpPr>
        <p:spPr>
          <a:xfrm>
            <a:off x="8606247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73" name="TextBox 72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7" name="그림 86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꺾은선그래프에서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무엇을 알 수 있을까요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8313" y="2136699"/>
            <a:ext cx="2572441" cy="2584603"/>
            <a:chOff x="1048313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298689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48313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258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55871" y="3105835"/>
            <a:ext cx="15407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961112" y="0"/>
            <a:ext cx="30895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3723759"/>
            <a:ext cx="8789630" cy="1292890"/>
            <a:chOff x="560387" y="3723759"/>
            <a:chExt cx="8789630" cy="129289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0387" y="422464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3723759"/>
              <a:ext cx="8736074" cy="464743"/>
              <a:chOff x="613943" y="3948761"/>
              <a:chExt cx="8736074" cy="46474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3948761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표를 보고 알 수 있는 것은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613943" y="410493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851633"/>
            <a:ext cx="8789630" cy="2393827"/>
            <a:chOff x="560387" y="851633"/>
            <a:chExt cx="8789630" cy="2393827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560387" y="1733460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3943" y="851633"/>
              <a:ext cx="8736074" cy="904863"/>
              <a:chOff x="613943" y="3382189"/>
              <a:chExt cx="8736074" cy="904863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777457" y="3382189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그림을 보고 이야기해 보세요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우리 반 학생 수는 몇 명인가요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작년엔 어땠을까요</a:t>
                </a:r>
                <a:r>
                  <a:rPr lang="en-US" altLang="ko-KR" dirty="0" smtClean="0"/>
                  <a:t>?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년 전엔 어땠을까요</a:t>
                </a:r>
                <a:r>
                  <a:rPr lang="en-US" altLang="ko-KR" dirty="0"/>
                  <a:t>? </a:t>
                </a:r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613943" y="35383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4" name="그룹 133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62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30" name="TextBox 229"/>
          <p:cNvSpPr txBox="1"/>
          <p:nvPr/>
        </p:nvSpPr>
        <p:spPr>
          <a:xfrm>
            <a:off x="791393" y="1833896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우리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 학생 수는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18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작년에는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반에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명이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전에는 학생 수가 더 많았을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393" y="4388278"/>
            <a:ext cx="858929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연도별 행복초등학교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학년 한 학급의 학생 수를 알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24" name="그룹 123"/>
          <p:cNvGrpSpPr/>
          <p:nvPr/>
        </p:nvGrpSpPr>
        <p:grpSpPr>
          <a:xfrm>
            <a:off x="613943" y="5494949"/>
            <a:ext cx="8736074" cy="464743"/>
            <a:chOff x="613943" y="3948761"/>
            <a:chExt cx="8736074" cy="464743"/>
          </a:xfrm>
        </p:grpSpPr>
        <p:sp>
          <p:nvSpPr>
            <p:cNvPr id="125" name="TextBox 124"/>
            <p:cNvSpPr txBox="1"/>
            <p:nvPr/>
          </p:nvSpPr>
          <p:spPr>
            <a:xfrm>
              <a:off x="777457" y="3948761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우리 학교의 학생 수는 어떻게 변하였을까요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3943" y="410493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0" name="그룹 33"/>
          <p:cNvGrpSpPr/>
          <p:nvPr/>
        </p:nvGrpSpPr>
        <p:grpSpPr>
          <a:xfrm>
            <a:off x="4791000" y="2327460"/>
            <a:ext cx="324000" cy="324000"/>
            <a:chOff x="4964713" y="2475902"/>
            <a:chExt cx="405203" cy="405203"/>
          </a:xfrm>
        </p:grpSpPr>
        <p:sp>
          <p:nvSpPr>
            <p:cNvPr id="171" name="타원 17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3" name="타원 17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33"/>
          <p:cNvGrpSpPr/>
          <p:nvPr/>
        </p:nvGrpSpPr>
        <p:grpSpPr>
          <a:xfrm>
            <a:off x="4791000" y="4458649"/>
            <a:ext cx="324000" cy="324000"/>
            <a:chOff x="4964713" y="2475902"/>
            <a:chExt cx="405203" cy="405203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7" name="타원 1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9" name="직사각형 178">
            <a:hlinkClick r:id="rId4" action="ppaction://hlinksldjump"/>
          </p:cNvPr>
          <p:cNvSpPr/>
          <p:nvPr/>
        </p:nvSpPr>
        <p:spPr>
          <a:xfrm>
            <a:off x="8606247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9" name="그룹 7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7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9" name="그룹 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416495" y="971384"/>
            <a:ext cx="9214722" cy="845677"/>
            <a:chOff x="416496" y="971384"/>
            <a:chExt cx="8963018" cy="845677"/>
          </a:xfrm>
        </p:grpSpPr>
        <p:sp>
          <p:nvSpPr>
            <p:cNvPr id="62" name="TextBox 61"/>
            <p:cNvSpPr txBox="1"/>
            <p:nvPr/>
          </p:nvSpPr>
          <p:spPr>
            <a:xfrm>
              <a:off x="1918614" y="986064"/>
              <a:ext cx="7460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행복초등학교의 연도별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4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학년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학생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수를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조사하였습니다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조사한 결과를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나타낸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두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그래프를 비교해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16496" y="971384"/>
              <a:ext cx="1502118" cy="461665"/>
              <a:chOff x="416496" y="971384"/>
              <a:chExt cx="1502118" cy="461665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6496" y="971384"/>
                <a:ext cx="15021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C8AA64"/>
                    </a:solidFill>
                    <a:latin typeface="+mn-ea"/>
                  </a:rPr>
                  <a:t>[</a:t>
                </a:r>
                <a:r>
                  <a:rPr lang="ko-KR" altLang="en-US" sz="2400" dirty="0" smtClean="0">
                    <a:solidFill>
                      <a:srgbClr val="C8AA64"/>
                    </a:solidFill>
                    <a:latin typeface="+mn-ea"/>
                  </a:rPr>
                  <a:t>    </a:t>
                </a:r>
                <a:r>
                  <a:rPr lang="en-US" altLang="ko-KR" sz="2400" dirty="0" smtClean="0">
                    <a:solidFill>
                      <a:srgbClr val="C8AA64"/>
                    </a:solidFill>
                    <a:latin typeface="+mn-ea"/>
                  </a:rPr>
                  <a:t>~    ]</a:t>
                </a:r>
                <a:endParaRPr lang="ko-KR" altLang="en-US" sz="2400" dirty="0">
                  <a:solidFill>
                    <a:srgbClr val="C8AA64"/>
                  </a:solidFill>
                  <a:latin typeface="+mn-ea"/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652825" y="1074221"/>
                <a:ext cx="324000" cy="338554"/>
                <a:chOff x="956546" y="1065340"/>
                <a:chExt cx="324000" cy="353762"/>
              </a:xfrm>
            </p:grpSpPr>
            <p:sp>
              <p:nvSpPr>
                <p:cNvPr id="124" name="타원 123"/>
                <p:cNvSpPr/>
                <p:nvPr/>
              </p:nvSpPr>
              <p:spPr>
                <a:xfrm>
                  <a:off x="956546" y="1083993"/>
                  <a:ext cx="324000" cy="323998"/>
                </a:xfrm>
                <a:prstGeom prst="ellipse">
                  <a:avLst/>
                </a:prstGeom>
                <a:solidFill>
                  <a:srgbClr val="C8AA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ko-KR" altLang="en-US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963043" y="1065340"/>
                  <a:ext cx="317503" cy="353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bg1"/>
                      </a:solidFill>
                      <a:latin typeface="+mn-ea"/>
                    </a:rPr>
                    <a:t>1</a:t>
                  </a:r>
                  <a:endParaRPr lang="ko-KR" altLang="en-US" sz="16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283195" y="1074221"/>
                <a:ext cx="324000" cy="338554"/>
                <a:chOff x="924851" y="1065340"/>
                <a:chExt cx="324000" cy="353762"/>
              </a:xfrm>
            </p:grpSpPr>
            <p:sp>
              <p:nvSpPr>
                <p:cNvPr id="127" name="타원 126"/>
                <p:cNvSpPr/>
                <p:nvPr/>
              </p:nvSpPr>
              <p:spPr>
                <a:xfrm>
                  <a:off x="924851" y="1083991"/>
                  <a:ext cx="324000" cy="324000"/>
                </a:xfrm>
                <a:prstGeom prst="ellipse">
                  <a:avLst/>
                </a:prstGeom>
                <a:solidFill>
                  <a:srgbClr val="C8AA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ctr"/>
                <a:lstStyle/>
                <a:p>
                  <a:pPr algn="ctr"/>
                  <a:endParaRPr lang="ko-KR" altLang="en-US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931349" y="1065340"/>
                  <a:ext cx="317502" cy="353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bg1"/>
                      </a:solidFill>
                      <a:latin typeface="+mn-ea"/>
                    </a:rPr>
                    <a:t>2</a:t>
                  </a:r>
                  <a:endParaRPr lang="ko-KR" altLang="en-US" sz="16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29" name="직사각형 128">
            <a:hlinkClick r:id="rId3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4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5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328" y="2081809"/>
            <a:ext cx="5083345" cy="13350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577" y="3471950"/>
            <a:ext cx="6150847" cy="25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8" y="981075"/>
            <a:ext cx="9072626" cy="461665"/>
            <a:chOff x="560388" y="981075"/>
            <a:chExt cx="9072626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두 그래프를 비교해 보고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다른 점을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3" name="직사각형 172">
            <a:hlinkClick r:id="rId3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4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5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11" y="1738823"/>
            <a:ext cx="8186778" cy="34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9103" y="0"/>
            <a:ext cx="4006689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" y="1550839"/>
            <a:ext cx="9005456" cy="37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4314291"/>
            <a:ext cx="8789630" cy="1652890"/>
            <a:chOff x="560387" y="4314291"/>
            <a:chExt cx="8789630" cy="165289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4815181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457" y="4314291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지난 학기에 배운 막대그래프에 대해서 이야기해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8" name="타원 67"/>
            <p:cNvSpPr/>
            <p:nvPr/>
          </p:nvSpPr>
          <p:spPr>
            <a:xfrm>
              <a:off x="613943" y="447046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7271" y="2597202"/>
            <a:ext cx="8789630" cy="1652890"/>
            <a:chOff x="567271" y="2597202"/>
            <a:chExt cx="8789630" cy="1652890"/>
          </a:xfrm>
        </p:grpSpPr>
        <p:sp>
          <p:nvSpPr>
            <p:cNvPr id="155" name="모서리가 둥근 직사각형 154"/>
            <p:cNvSpPr/>
            <p:nvPr/>
          </p:nvSpPr>
          <p:spPr>
            <a:xfrm>
              <a:off x="567271" y="309809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84341" y="2597202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두 그래프는 무엇을 조사한 그래프인가요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158" name="타원 157"/>
            <p:cNvSpPr/>
            <p:nvPr/>
          </p:nvSpPr>
          <p:spPr>
            <a:xfrm>
              <a:off x="620827" y="275337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1" name="그룹 8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6" name="그룹 8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91393" y="4978810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막대그래프로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자료의 크기를 한눈에 쉽게 비교할 수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그런데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막대그래프에 나타나 있지 않은 값은 찾을 수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없습니다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98277" y="3261721"/>
            <a:ext cx="833209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행복초등학교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학년 한 학급의 학생 수가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년마다 어떻게 변했는지 조사하여 나타낸 그래프입니다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900541" y="951848"/>
            <a:ext cx="432048" cy="447710"/>
            <a:chOff x="6900541" y="951848"/>
            <a:chExt cx="432048" cy="447710"/>
          </a:xfrm>
        </p:grpSpPr>
        <p:grpSp>
          <p:nvGrpSpPr>
            <p:cNvPr id="174" name="그룹 173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175" name="모서리가 둥근 직사각형 174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33"/>
          <p:cNvGrpSpPr/>
          <p:nvPr/>
        </p:nvGrpSpPr>
        <p:grpSpPr>
          <a:xfrm>
            <a:off x="4791000" y="5269241"/>
            <a:ext cx="324000" cy="324000"/>
            <a:chOff x="4964713" y="2475902"/>
            <a:chExt cx="405203" cy="405203"/>
          </a:xfrm>
        </p:grpSpPr>
        <p:sp>
          <p:nvSpPr>
            <p:cNvPr id="180" name="타원 17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2" name="타원 18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33"/>
          <p:cNvGrpSpPr/>
          <p:nvPr/>
        </p:nvGrpSpPr>
        <p:grpSpPr>
          <a:xfrm>
            <a:off x="4791000" y="3512092"/>
            <a:ext cx="324000" cy="324000"/>
            <a:chOff x="4964713" y="2475902"/>
            <a:chExt cx="405203" cy="405203"/>
          </a:xfrm>
        </p:grpSpPr>
        <p:sp>
          <p:nvSpPr>
            <p:cNvPr id="184" name="타원 1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6" name="타원 1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7" name="직사각형 186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003" y="951848"/>
            <a:ext cx="3471994" cy="14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515084"/>
            <a:ext cx="8789630" cy="3440478"/>
            <a:chOff x="560387" y="2515084"/>
            <a:chExt cx="8789630" cy="344047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3363562"/>
              <a:ext cx="8785225" cy="25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2515084"/>
              <a:ext cx="8736074" cy="871008"/>
              <a:chOff x="613943" y="4314291"/>
              <a:chExt cx="8736074" cy="87100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77457" y="4314291"/>
                <a:ext cx="8572560" cy="87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행복초등학교의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학년 한 학급의 학생 수를 조사한 표를 보고 알 수 있는 것은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13943" y="44704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1" name="그룹 8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6" name="그룹 8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613943" y="3394601"/>
            <a:ext cx="8666108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년마다 자료를 조사했습니다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1980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년부터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년까지 자료를 조사했습니다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학급의 학생 수가 계속해서 줄어들고 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1980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년에 학생 수가 가장 많습니다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학생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수가 가장 많이 줄어든 해는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1990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년에서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사이입니다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년의 학생 수가 가장 적습니다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75" name="그룹 33"/>
          <p:cNvGrpSpPr/>
          <p:nvPr/>
        </p:nvGrpSpPr>
        <p:grpSpPr>
          <a:xfrm>
            <a:off x="4791000" y="4497562"/>
            <a:ext cx="324000" cy="324000"/>
            <a:chOff x="4964713" y="2475902"/>
            <a:chExt cx="405203" cy="405203"/>
          </a:xfrm>
        </p:grpSpPr>
        <p:sp>
          <p:nvSpPr>
            <p:cNvPr id="176" name="타원 1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8" name="타원 1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9" name="직사각형 178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900541" y="951848"/>
            <a:ext cx="432048" cy="447710"/>
            <a:chOff x="6900541" y="951848"/>
            <a:chExt cx="432048" cy="447710"/>
          </a:xfrm>
        </p:grpSpPr>
        <p:grpSp>
          <p:nvGrpSpPr>
            <p:cNvPr id="71" name="그룹 70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2" name="직사각형 71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003" y="951848"/>
            <a:ext cx="3471994" cy="14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2610658"/>
            <a:ext cx="8789630" cy="2375133"/>
            <a:chOff x="560387" y="2610658"/>
            <a:chExt cx="8789630" cy="237513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60387" y="3113791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457" y="2610658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두 그래프의 같은 점은 무엇인가요</a:t>
              </a:r>
              <a:r>
                <a:rPr lang="en-US" altLang="ko-KR" dirty="0"/>
                <a:t>?</a:t>
              </a:r>
            </a:p>
          </p:txBody>
        </p:sp>
        <p:sp>
          <p:nvSpPr>
            <p:cNvPr id="68" name="타원 67"/>
            <p:cNvSpPr/>
            <p:nvPr/>
          </p:nvSpPr>
          <p:spPr>
            <a:xfrm>
              <a:off x="613943" y="276682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2" name="그룹 8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613943" y="3191095"/>
            <a:ext cx="850954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행복초등학교의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학년 한 학급의 학생 수를 조사한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그래프입니다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똑같은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그래프로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나타냈습니다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세로가 나타내는 것이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눈금 한 칸의 크기가 똑같습니다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75" name="그룹 33"/>
          <p:cNvGrpSpPr/>
          <p:nvPr/>
        </p:nvGrpSpPr>
        <p:grpSpPr>
          <a:xfrm>
            <a:off x="4791000" y="3887791"/>
            <a:ext cx="324000" cy="324000"/>
            <a:chOff x="4964713" y="2475902"/>
            <a:chExt cx="405203" cy="405203"/>
          </a:xfrm>
        </p:grpSpPr>
        <p:sp>
          <p:nvSpPr>
            <p:cNvPr id="176" name="타원 1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8" name="타원 1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3" name="직사각형 182">
            <a:hlinkClick r:id="rId4" action="ppaction://hlinksldjump"/>
          </p:cNvPr>
          <p:cNvSpPr/>
          <p:nvPr/>
        </p:nvSpPr>
        <p:spPr>
          <a:xfrm>
            <a:off x="8181951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hlinkClick r:id="rId5" action="ppaction://hlinksldjump"/>
          </p:cNvPr>
          <p:cNvSpPr/>
          <p:nvPr/>
        </p:nvSpPr>
        <p:spPr>
          <a:xfrm>
            <a:off x="9030543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6" action="ppaction://hlinksldjump"/>
          </p:cNvPr>
          <p:cNvSpPr/>
          <p:nvPr/>
        </p:nvSpPr>
        <p:spPr>
          <a:xfrm>
            <a:off x="9454840" y="277224"/>
            <a:ext cx="332789" cy="32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900541" y="951848"/>
            <a:ext cx="432048" cy="447710"/>
            <a:chOff x="6900541" y="951848"/>
            <a:chExt cx="432048" cy="447710"/>
          </a:xfrm>
        </p:grpSpPr>
        <p:grpSp>
          <p:nvGrpSpPr>
            <p:cNvPr id="71" name="그룹 70"/>
            <p:cNvGrpSpPr/>
            <p:nvPr/>
          </p:nvGrpSpPr>
          <p:grpSpPr>
            <a:xfrm>
              <a:off x="6969224" y="1008221"/>
              <a:ext cx="252000" cy="252000"/>
              <a:chOff x="7515401" y="1584373"/>
              <a:chExt cx="223069" cy="225604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2" name="직사각형 71">
              <a:hlinkClick r:id="" action="ppaction://customshow?id=0&amp;return=true"/>
            </p:cNvPr>
            <p:cNvSpPr/>
            <p:nvPr/>
          </p:nvSpPr>
          <p:spPr>
            <a:xfrm>
              <a:off x="6900541" y="951848"/>
              <a:ext cx="432048" cy="447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003" y="951848"/>
            <a:ext cx="3471994" cy="14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750</Words>
  <PresentationFormat>A4 용지(210x297mm)</PresentationFormat>
  <Paragraphs>207</Paragraphs>
  <Slides>20</Slides>
  <Notes>0</Notes>
  <HiddenSlides>2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  <vt:variant>
        <vt:lpstr>재구성한 쇼</vt:lpstr>
      </vt:variant>
      <vt:variant>
        <vt:i4>2</vt:i4>
      </vt:variant>
    </vt:vector>
  </HeadingPairs>
  <TitlesOfParts>
    <vt:vector size="27" baseType="lpstr">
      <vt:lpstr>나눔고딕 ExtraBold</vt:lpstr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2020-10-29T01:40:55Z</cp:lastPrinted>
  <dcterms:created xsi:type="dcterms:W3CDTF">2020-09-07T10:18:08Z</dcterms:created>
  <dcterms:modified xsi:type="dcterms:W3CDTF">2021-06-18T08:53:27Z</dcterms:modified>
</cp:coreProperties>
</file>