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90" d="100"/>
          <a:sy n="90" d="100"/>
        </p:scale>
        <p:origin x="-1806" y="-90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09"/>
        <p:guide pos="2139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presProps" Target="presProps.xml"  /><Relationship Id="rId54" Type="http://schemas.openxmlformats.org/officeDocument/2006/relationships/viewProps" Target="viewProps.xml"  /><Relationship Id="rId55" Type="http://schemas.openxmlformats.org/officeDocument/2006/relationships/theme" Target="theme/theme1.xml"  /><Relationship Id="rId56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5904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5-1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자연수의 혼합 계산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13.png"  /><Relationship Id="rId5" Type="http://schemas.openxmlformats.org/officeDocument/2006/relationships/image" Target="../media/image8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4.png"  /><Relationship Id="rId6" Type="http://schemas.openxmlformats.org/officeDocument/2006/relationships/image" Target="../media/image16.png"  /><Relationship Id="rId7" Type="http://schemas.openxmlformats.org/officeDocument/2006/relationships/image" Target="../media/image9.png"  /><Relationship Id="rId8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4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4.png"  /><Relationship Id="rId6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hyperlink" Target="https://e.tsherpa.co.kr/media/mediaframe3.aspx?mid=M202206251_800k.mp4" TargetMode="External" /><Relationship Id="rId7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22.png"  /><Relationship Id="rId6" Type="http://schemas.openxmlformats.org/officeDocument/2006/relationships/image" Target="../media/image9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7.png"  /><Relationship Id="rId5" Type="http://schemas.openxmlformats.org/officeDocument/2006/relationships/image" Target="../media/image22.png"  /><Relationship Id="rId6" Type="http://schemas.openxmlformats.org/officeDocument/2006/relationships/image" Target="../media/image9.png"  /><Relationship Id="rId7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hyperlink" Target="https://e.tsherpa.co.kr/media/mediaframe3.aspx?mid=M202206252_800k.mp4" TargetMode="External"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6.png"  /><Relationship Id="rId4" Type="http://schemas.openxmlformats.org/officeDocument/2006/relationships/image" Target="../media/image17.png"  /><Relationship Id="rId5" Type="http://schemas.openxmlformats.org/officeDocument/2006/relationships/image" Target="../media/image9.png"  /><Relationship Id="rId6" Type="http://schemas.openxmlformats.org/officeDocument/2006/relationships/image" Target="../media/image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6.png"  /><Relationship Id="rId4" Type="http://schemas.openxmlformats.org/officeDocument/2006/relationships/image" Target="../media/image17.png"  /><Relationship Id="rId5" Type="http://schemas.openxmlformats.org/officeDocument/2006/relationships/image" Target="../media/image25.png"  /><Relationship Id="rId6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13.png"  /><Relationship Id="rId4" Type="http://schemas.openxmlformats.org/officeDocument/2006/relationships/image" Target="../media/image9.png"  /><Relationship Id="rId5" Type="http://schemas.openxmlformats.org/officeDocument/2006/relationships/image" Target="../media/image9.png"  /><Relationship Id="rId6" Type="http://schemas.openxmlformats.org/officeDocument/2006/relationships/image" Target="../media/image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29.png"  /><Relationship Id="rId6" Type="http://schemas.openxmlformats.org/officeDocument/2006/relationships/image" Target="../media/image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2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6.png"  /><Relationship Id="rId13" Type="http://schemas.openxmlformats.org/officeDocument/2006/relationships/image" Target="../media/image36.png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6.png"  /><Relationship Id="rId13" Type="http://schemas.openxmlformats.org/officeDocument/2006/relationships/image" Target="../media/image36.png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9.png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30.png"  /><Relationship Id="rId6" Type="http://schemas.openxmlformats.org/officeDocument/2006/relationships/image" Target="../media/image37.png"  /><Relationship Id="rId7" Type="http://schemas.openxmlformats.org/officeDocument/2006/relationships/image" Target="../media/image34.png"  /><Relationship Id="rId8" Type="http://schemas.openxmlformats.org/officeDocument/2006/relationships/image" Target="../media/image33.png"  /><Relationship Id="rId9" Type="http://schemas.openxmlformats.org/officeDocument/2006/relationships/image" Target="../media/image3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30.png"  /><Relationship Id="rId6" Type="http://schemas.openxmlformats.org/officeDocument/2006/relationships/image" Target="../media/image37.png"  /><Relationship Id="rId7" Type="http://schemas.openxmlformats.org/officeDocument/2006/relationships/image" Target="../media/image34.png"  /><Relationship Id="rId8" Type="http://schemas.openxmlformats.org/officeDocument/2006/relationships/image" Target="../media/image33.png"  /><Relationship Id="rId9" Type="http://schemas.openxmlformats.org/officeDocument/2006/relationships/image" Target="../media/image3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39.png"  /><Relationship Id="rId5" Type="http://schemas.openxmlformats.org/officeDocument/2006/relationships/image" Target="../media/image9.png"  /><Relationship Id="rId6" Type="http://schemas.openxmlformats.org/officeDocument/2006/relationships/image" Target="../media/image1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40.png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39.png"  /><Relationship Id="rId5" Type="http://schemas.openxmlformats.org/officeDocument/2006/relationships/image" Target="../media/image17.png"  /><Relationship Id="rId6" Type="http://schemas.openxmlformats.org/officeDocument/2006/relationships/image" Target="../media/image40.png"  /><Relationship Id="rId7" Type="http://schemas.openxmlformats.org/officeDocument/2006/relationships/image" Target="../media/image41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9.png"  /><Relationship Id="rId11" Type="http://schemas.openxmlformats.org/officeDocument/2006/relationships/image" Target="../media/image17.png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39.png"  /><Relationship Id="rId5" Type="http://schemas.openxmlformats.org/officeDocument/2006/relationships/image" Target="../media/image30.png"  /><Relationship Id="rId6" Type="http://schemas.openxmlformats.org/officeDocument/2006/relationships/image" Target="../media/image30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Relationship Id="rId9" Type="http://schemas.openxmlformats.org/officeDocument/2006/relationships/image" Target="../media/image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39.png"  /><Relationship Id="rId5" Type="http://schemas.openxmlformats.org/officeDocument/2006/relationships/image" Target="../media/image30.png"  /><Relationship Id="rId6" Type="http://schemas.openxmlformats.org/officeDocument/2006/relationships/image" Target="../media/image30.png"  /><Relationship Id="rId7" Type="http://schemas.openxmlformats.org/officeDocument/2006/relationships/image" Target="../media/image17.png"  /><Relationship Id="rId8" Type="http://schemas.openxmlformats.org/officeDocument/2006/relationships/image" Target="../media/image25.png"  /><Relationship Id="rId9" Type="http://schemas.openxmlformats.org/officeDocument/2006/relationships/image" Target="../media/image25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31.png"  /><Relationship Id="rId5" Type="http://schemas.openxmlformats.org/officeDocument/2006/relationships/image" Target="../media/image17.png"  /><Relationship Id="rId6" Type="http://schemas.openxmlformats.org/officeDocument/2006/relationships/image" Target="../media/image4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31.png"  /><Relationship Id="rId5" Type="http://schemas.openxmlformats.org/officeDocument/2006/relationships/image" Target="../media/image17.png"  /><Relationship Id="rId6" Type="http://schemas.openxmlformats.org/officeDocument/2006/relationships/image" Target="../media/image4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46.png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Relationship Id="rId9" Type="http://schemas.openxmlformats.org/officeDocument/2006/relationships/image" Target="../media/image4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9.png"  /><Relationship Id="rId6" Type="http://schemas.openxmlformats.org/officeDocument/2006/relationships/image" Target="../media/image9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5.png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25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Relationship Id="rId9" Type="http://schemas.openxmlformats.org/officeDocument/2006/relationships/image" Target="../media/image3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4.png"  /><Relationship Id="rId11" Type="http://schemas.openxmlformats.org/officeDocument/2006/relationships/image" Target="../media/image33.png"  /><Relationship Id="rId12" Type="http://schemas.openxmlformats.org/officeDocument/2006/relationships/image" Target="../media/image25.png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25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Relationship Id="rId9" Type="http://schemas.openxmlformats.org/officeDocument/2006/relationships/image" Target="../media/image3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39.png"  /><Relationship Id="rId5" Type="http://schemas.openxmlformats.org/officeDocument/2006/relationships/image" Target="../media/image9.png"  /><Relationship Id="rId6" Type="http://schemas.openxmlformats.org/officeDocument/2006/relationships/image" Target="../media/image9.png"  /><Relationship Id="rId7" Type="http://schemas.openxmlformats.org/officeDocument/2006/relationships/image" Target="../media/image9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46.png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Relationship Id="rId9" Type="http://schemas.openxmlformats.org/officeDocument/2006/relationships/image" Target="../media/image4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17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7.png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9.png"  /><Relationship Id="rId7" Type="http://schemas.openxmlformats.org/officeDocument/2006/relationships/image" Target="../media/image9.png"  /><Relationship Id="rId8" Type="http://schemas.openxmlformats.org/officeDocument/2006/relationships/image" Target="../media/image45.png"  /><Relationship Id="rId9" Type="http://schemas.openxmlformats.org/officeDocument/2006/relationships/image" Target="../media/image4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17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17.png"  /><Relationship Id="rId9" Type="http://schemas.openxmlformats.org/officeDocument/2006/relationships/image" Target="../media/image4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9.png"  /><Relationship Id="rId9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13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4.png"  /><Relationship Id="rId8" Type="http://schemas.openxmlformats.org/officeDocument/2006/relationships/image" Target="../media/image13.png"  /><Relationship Id="rId9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5896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999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617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나눔 장터 클릭 시 나타는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어떻게 구할 수 있을지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8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직사각형 61"/>
          <p:cNvSpPr/>
          <p:nvPr/>
        </p:nvSpPr>
        <p:spPr>
          <a:xfrm>
            <a:off x="440395" y="2187948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9552" y="2360488"/>
            <a:ext cx="360040" cy="2905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11932" y="2291267"/>
            <a:ext cx="560428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처음에 모은 책의 수에서 아끼는 책의 수를 빼고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동생이 가져온 책의 수를 더하면 됩니다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96e0"/>
              </a:solidFill>
              <a:latin typeface="맑은 고딕"/>
              <a:ea typeface="맑은 고딕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2" name="그룹 31"/>
          <p:cNvGrpSpPr/>
          <p:nvPr/>
        </p:nvGrpSpPr>
        <p:grpSpPr>
          <a:xfrm rot="0">
            <a:off x="411721" y="1354139"/>
            <a:ext cx="3857551" cy="1192645"/>
            <a:chOff x="3894212" y="3408368"/>
            <a:chExt cx="3857551" cy="1192645"/>
          </a:xfrm>
        </p:grpSpPr>
        <p:grpSp>
          <p:nvGrpSpPr>
            <p:cNvPr id="33" name="그룹 32"/>
            <p:cNvGrpSpPr/>
            <p:nvPr/>
          </p:nvGrpSpPr>
          <p:grpSpPr>
            <a:xfrm rot="0">
              <a:off x="3894212" y="3408368"/>
              <a:ext cx="3857551" cy="1192645"/>
              <a:chOff x="4544012" y="4725404"/>
              <a:chExt cx="4510004" cy="1394365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544012" y="4725404"/>
                <a:ext cx="4510004" cy="1394365"/>
              </a:xfrm>
              <a:prstGeom prst="rect">
                <a:avLst/>
              </a:prstGeom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4979787" y="4797152"/>
                <a:ext cx="672333" cy="319691"/>
              </a:xfrm>
              <a:prstGeom prst="rect">
                <a:avLst/>
              </a:prstGeom>
              <a:solidFill>
                <a:srgbClr val="ff8636"/>
              </a:solidFill>
              <a:ln>
                <a:solidFill>
                  <a:srgbClr val="ff8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860032" y="5422586"/>
                <a:ext cx="3923952" cy="454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4139952" y="3465004"/>
              <a:ext cx="1757174" cy="295583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ko-KR" altLang="en-US" sz="1400">
                  <a:latin typeface="맑은 고딕"/>
                  <a:ea typeface="맑은 고딕"/>
                </a:rPr>
                <a:t>나눔 장터</a:t>
              </a:r>
              <a:endParaRPr lang="ko-KR" altLang="en-US" sz="1400">
                <a:latin typeface="맑은 고딕"/>
                <a:ea typeface="맑은 고딕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21448" y="4012157"/>
              <a:ext cx="3830315" cy="295583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맑은 고딕"/>
                  <a:ea typeface="맑은 고딕"/>
                </a:rPr>
                <a:t>가정에서 쓰지 않는 물건을 필요한 사람에게 직접 팔 수 있도록 마련한 장터</a:t>
              </a:r>
              <a:endParaRPr lang="ko-KR" altLang="en-US" sz="16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874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말풍선 소스</a:t>
            </a:r>
            <a:endParaRPr lang="ko-KR" altLang="en-US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풀이 확인 버튼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나눔 장터에서 팔 책은 몇 권인지 하나의 식으로 나타내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31646" y="3212976"/>
            <a:ext cx="4601369" cy="1781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모서리가 둥근 직사각형 31"/>
          <p:cNvSpPr/>
          <p:nvPr/>
        </p:nvSpPr>
        <p:spPr>
          <a:xfrm>
            <a:off x="1582940" y="2294155"/>
            <a:ext cx="2052956" cy="7027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하나의 식으로는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어떻게 나타내지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2584896" y="30209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43908" y="2169210"/>
            <a:ext cx="2377906" cy="8755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일이 일어난 순서를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생각하며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식으로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나타내면 어떨까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9" name="이등변 삼각형 38"/>
          <p:cNvSpPr/>
          <p:nvPr/>
        </p:nvSpPr>
        <p:spPr>
          <a:xfrm flipV="1">
            <a:off x="4439392" y="30447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11044" y="5114385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49403" y="5105682"/>
            <a:ext cx="360000" cy="355000"/>
          </a:xfrm>
          <a:prstGeom prst="rect">
            <a:avLst/>
          </a:prstGeom>
        </p:spPr>
      </p:pic>
      <p:graphicFrame>
        <p:nvGraphicFramePr>
          <p:cNvPr id="46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초등학교 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5-1\app\resource\contents\lesson01\ops\lesson01\images\mm_51_1_01_03_02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1260650" y="2360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" name="타원 50"/>
          <p:cNvSpPr/>
          <p:nvPr/>
        </p:nvSpPr>
        <p:spPr>
          <a:xfrm>
            <a:off x="5580259" y="5010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99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나눔 장터에서 팔 책은 몇 권인지 하나의 식으로 나타내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31646" y="3212976"/>
            <a:ext cx="4601369" cy="1781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모서리가 둥근 직사각형 31"/>
          <p:cNvSpPr/>
          <p:nvPr/>
        </p:nvSpPr>
        <p:spPr>
          <a:xfrm>
            <a:off x="1582940" y="2294155"/>
            <a:ext cx="2052956" cy="7027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하나의 식으로는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어떻게 나타내지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2584896" y="30209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43908" y="2169210"/>
            <a:ext cx="2377906" cy="8755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일이 일어난 순서를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생각하며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식으로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나타내면 어떨까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9" name="이등변 삼각형 38"/>
          <p:cNvSpPr/>
          <p:nvPr/>
        </p:nvSpPr>
        <p:spPr>
          <a:xfrm flipV="1">
            <a:off x="4439392" y="30447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11044" y="5114385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3" name="그룹 52"/>
          <p:cNvGrpSpPr/>
          <p:nvPr/>
        </p:nvGrpSpPr>
        <p:grpSpPr>
          <a:xfrm rot="0"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54" name="직사각형 53"/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모서리가 둥근 직사각형 38"/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7" name="직각 삼각형 5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6137" y="4642533"/>
            <a:ext cx="2220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33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5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28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31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4099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303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아래 식을 계산하는 순서를 말해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모서리가 둥근 직사각형 33"/>
          <p:cNvSpPr/>
          <p:nvPr/>
        </p:nvSpPr>
        <p:spPr>
          <a:xfrm>
            <a:off x="2519772" y="2339355"/>
            <a:ext cx="1996960" cy="54006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31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0395" y="3227064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덧셈과 뺄셈이 섞여 있는 식은 앞에서부터 차례대로            계산합니다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48832" y="3737881"/>
            <a:ext cx="360000" cy="355000"/>
          </a:xfrm>
          <a:prstGeom prst="rect">
            <a:avLst/>
          </a:prstGeom>
        </p:spPr>
      </p:pic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_201_2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직사각형 29"/>
          <p:cNvSpPr/>
          <p:nvPr/>
        </p:nvSpPr>
        <p:spPr>
          <a:xfrm>
            <a:off x="71500" y="1614491"/>
            <a:ext cx="6912768" cy="3974563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5599" y="1916832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1622" y="1798827"/>
            <a:ext cx="6344614" cy="66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solidFill>
                  <a:schemeClr val="bg1"/>
                </a:solidFill>
                <a:latin typeface="맑은 고딕"/>
                <a:ea typeface="맑은 고딕"/>
              </a:rPr>
              <a:t>덧셈과 뺄셈이 섞여 있는 식은 앞에서부터 차례대로     계산합니다</a:t>
            </a:r>
            <a:r>
              <a:rPr lang="en-US" altLang="ko-KR" sz="1900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9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ko-KR" altLang="en-US" sz="19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15716" y="3032956"/>
            <a:ext cx="2839168" cy="2052228"/>
          </a:xfrm>
          <a:prstGeom prst="roundRect">
            <a:avLst>
              <a:gd name="adj" fmla="val 16667"/>
            </a:avLst>
          </a:prstGeom>
          <a:solidFill>
            <a:srgbClr val="f2f1ee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31740" y="3108374"/>
            <a:ext cx="3024336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47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43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12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srgbClr val="f2f1ee"/>
                </a:solidFill>
                <a:latin typeface="맑은 고딕"/>
                <a:ea typeface="맑은 고딕"/>
              </a:rPr>
              <a:t>47</a:t>
            </a:r>
            <a:r>
              <a:rPr lang="ko-KR" altLang="en-US" sz="1900">
                <a:solidFill>
                  <a:srgbClr val="f2f1ee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>
                <a:solidFill>
                  <a:srgbClr val="f2f1ee"/>
                </a:solidFill>
                <a:latin typeface="맑은 고딕"/>
                <a:ea typeface="맑은 고딕"/>
              </a:rPr>
              <a:t>4</a:t>
            </a:r>
            <a:r>
              <a:rPr lang="ko-KR" altLang="en-US" sz="1900">
                <a:solidFill>
                  <a:srgbClr val="f2f1ee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>
                <a:solidFill>
                  <a:srgbClr val="f2f1ee"/>
                </a:solidFill>
                <a:latin typeface="맑은 고딕"/>
                <a:ea typeface="맑은 고딕"/>
              </a:rPr>
              <a:t>12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55</a:t>
            </a:r>
            <a:endParaRPr lang="ko-KR" altLang="en-US" sz="1900">
              <a:latin typeface="맑은 고딕"/>
              <a:ea typeface="맑은 고딕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47764" y="349309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9" name="직선 연결선 38"/>
          <p:cNvCxnSpPr/>
          <p:nvPr/>
        </p:nvCxnSpPr>
        <p:spPr>
          <a:xfrm>
            <a:off x="2879812" y="349309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0" name="직선 연결선 39"/>
          <p:cNvCxnSpPr/>
          <p:nvPr/>
        </p:nvCxnSpPr>
        <p:spPr>
          <a:xfrm>
            <a:off x="2444422" y="3801237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0" name="직선 연결선 49"/>
          <p:cNvCxnSpPr/>
          <p:nvPr/>
        </p:nvCxnSpPr>
        <p:spPr>
          <a:xfrm>
            <a:off x="3347864" y="3493095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85864" y="3823628"/>
            <a:ext cx="331199" cy="3193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839978" y="4509121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54" name="직선 연결선 53"/>
          <p:cNvCxnSpPr/>
          <p:nvPr/>
        </p:nvCxnSpPr>
        <p:spPr>
          <a:xfrm>
            <a:off x="2647285" y="414299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6" name="직선 연결선 55"/>
          <p:cNvCxnSpPr/>
          <p:nvPr/>
        </p:nvCxnSpPr>
        <p:spPr>
          <a:xfrm>
            <a:off x="2651465" y="4509121"/>
            <a:ext cx="69639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58" name="타원 57"/>
          <p:cNvSpPr/>
          <p:nvPr/>
        </p:nvSpPr>
        <p:spPr>
          <a:xfrm>
            <a:off x="662422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>
          <a:xfrm>
            <a:off x="6984268" y="980728"/>
            <a:ext cx="2159732" cy="2408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개념 정리 학습창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클릭 시 플레이어로 풀이 영상 재생됨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풀이 영상 링크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  <a:hlinkClick r:id="rId6"/>
              </a:rPr>
              <a:t>https://e.tsherpa.co.kr/media/mediaframe3.aspx?mid=M202206251_800k.mp4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정답 확인 버튼 없음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9718" y="1652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550525" y="2384799"/>
            <a:ext cx="1259505" cy="39359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타원 33"/>
          <p:cNvSpPr/>
          <p:nvPr/>
        </p:nvSpPr>
        <p:spPr>
          <a:xfrm>
            <a:off x="5253987" y="2437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617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442842" y="1985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초등학교 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5-1\app\resource\contents\lesson01\ops\lesson01\images\mm_51_1_01_04_01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30554" y="2251471"/>
            <a:ext cx="5069637" cy="337377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" name="그룹 2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65" name="그룹 64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102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371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어떻게 구할 수 있을지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2141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켄 캐릭터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캐릭터 또는 말줄임 버튼을 각각 클릭하면 상단에 말풍선과 함께 음성이 나옴 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34847" y="2856270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준비한 종이 수를 종이를 나누어 가진 사람 수로 나누고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한 장의 종이로 만들 수 있는 쿠폰의 수를 곱하면 됩니다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11560" y="2901104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69166" y="2674413"/>
            <a:ext cx="360000" cy="355000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508104" y="4045865"/>
            <a:ext cx="1099762" cy="107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 flipH="1">
            <a:off x="5145319" y="4422166"/>
            <a:ext cx="316133" cy="32271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타원 33"/>
          <p:cNvSpPr/>
          <p:nvPr/>
        </p:nvSpPr>
        <p:spPr>
          <a:xfrm>
            <a:off x="5690777" y="372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65" name="그룹 64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94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1379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말줄임 버튼 클릭 시 나타나는 화면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내레이션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재클릭 시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말풍선이 사라지고 내레이션 멈춤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모서리가 둥근 직사각형 35"/>
          <p:cNvSpPr/>
          <p:nvPr/>
        </p:nvSpPr>
        <p:spPr>
          <a:xfrm>
            <a:off x="3656541" y="4283250"/>
            <a:ext cx="1584176" cy="6005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먼저 무엇을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구해야 하지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 flipV="1">
            <a:off x="5324981" y="4481412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>
          <a:xfrm>
            <a:off x="7078283" y="2570889"/>
            <a:ext cx="1971702" cy="69428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캐릭터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켄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/>
                <a:ea typeface="맑은 고딕"/>
              </a:rPr>
              <a:t>suh_p_0501_01_0002</a:t>
            </a:r>
            <a:r>
              <a:rPr lang="en-US" altLang="ko-KR" sz="1000" b="1">
                <a:latin typeface="맑은 고딕"/>
                <a:ea typeface="맑은 고딕"/>
              </a:rPr>
              <a:t>_202_1</a:t>
            </a:r>
            <a:endParaRPr lang="en-US" altLang="ko-KR" sz="1000" b="1">
              <a:latin typeface="맑은 고딕"/>
              <a:ea typeface="맑은 고딕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000">
                <a:latin typeface="맑은 고딕"/>
                <a:ea typeface="맑은 고딕"/>
              </a:rPr>
              <a:t>먼저 무엇을 구해야 하지</a:t>
            </a:r>
            <a:r>
              <a:rPr lang="en-US" altLang="ko-KR" sz="1000">
                <a:latin typeface="맑은 고딕"/>
                <a:ea typeface="맑은 고딕"/>
              </a:rPr>
              <a:t>?</a:t>
            </a: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0" name="그룹 29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3" name="그룹 32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63" name="TextBox 43"/>
          <p:cNvSpPr txBox="1"/>
          <p:nvPr/>
        </p:nvSpPr>
        <p:spPr>
          <a:xfrm>
            <a:off x="389043" y="2312876"/>
            <a:ext cx="6519789" cy="3712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어떻게 구할 수 있을지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6" name="직사각형 65"/>
          <p:cNvSpPr/>
          <p:nvPr/>
        </p:nvSpPr>
        <p:spPr>
          <a:xfrm>
            <a:off x="534847" y="2856270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준비한 종이 수를 종이를 나누어 가진 사람 수로 나누고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한 장의 종이로 만들 수 있는 쿠폰의 수를 곱하면 됩니다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11560" y="2901104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69166" y="2674413"/>
            <a:ext cx="360000" cy="355000"/>
          </a:xfrm>
          <a:prstGeom prst="rect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508104" y="4045865"/>
            <a:ext cx="1099762" cy="10753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타원 72"/>
          <p:cNvSpPr/>
          <p:nvPr/>
        </p:nvSpPr>
        <p:spPr>
          <a:xfrm>
            <a:off x="5173899" y="4045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4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666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지우가 만들 수 있는 쿠폰은 몇 장인지 하나의 식으로 나타내  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1112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풀이 확인 버튼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40÷5×6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49403" y="3132265"/>
            <a:ext cx="360000" cy="355000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타원 40"/>
          <p:cNvSpPr/>
          <p:nvPr/>
        </p:nvSpPr>
        <p:spPr>
          <a:xfrm>
            <a:off x="458307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4" name="그룹 33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7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666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지우가 만들 수 있는 쿠폰은 몇 장인지 하나의 식으로 나타내  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3" name="그룹 32"/>
          <p:cNvGrpSpPr/>
          <p:nvPr/>
        </p:nvGrpSpPr>
        <p:grpSpPr>
          <a:xfrm rot="0"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34" name="직사각형 33"/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모서리가 둥근 직사각형 38"/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3" name="직각 삼각형 4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5536" y="4642533"/>
            <a:ext cx="19247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40÷5×6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8×6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48</a:t>
            </a:r>
            <a:endParaRPr lang="ko-KR" altLang="en-US" sz="1600"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57" name="직사각형 56"/>
          <p:cNvSpPr/>
          <p:nvPr/>
        </p:nvSpPr>
        <p:spPr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40÷5×6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35688"/>
              </p:ext>
            </p:extLst>
          </p:nvPr>
        </p:nvGraphicFramePr>
        <p:xfrm>
          <a:off x="179388" y="654012"/>
          <a:ext cx="8774172" cy="52271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나눔 장터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나눔 장터에서 팔 책이 몇 권인지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덧셈과 뺄셈이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덧셈과 뺄셈이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곱셈과 나눗셈이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곱셈과 나눗셈이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순서를 나타내고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371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아래 식을 계산하는 순서를 말해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47" y="4036827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곱셈과 나눗셈이 섞여 있는 식은 앞에서부터 차례대로         계산합니다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09400" y="3859327"/>
            <a:ext cx="360000" cy="355000"/>
          </a:xfrm>
          <a:prstGeom prst="rect">
            <a:avLst/>
          </a:prstGeom>
        </p:spPr>
      </p:pic>
      <p:sp>
        <p:nvSpPr>
          <p:cNvPr id="34" name="직사각형 21"/>
          <p:cNvSpPr>
            <a:spLocks noChangeArrowheads="1"/>
          </p:cNvSpPr>
          <p:nvPr/>
        </p:nvSpPr>
        <p:spPr>
          <a:xfrm>
            <a:off x="6984268" y="980728"/>
            <a:ext cx="2159732" cy="922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0" name="그룹 29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2" name="그룹 31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>
                <a:latin typeface="맑은 고딕"/>
                <a:ea typeface="맑은 고딕"/>
              </a:rPr>
              <a:t>40÷5×6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48</a:t>
            </a:r>
            <a:endParaRPr kumimoji="1" lang="ko-KR" altLang="en-US" sz="1900" i="0" u="none" strike="noStrike" cap="none" normalizeH="0" baseline="0">
              <a:effectLst/>
              <a:latin typeface="맑은 고딕"/>
              <a:ea typeface="맑은 고딕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63788" y="3104964"/>
            <a:ext cx="1736437" cy="46805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_202_2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500" y="2240867"/>
            <a:ext cx="6912768" cy="3352445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43"/>
          <p:cNvSpPr txBox="1"/>
          <p:nvPr/>
        </p:nvSpPr>
        <p:spPr>
          <a:xfrm>
            <a:off x="389043" y="2312876"/>
            <a:ext cx="6519789" cy="666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solidFill>
                  <a:schemeClr val="bg1"/>
                </a:solidFill>
                <a:latin typeface="맑은 고딕"/>
                <a:ea typeface="맑은 고딕"/>
              </a:rPr>
              <a:t>곱셈과 나눗셈이 섞여 있는 식은 앞에서부터 차례대로             계산합니다</a:t>
            </a:r>
            <a:r>
              <a:rPr lang="en-US" altLang="ko-KR" sz="1900" b="0" spc="-150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endParaRPr lang="en-US" altLang="ko-KR" sz="1900" b="0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>
          <a:xfrm>
            <a:off x="6984268" y="980728"/>
            <a:ext cx="2159732" cy="2408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개념 정리 학습창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클릭 시 플레이어로 풀이 영상 재생됨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풀이 영상 링크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  <a:hlinkClick r:id="rId4"/>
              </a:rPr>
              <a:t>https://e.tsherpa.co.kr/media/mediaframe3.aspx?mid=M202206252_800k.mp4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정답 확인 버튼 없음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49584" y="3212976"/>
            <a:ext cx="2839168" cy="2052228"/>
          </a:xfrm>
          <a:prstGeom prst="roundRect">
            <a:avLst>
              <a:gd name="adj" fmla="val 16667"/>
            </a:avLst>
          </a:prstGeom>
          <a:solidFill>
            <a:srgbClr val="f2f1ee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0546" y="2166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612294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869208" y="4003648"/>
            <a:ext cx="331199" cy="3193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121236" y="4695491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64" name="직선 연결선 63"/>
          <p:cNvCxnSpPr/>
          <p:nvPr/>
        </p:nvCxnSpPr>
        <p:spPr>
          <a:xfrm>
            <a:off x="3024279" y="432301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3024279" y="4689141"/>
            <a:ext cx="50360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7" name="타원 66"/>
          <p:cNvSpPr/>
          <p:nvPr/>
        </p:nvSpPr>
        <p:spPr>
          <a:xfrm>
            <a:off x="5284209" y="2903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27784" y="3288394"/>
            <a:ext cx="3024336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36÷4×3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9×3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srgbClr val="f2f1ee"/>
                </a:solidFill>
                <a:latin typeface="맑은 고딕"/>
                <a:ea typeface="맑은 고딕"/>
              </a:rPr>
              <a:t>36÷4×3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27</a:t>
            </a:r>
            <a:endParaRPr lang="ko-KR" altLang="en-US" sz="1900">
              <a:latin typeface="맑은 고딕"/>
              <a:ea typeface="맑은 고딕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843808" y="367311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0" name="직선 연결선 69"/>
          <p:cNvCxnSpPr/>
          <p:nvPr/>
        </p:nvCxnSpPr>
        <p:spPr>
          <a:xfrm>
            <a:off x="3212356" y="367311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1" name="직선 연결선 70"/>
          <p:cNvCxnSpPr/>
          <p:nvPr/>
        </p:nvCxnSpPr>
        <p:spPr>
          <a:xfrm>
            <a:off x="2840466" y="3981257"/>
            <a:ext cx="372641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2" name="직선 연결선 71"/>
          <p:cNvCxnSpPr/>
          <p:nvPr/>
        </p:nvCxnSpPr>
        <p:spPr>
          <a:xfrm>
            <a:off x="3527884" y="3673115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580747" y="2852936"/>
            <a:ext cx="1259505" cy="3935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22177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 시 같이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순서를 나타내고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계산해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066982"/>
            <a:ext cx="1582623" cy="369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6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15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8395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9037" y="3066982"/>
            <a:ext cx="1309974" cy="369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15×6÷9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0072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64378" y="2888940"/>
            <a:ext cx="360000" cy="355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73169" y="2888940"/>
            <a:ext cx="360000" cy="355000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>
          <a:xfrm>
            <a:off x="1138028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7" name="직선 연결선 56"/>
          <p:cNvCxnSpPr/>
          <p:nvPr/>
        </p:nvCxnSpPr>
        <p:spPr>
          <a:xfrm>
            <a:off x="1574312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9" name="직선 연결선 58"/>
          <p:cNvCxnSpPr/>
          <p:nvPr/>
        </p:nvCxnSpPr>
        <p:spPr>
          <a:xfrm>
            <a:off x="1132988" y="3750041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132166" y="3721679"/>
            <a:ext cx="416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015716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1" name="직선 연결선 60"/>
          <p:cNvCxnSpPr/>
          <p:nvPr/>
        </p:nvCxnSpPr>
        <p:spPr>
          <a:xfrm>
            <a:off x="1331640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2" name="직선 연결선 61"/>
          <p:cNvCxnSpPr/>
          <p:nvPr/>
        </p:nvCxnSpPr>
        <p:spPr>
          <a:xfrm>
            <a:off x="1331640" y="4447596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468333" y="4451164"/>
            <a:ext cx="4138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4231030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581714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4219103" y="375004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56502" y="3721679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4879080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9" name="직선 연결선 68"/>
          <p:cNvCxnSpPr/>
          <p:nvPr/>
        </p:nvCxnSpPr>
        <p:spPr>
          <a:xfrm>
            <a:off x="4355976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0" name="직선 연결선 69"/>
          <p:cNvCxnSpPr/>
          <p:nvPr/>
        </p:nvCxnSpPr>
        <p:spPr>
          <a:xfrm>
            <a:off x="4355976" y="444759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421634" y="4451164"/>
            <a:ext cx="4132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51323" y="3607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861" y="3356992"/>
            <a:ext cx="4028195" cy="15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순서를 나타내고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계산해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99592" y="3066982"/>
            <a:ext cx="1582623" cy="369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6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15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8395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9037" y="3066982"/>
            <a:ext cx="1309974" cy="369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15×6÷9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0072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138028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7" name="직선 연결선 56"/>
          <p:cNvCxnSpPr/>
          <p:nvPr/>
        </p:nvCxnSpPr>
        <p:spPr>
          <a:xfrm>
            <a:off x="1574312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9" name="직선 연결선 58"/>
          <p:cNvCxnSpPr/>
          <p:nvPr/>
        </p:nvCxnSpPr>
        <p:spPr>
          <a:xfrm>
            <a:off x="1132988" y="3179588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132166" y="3721679"/>
            <a:ext cx="416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015716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1" name="직선 연결선 60"/>
          <p:cNvCxnSpPr/>
          <p:nvPr/>
        </p:nvCxnSpPr>
        <p:spPr>
          <a:xfrm>
            <a:off x="1331640" y="3511021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2" name="직선 연결선 61"/>
          <p:cNvCxnSpPr/>
          <p:nvPr/>
        </p:nvCxnSpPr>
        <p:spPr>
          <a:xfrm>
            <a:off x="1331640" y="3877143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468333" y="3880711"/>
            <a:ext cx="4138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4231030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581714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4219103" y="375004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56502" y="3721679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4879080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9" name="직선 연결선 68"/>
          <p:cNvCxnSpPr/>
          <p:nvPr/>
        </p:nvCxnSpPr>
        <p:spPr>
          <a:xfrm>
            <a:off x="4355976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0" name="직선 연결선 69"/>
          <p:cNvCxnSpPr/>
          <p:nvPr/>
        </p:nvCxnSpPr>
        <p:spPr>
          <a:xfrm>
            <a:off x="4355976" y="444759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421634" y="4451164"/>
            <a:ext cx="4132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230305" y="2708920"/>
            <a:ext cx="6667165" cy="2556284"/>
            <a:chOff x="192745" y="2717006"/>
            <a:chExt cx="6667165" cy="2556284"/>
          </a:xfrm>
        </p:grpSpPr>
        <p:sp>
          <p:nvSpPr>
            <p:cNvPr id="38" name="직사각형 37"/>
            <p:cNvSpPr/>
            <p:nvPr/>
          </p:nvSpPr>
          <p:spPr>
            <a:xfrm>
              <a:off x="192745" y="2879024"/>
              <a:ext cx="6667165" cy="2206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모서리가 둥근 직사각형 38"/>
            <p:cNvSpPr/>
            <p:nvPr/>
          </p:nvSpPr>
          <p:spPr>
            <a:xfrm>
              <a:off x="338478" y="2717006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2" name="직각 삼각형 4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3686" y="3315900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539164" y="3176972"/>
            <a:ext cx="3096731" cy="8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6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15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40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15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schemeClr val="bg1"/>
                </a:solidFill>
                <a:latin typeface="맑은 고딕"/>
                <a:ea typeface="맑은 고딕"/>
              </a:rPr>
              <a:t>34</a:t>
            </a:r>
            <a:r>
              <a:rPr lang="ko-KR" altLang="en-US" sz="1900">
                <a:solidFill>
                  <a:schemeClr val="bg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  <a:r>
              <a:rPr lang="ko-KR" altLang="en-US" sz="1900">
                <a:solidFill>
                  <a:schemeClr val="bg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>
                <a:solidFill>
                  <a:schemeClr val="bg1"/>
                </a:solidFill>
                <a:latin typeface="맑은 고딕"/>
                <a:ea typeface="맑은 고딕"/>
              </a:rPr>
              <a:t>15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25</a:t>
            </a:r>
            <a:endParaRPr lang="ko-KR" altLang="en-US" sz="1900">
              <a:latin typeface="맑은 고딕"/>
              <a:ea typeface="맑은 고딕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77293" y="352135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8" name="직선 연결선 47"/>
          <p:cNvCxnSpPr/>
          <p:nvPr/>
        </p:nvCxnSpPr>
        <p:spPr>
          <a:xfrm>
            <a:off x="1213577" y="352135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9" name="직선 연결선 48"/>
          <p:cNvCxnSpPr/>
          <p:nvPr/>
        </p:nvCxnSpPr>
        <p:spPr>
          <a:xfrm>
            <a:off x="772253" y="3829492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71431" y="3801130"/>
            <a:ext cx="415498" cy="359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51" name="직선 연결선 50"/>
          <p:cNvCxnSpPr/>
          <p:nvPr/>
        </p:nvCxnSpPr>
        <p:spPr>
          <a:xfrm>
            <a:off x="1654981" y="3511021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3" name="직선 연결선 52"/>
          <p:cNvCxnSpPr/>
          <p:nvPr/>
        </p:nvCxnSpPr>
        <p:spPr>
          <a:xfrm>
            <a:off x="970905" y="4160925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4" name="직선 연결선 53"/>
          <p:cNvCxnSpPr/>
          <p:nvPr/>
        </p:nvCxnSpPr>
        <p:spPr>
          <a:xfrm>
            <a:off x="970905" y="4527047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105194" y="4530615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468409" y="3315900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3563887" y="3176972"/>
            <a:ext cx="3096732" cy="8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15×6÷9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90÷9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schemeClr val="bg1"/>
                </a:solidFill>
                <a:latin typeface="맑은 고딕"/>
                <a:ea typeface="맑은 고딕"/>
              </a:rPr>
              <a:t>15×6÷9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10</a:t>
            </a:r>
            <a:endParaRPr lang="ko-KR" altLang="en-US" sz="1900">
              <a:latin typeface="맑은 고딕"/>
              <a:ea typeface="맑은 고딕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831087" y="35213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4" name="직선 연결선 83"/>
          <p:cNvCxnSpPr/>
          <p:nvPr/>
        </p:nvCxnSpPr>
        <p:spPr>
          <a:xfrm>
            <a:off x="4181771" y="35213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5" name="직선 연결선 84"/>
          <p:cNvCxnSpPr/>
          <p:nvPr/>
        </p:nvCxnSpPr>
        <p:spPr>
          <a:xfrm>
            <a:off x="3819160" y="382949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3756559" y="3801129"/>
            <a:ext cx="415498" cy="3593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87" name="직선 연결선 86"/>
          <p:cNvCxnSpPr/>
          <p:nvPr/>
        </p:nvCxnSpPr>
        <p:spPr>
          <a:xfrm>
            <a:off x="4479137" y="351102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8" name="직선 연결선 87"/>
          <p:cNvCxnSpPr/>
          <p:nvPr/>
        </p:nvCxnSpPr>
        <p:spPr>
          <a:xfrm>
            <a:off x="3956033" y="416092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9" name="직선 연결선 88"/>
          <p:cNvCxnSpPr/>
          <p:nvPr/>
        </p:nvCxnSpPr>
        <p:spPr>
          <a:xfrm>
            <a:off x="3956033" y="452704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019287" y="4530614"/>
            <a:ext cx="4155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sp>
        <p:nvSpPr>
          <p:cNvPr id="91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핵심 정리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73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b="1" spc="-15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en-US" altLang="ko-KR" sz="1900" b="1" spc="-150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 b="1" spc="-15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( )</a:t>
            </a:r>
            <a:r>
              <a:rPr lang="ko-KR" altLang="en-US" sz="1900" b="1" spc="-15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가 없는 혼합 계산 알아보기</a:t>
            </a:r>
            <a:r>
              <a:rPr lang="en-US" altLang="ko-KR" sz="1900" b="1" spc="-15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(1)</a:t>
            </a:r>
            <a:r>
              <a:rPr lang="en-US" altLang="ko-KR" sz="1900" b="1" spc="-15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]</a:t>
            </a:r>
            <a:endParaRPr lang="en-US" altLang="ko-KR" sz="1900" b="1" spc="-150">
              <a:solidFill>
                <a:schemeClr val="accent6">
                  <a:lumMod val="40000"/>
                  <a:lumOff val="6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7" cy="369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( )</a:t>
            </a:r>
            <a:r>
              <a:rPr lang="ko-KR" altLang="en-US" sz="1900" b="0" spc="-150">
                <a:latin typeface="맑은 고딕"/>
                <a:ea typeface="맑은 고딕"/>
              </a:rPr>
              <a:t>가 없으면         에서부터 차례로 계산합니다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r>
              <a:rPr lang="ko-KR" altLang="en-US" sz="1900" b="0" spc="-150">
                <a:latin typeface="맑은 고딕"/>
                <a:ea typeface="맑은 고딕"/>
              </a:rPr>
              <a:t> 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5064" y="3543106"/>
            <a:ext cx="271463" cy="2190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직사각형 32"/>
          <p:cNvSpPr/>
          <p:nvPr/>
        </p:nvSpPr>
        <p:spPr>
          <a:xfrm>
            <a:off x="1921888" y="2365814"/>
            <a:ext cx="4369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앞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9630" y="3475686"/>
            <a:ext cx="1588897" cy="370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36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8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48395" y="347514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64378" y="3297644"/>
            <a:ext cx="360000" cy="355000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1138028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1" name="직선 연결선 50"/>
          <p:cNvCxnSpPr/>
          <p:nvPr/>
        </p:nvCxnSpPr>
        <p:spPr>
          <a:xfrm>
            <a:off x="1574312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7" name="직선 연결선 56"/>
          <p:cNvCxnSpPr/>
          <p:nvPr/>
        </p:nvCxnSpPr>
        <p:spPr>
          <a:xfrm>
            <a:off x="1132988" y="4158745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132166" y="4130383"/>
            <a:ext cx="416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2015716" y="3840274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4" name="직선 연결선 63"/>
          <p:cNvCxnSpPr/>
          <p:nvPr/>
        </p:nvCxnSpPr>
        <p:spPr>
          <a:xfrm>
            <a:off x="1331640" y="4490178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1331640" y="4856300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468333" y="4859868"/>
            <a:ext cx="4138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78822" y="2156646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113329" y="3475686"/>
            <a:ext cx="1444626" cy="370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72÷12×3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08104" y="347514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24087" y="3297644"/>
            <a:ext cx="360000" cy="355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>
            <a:off x="4344262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4" name="직선 연결선 83"/>
          <p:cNvCxnSpPr/>
          <p:nvPr/>
        </p:nvCxnSpPr>
        <p:spPr>
          <a:xfrm>
            <a:off x="4780546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5" name="직선 연결선 84"/>
          <p:cNvCxnSpPr/>
          <p:nvPr/>
        </p:nvCxnSpPr>
        <p:spPr>
          <a:xfrm>
            <a:off x="4339222" y="4158745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338400" y="4130383"/>
            <a:ext cx="4202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5156531" y="3840274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8" name="직선 연결선 87"/>
          <p:cNvCxnSpPr/>
          <p:nvPr/>
        </p:nvCxnSpPr>
        <p:spPr>
          <a:xfrm>
            <a:off x="4537874" y="4490178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9" name="직선 연결선 88"/>
          <p:cNvCxnSpPr/>
          <p:nvPr/>
        </p:nvCxnSpPr>
        <p:spPr>
          <a:xfrm>
            <a:off x="4537874" y="4856300"/>
            <a:ext cx="61865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648771" y="4859868"/>
            <a:ext cx="4147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3581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>
          <a:xfrm>
            <a:off x="6984268" y="980728"/>
            <a:ext cx="2159732" cy="922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 시 같이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정답 확인 버튼 없음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나타나기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74822" y="40125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1360" y="3762181"/>
            <a:ext cx="4220720" cy="15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97321" y="3008275"/>
            <a:ext cx="4891589" cy="37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1">
                <a:latin typeface="맑은 고딕"/>
                <a:ea typeface="맑은 고딕"/>
              </a:rPr>
              <a:t>( )</a:t>
            </a:r>
            <a:r>
              <a:rPr lang="ko-KR" altLang="en-US" sz="1900" b="1">
                <a:latin typeface="맑은 고딕"/>
                <a:ea typeface="맑은 고딕"/>
              </a:rPr>
              <a:t>가 없는 혼합 계산을 알아볼까요</a:t>
            </a:r>
            <a:r>
              <a:rPr lang="en-US" altLang="ko-KR" sz="1900" b="1">
                <a:latin typeface="맑은 고딕"/>
                <a:ea typeface="맑은 고딕"/>
              </a:rPr>
              <a:t>(2)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5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_302_1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47017" y="316689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/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14~15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25" name="직사각형 24"/>
          <p:cNvSpPr/>
          <p:nvPr/>
        </p:nvSpPr>
        <p:spPr>
          <a:xfrm>
            <a:off x="4871846" y="3722487"/>
            <a:ext cx="1167307" cy="371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10~11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26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25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확인 문제</a:t>
            </a:r>
            <a:r>
              <a:rPr lang="en-US" altLang="ko-KR" sz="1000">
                <a:latin typeface="맑은 고딕"/>
                <a:ea typeface="맑은 고딕"/>
              </a:rPr>
              <a:t>] </a:t>
            </a:r>
            <a:r>
              <a:rPr lang="ko-KR" altLang="en-US" sz="1000">
                <a:latin typeface="맑은 고딕"/>
                <a:ea typeface="맑은 고딕"/>
              </a:rPr>
              <a:t>게이트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5~6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학년군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박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)5-1_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확인문제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_1_02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활동지 다운로드 버튼은 게이트 화면에만 있음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#2~3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58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버튼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아래와 같은 마법 상자에 어떤 수를 넣으면 새로운 수가 나옵니다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이 상자에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을 넣으면 얼마가 나올지 구하시오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>
          <a:xfrm>
            <a:off x="5742806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10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>
          <a:xfrm>
            <a:off x="5285194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9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>
          <a:xfrm>
            <a:off x="4808904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>
          <a:xfrm>
            <a:off x="4327360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>
          <a:xfrm>
            <a:off x="3851070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>
          <a:xfrm>
            <a:off x="3368744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>
          <a:xfrm>
            <a:off x="2892454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>
          <a:xfrm>
            <a:off x="2410910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>
          <a:xfrm>
            <a:off x="1934620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>
          <a:xfrm>
            <a:off x="1460532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0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303719" y="4947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bg.svg / 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이미지 내 텍스트 새로 써주세요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초등학교 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5-1\app\resource\contents\lesson01\ops\lesson01\images\mm_51_1_01_06_02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40384" y="2924944"/>
            <a:ext cx="1750347" cy="15757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84323" y="2492896"/>
            <a:ext cx="455192" cy="3722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40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903" y="3212976"/>
            <a:ext cx="494187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÷5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6577" y="3764359"/>
            <a:ext cx="628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×12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57170" y="47271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96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73153" y="4549674"/>
            <a:ext cx="360000" cy="355000"/>
          </a:xfrm>
          <a:prstGeom prst="rect">
            <a:avLst/>
          </a:prstGeom>
        </p:spPr>
      </p:pic>
      <p:sp>
        <p:nvSpPr>
          <p:cNvPr id="102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아래와 같은 마법 상자에 어떤 수를 넣으면 새로운 수가 나옵니다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이 상자에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을 넣으면 얼마가 나올지 구하시오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>
          <a:xfrm>
            <a:off x="5742806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10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>
          <a:xfrm>
            <a:off x="5285194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9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>
          <a:xfrm>
            <a:off x="4808904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>
          <a:xfrm>
            <a:off x="4327360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>
          <a:xfrm>
            <a:off x="3851070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>
          <a:xfrm>
            <a:off x="3368744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>
          <a:xfrm>
            <a:off x="2892454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>
          <a:xfrm>
            <a:off x="2410910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>
          <a:xfrm>
            <a:off x="1934620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  <a:endParaRPr lang="en-US" altLang="ko-KR" sz="10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>
          <a:xfrm>
            <a:off x="1460532" y="908720"/>
            <a:ext cx="665398" cy="31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0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0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0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40384" y="2924944"/>
            <a:ext cx="1750347" cy="15757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84323" y="2492896"/>
            <a:ext cx="455192" cy="3722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40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903" y="3212976"/>
            <a:ext cx="494187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÷5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6577" y="3764359"/>
            <a:ext cx="628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×12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57170" y="47271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96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173087" y="3248980"/>
            <a:ext cx="6667165" cy="1989020"/>
            <a:chOff x="192745" y="3284270"/>
            <a:chExt cx="6667165" cy="1989020"/>
          </a:xfrm>
        </p:grpSpPr>
        <p:sp>
          <p:nvSpPr>
            <p:cNvPr id="43" name="직사각형 42"/>
            <p:cNvSpPr/>
            <p:nvPr/>
          </p:nvSpPr>
          <p:spPr>
            <a:xfrm>
              <a:off x="192745" y="3446288"/>
              <a:ext cx="6667165" cy="163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모서리가 둥근 직사각형 38"/>
            <p:cNvSpPr/>
            <p:nvPr/>
          </p:nvSpPr>
          <p:spPr>
            <a:xfrm>
              <a:off x="338478" y="3284270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59532" y="3599547"/>
            <a:ext cx="3096731" cy="69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40÷5×12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8×12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40÷5×12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96</a:t>
            </a:r>
            <a:endParaRPr lang="ko-KR" altLang="en-US" sz="1600">
              <a:latin typeface="맑은 고딕"/>
              <a:ea typeface="맑은 고딕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560644" y="3943925"/>
            <a:ext cx="0" cy="11424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7" name="직선 연결선 86"/>
          <p:cNvCxnSpPr/>
          <p:nvPr/>
        </p:nvCxnSpPr>
        <p:spPr>
          <a:xfrm>
            <a:off x="863588" y="3943925"/>
            <a:ext cx="0" cy="11424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8" name="직선 연결선 87"/>
          <p:cNvCxnSpPr/>
          <p:nvPr/>
        </p:nvCxnSpPr>
        <p:spPr>
          <a:xfrm>
            <a:off x="555604" y="4062382"/>
            <a:ext cx="30798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20098" y="4098386"/>
            <a:ext cx="4190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90" name="직선 연결선 89"/>
          <p:cNvCxnSpPr/>
          <p:nvPr/>
        </p:nvCxnSpPr>
        <p:spPr>
          <a:xfrm>
            <a:off x="1187624" y="3918366"/>
            <a:ext cx="0" cy="72008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1" name="직선 연결선 90"/>
          <p:cNvCxnSpPr/>
          <p:nvPr/>
        </p:nvCxnSpPr>
        <p:spPr>
          <a:xfrm>
            <a:off x="719572" y="449443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2" name="직선 연결선 91"/>
          <p:cNvCxnSpPr/>
          <p:nvPr/>
        </p:nvCxnSpPr>
        <p:spPr>
          <a:xfrm>
            <a:off x="719572" y="4638446"/>
            <a:ext cx="46805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45849" y="4679848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sp>
        <p:nvSpPr>
          <p:cNvPr id="94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102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타원 38"/>
          <p:cNvSpPr/>
          <p:nvPr/>
        </p:nvSpPr>
        <p:spPr>
          <a:xfrm>
            <a:off x="65564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5" name="그룹 44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계산식 </a:t>
            </a:r>
            <a:r>
              <a:rPr lang="en-US" altLang="ko-KR" sz="1900" b="0" spc="-150">
                <a:latin typeface="맑은 고딕"/>
                <a:ea typeface="맑은 고딕"/>
              </a:rPr>
              <a:t>42÷6×3</a:t>
            </a:r>
            <a:r>
              <a:rPr lang="ko-KR" altLang="en-US" sz="1900" b="0" spc="-150">
                <a:latin typeface="맑은 고딕"/>
                <a:ea typeface="맑은 고딕"/>
              </a:rPr>
              <a:t>을 이용하는 문제를 만들고 답을 구하려고 합니다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물음에 답하시오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206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O, X</a:t>
            </a:r>
            <a:r>
              <a:rPr lang="ko-KR" altLang="en-US" sz="1000">
                <a:latin typeface="맑은 고딕"/>
                <a:ea typeface="맑은 고딕"/>
              </a:rPr>
              <a:t>기능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클릭음 있음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이너 버튼</a:t>
            </a:r>
            <a:r>
              <a:rPr lang="en-US" altLang="ko-KR" sz="1000">
                <a:latin typeface="맑은 고딕"/>
                <a:ea typeface="맑은 고딕"/>
              </a:rPr>
              <a:t>(2 </a:t>
            </a:r>
            <a:r>
              <a:rPr lang="ko-KR" altLang="en-US" sz="1000">
                <a:latin typeface="맑은 고딕"/>
                <a:ea typeface="맑은 고딕"/>
              </a:rPr>
              <a:t>페이지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5194" y="495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680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알맞은 말이나 수에       표 하시오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r>
              <a:rPr lang="ko-KR" altLang="en-US" sz="1900" b="0" spc="-150">
                <a:latin typeface="맑은 고딕"/>
                <a:ea typeface="맑은 고딕"/>
              </a:rPr>
              <a:t> 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015292" y="2451188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모서리가 둥근 직사각형 1"/>
          <p:cNvSpPr/>
          <p:nvPr/>
        </p:nvSpPr>
        <p:spPr>
          <a:xfrm>
            <a:off x="863588" y="2924944"/>
            <a:ext cx="5781941" cy="191866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640" y="2996953"/>
            <a:ext cx="5670889" cy="18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1900">
                <a:latin typeface="맑은 고딕"/>
                <a:ea typeface="맑은 고딕"/>
              </a:rPr>
              <a:t>지호네 반 학생 </a:t>
            </a:r>
            <a:r>
              <a:rPr lang="en-US" altLang="ko-KR" sz="1900">
                <a:latin typeface="맑은 고딕"/>
                <a:ea typeface="맑은 고딕"/>
              </a:rPr>
              <a:t>( 42, 6 )</a:t>
            </a:r>
            <a:r>
              <a:rPr lang="ko-KR" altLang="en-US" sz="1900">
                <a:latin typeface="맑은 고딕"/>
                <a:ea typeface="맑은 고딕"/>
              </a:rPr>
              <a:t>명을 </a:t>
            </a:r>
            <a:r>
              <a:rPr lang="en-US" altLang="ko-KR" sz="1900">
                <a:latin typeface="맑은 고딕"/>
                <a:ea typeface="맑은 고딕"/>
              </a:rPr>
              <a:t>( 6, 3 )</a:t>
            </a:r>
            <a:r>
              <a:rPr lang="ko-KR" altLang="en-US" sz="1900">
                <a:latin typeface="맑은 고딕"/>
                <a:ea typeface="맑은 고딕"/>
              </a:rPr>
              <a:t>명씩 모둠으로</a:t>
            </a:r>
            <a:endParaRPr lang="ko-KR" altLang="en-US" sz="19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900">
                <a:latin typeface="맑은 고딕"/>
                <a:ea typeface="맑은 고딕"/>
              </a:rPr>
              <a:t>나누어 놀이를 하려고 합니다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r>
              <a:rPr lang="ko-KR" altLang="en-US" sz="1900">
                <a:latin typeface="맑은 고딕"/>
                <a:ea typeface="맑은 고딕"/>
              </a:rPr>
              <a:t>각 </a:t>
            </a:r>
            <a:r>
              <a:rPr lang="en-US" altLang="ko-KR" sz="1900">
                <a:latin typeface="맑은 고딕"/>
                <a:ea typeface="맑은 고딕"/>
              </a:rPr>
              <a:t>( </a:t>
            </a:r>
            <a:r>
              <a:rPr lang="ko-KR" altLang="en-US" sz="1900">
                <a:latin typeface="맑은 고딕"/>
                <a:ea typeface="맑은 고딕"/>
              </a:rPr>
              <a:t>학생</a:t>
            </a:r>
            <a:r>
              <a:rPr lang="en-US" altLang="ko-KR" sz="1900">
                <a:latin typeface="맑은 고딕"/>
                <a:ea typeface="맑은 고딕"/>
              </a:rPr>
              <a:t>, </a:t>
            </a:r>
            <a:r>
              <a:rPr lang="ko-KR" altLang="en-US" sz="1900">
                <a:latin typeface="맑은 고딕"/>
                <a:ea typeface="맑은 고딕"/>
              </a:rPr>
              <a:t>모둠</a:t>
            </a:r>
            <a:r>
              <a:rPr lang="en-US" altLang="ko-KR" sz="1900">
                <a:latin typeface="맑은 고딕"/>
                <a:ea typeface="맑은 고딕"/>
              </a:rPr>
              <a:t>)</a:t>
            </a:r>
            <a:r>
              <a:rPr lang="ko-KR" altLang="en-US" sz="1900">
                <a:latin typeface="맑은 고딕"/>
                <a:ea typeface="맑은 고딕"/>
              </a:rPr>
              <a:t>에게 색종이를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장씩 나누어 주려면 필요한 색종이는 몇 장일까요</a:t>
            </a:r>
            <a:r>
              <a:rPr lang="en-US" altLang="ko-KR" sz="1900">
                <a:latin typeface="맑은 고딕"/>
                <a:ea typeface="맑은 고딕"/>
              </a:rPr>
              <a:t>?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9" name="타원 68"/>
          <p:cNvSpPr/>
          <p:nvPr/>
        </p:nvSpPr>
        <p:spPr>
          <a:xfrm>
            <a:off x="2872684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219781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535345" y="3480013"/>
            <a:ext cx="480826" cy="48082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2595340" y="2865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420867" y="5304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71" name="Picture 2" descr="D:\[초등] 교과학습\2021년 1학기\수학 SB캡쳐\icon_X_title.png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271045" y="3109744"/>
            <a:ext cx="309014" cy="309014"/>
          </a:xfrm>
          <a:prstGeom prst="rect">
            <a:avLst/>
          </a:prstGeom>
          <a:noFill/>
        </p:spPr>
      </p:pic>
      <p:pic>
        <p:nvPicPr>
          <p:cNvPr id="73" name="Picture 2" descr="D:\[초등] 교과학습\2021년 1학기\수학 SB캡쳐\icon_X_title.png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572000" y="3109744"/>
            <a:ext cx="309014" cy="309014"/>
          </a:xfrm>
          <a:prstGeom prst="rect">
            <a:avLst/>
          </a:prstGeom>
          <a:noFill/>
        </p:spPr>
      </p:pic>
      <p:pic>
        <p:nvPicPr>
          <p:cNvPr id="82" name="Picture 2" descr="D:\[초등] 교과학습\2021년 1학기\수학 SB캡쳐\icon_X_title.png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87096" y="3558248"/>
            <a:ext cx="309014" cy="309014"/>
          </a:xfrm>
          <a:prstGeom prst="rect">
            <a:avLst/>
          </a:prstGeom>
          <a:noFill/>
        </p:spPr>
      </p:pic>
      <p:sp>
        <p:nvSpPr>
          <p:cNvPr id="10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/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Grid>
                <a:gridCol w="858104"/>
                <a:gridCol w="272220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algn="l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mm_51_1_01_02_01_ani.mp4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22177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애니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초등학교 수학</a:t>
            </a:r>
            <a:r>
              <a:rPr lang="en-US" altLang="ko-KR" sz="1000">
                <a:latin typeface="맑은 고딕"/>
                <a:ea typeface="맑은 고딕"/>
              </a:rPr>
              <a:t>\3_001_2015</a:t>
            </a:r>
            <a:r>
              <a:rPr lang="ko-KR" altLang="en-US" sz="1000">
                <a:latin typeface="맑은 고딕"/>
                <a:ea typeface="맑은 고딕"/>
              </a:rPr>
              <a:t>개정</a:t>
            </a:r>
            <a:r>
              <a:rPr lang="en-US" altLang="ko-KR" sz="1000">
                <a:latin typeface="맑은 고딕"/>
                <a:ea typeface="맑은 고딕"/>
              </a:rPr>
              <a:t>\</a:t>
            </a:r>
            <a:r>
              <a:rPr lang="ko-KR" altLang="en-US" sz="1000">
                <a:latin typeface="맑은 고딕"/>
                <a:ea typeface="맑은 고딕"/>
              </a:rPr>
              <a:t>박만구 </a:t>
            </a:r>
            <a:r>
              <a:rPr lang="en-US" altLang="ko-KR" sz="1000">
                <a:latin typeface="맑은 고딕"/>
                <a:ea typeface="맑은 고딕"/>
              </a:rPr>
              <a:t>5-1\app\resource\contents\lesson01\ops\lesson01\video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애니 게이트 참고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초등학교 수학\3_001_2015개정\박만구 5-1\app\resource\contents\lesson01\ops\lesson01\video\mm_51_1_01_02_01_ani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891" y="891944"/>
            <a:ext cx="6916377" cy="4733300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 rot="0">
            <a:off x="67891" y="869985"/>
            <a:ext cx="6924993" cy="4755259"/>
            <a:chOff x="45032" y="848486"/>
            <a:chExt cx="6924993" cy="4755259"/>
          </a:xfrm>
        </p:grpSpPr>
        <p:sp>
          <p:nvSpPr>
            <p:cNvPr id="45" name="직사각형 44"/>
            <p:cNvSpPr/>
            <p:nvPr/>
          </p:nvSpPr>
          <p:spPr>
            <a:xfrm>
              <a:off x="45032" y="848486"/>
              <a:ext cx="6924993" cy="4755259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58433" y="2398034"/>
              <a:ext cx="2346420" cy="1260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6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나눔</a:t>
              </a:r>
              <a:r>
                <a:rPr lang="ko-KR" altLang="en-US" sz="3600" b="1">
                  <a:solidFill>
                    <a:schemeClr val="accent6">
                      <a:lumMod val="75000"/>
                    </a:schemeClr>
                  </a:solidFill>
                  <a:latin typeface="맑은 고딕"/>
                  <a:ea typeface="맑은 고딕"/>
                </a:rPr>
                <a:t> 장터</a:t>
              </a:r>
              <a:endPara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379108" y="3460152"/>
              <a:ext cx="396044" cy="396044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5400000">
              <a:off x="3489047" y="3568164"/>
              <a:ext cx="208823" cy="1800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5" name="그룹 44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계산식 </a:t>
            </a:r>
            <a:r>
              <a:rPr lang="en-US" altLang="ko-KR" sz="1900" b="0" spc="-150">
                <a:latin typeface="맑은 고딕"/>
                <a:ea typeface="맑은 고딕"/>
              </a:rPr>
              <a:t>42÷6×3</a:t>
            </a:r>
            <a:r>
              <a:rPr lang="ko-KR" altLang="en-US" sz="1900" b="0" spc="-150">
                <a:latin typeface="맑은 고딕"/>
                <a:ea typeface="맑은 고딕"/>
              </a:rPr>
              <a:t>을 이용하는 문제를 만들고 답을 구하려고 합니다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물음에 답하시오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680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알맞은 말이나 수에       표 하시오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r>
              <a:rPr lang="ko-KR" altLang="en-US" sz="1900" b="0" spc="-150">
                <a:latin typeface="맑은 고딕"/>
                <a:ea typeface="맑은 고딕"/>
              </a:rPr>
              <a:t> 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015292" y="2451188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모서리가 둥근 직사각형 1"/>
          <p:cNvSpPr/>
          <p:nvPr/>
        </p:nvSpPr>
        <p:spPr>
          <a:xfrm>
            <a:off x="863588" y="2924944"/>
            <a:ext cx="5781941" cy="191866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640" y="2996953"/>
            <a:ext cx="5670889" cy="18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1900">
                <a:latin typeface="맑은 고딕"/>
                <a:ea typeface="맑은 고딕"/>
              </a:rPr>
              <a:t>지호네 반 학생 </a:t>
            </a:r>
            <a:r>
              <a:rPr lang="en-US" altLang="ko-KR" sz="1900">
                <a:latin typeface="맑은 고딕"/>
                <a:ea typeface="맑은 고딕"/>
              </a:rPr>
              <a:t>( 42, 6 )</a:t>
            </a:r>
            <a:r>
              <a:rPr lang="ko-KR" altLang="en-US" sz="1900">
                <a:latin typeface="맑은 고딕"/>
                <a:ea typeface="맑은 고딕"/>
              </a:rPr>
              <a:t>명을 </a:t>
            </a:r>
            <a:r>
              <a:rPr lang="en-US" altLang="ko-KR" sz="1900">
                <a:latin typeface="맑은 고딕"/>
                <a:ea typeface="맑은 고딕"/>
              </a:rPr>
              <a:t>( 6, 3 )</a:t>
            </a:r>
            <a:r>
              <a:rPr lang="ko-KR" altLang="en-US" sz="1900">
                <a:latin typeface="맑은 고딕"/>
                <a:ea typeface="맑은 고딕"/>
              </a:rPr>
              <a:t>명씩 모둠으로</a:t>
            </a:r>
            <a:endParaRPr lang="ko-KR" altLang="en-US" sz="19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900">
                <a:latin typeface="맑은 고딕"/>
                <a:ea typeface="맑은 고딕"/>
              </a:rPr>
              <a:t>나누어 놀이를 하려고 합니다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r>
              <a:rPr lang="ko-KR" altLang="en-US" sz="1900">
                <a:latin typeface="맑은 고딕"/>
                <a:ea typeface="맑은 고딕"/>
              </a:rPr>
              <a:t>각 </a:t>
            </a:r>
            <a:r>
              <a:rPr lang="en-US" altLang="ko-KR" sz="1900">
                <a:latin typeface="맑은 고딕"/>
                <a:ea typeface="맑은 고딕"/>
              </a:rPr>
              <a:t>( </a:t>
            </a:r>
            <a:r>
              <a:rPr lang="ko-KR" altLang="en-US" sz="1900">
                <a:latin typeface="맑은 고딕"/>
                <a:ea typeface="맑은 고딕"/>
              </a:rPr>
              <a:t>학생</a:t>
            </a:r>
            <a:r>
              <a:rPr lang="en-US" altLang="ko-KR" sz="1900">
                <a:latin typeface="맑은 고딕"/>
                <a:ea typeface="맑은 고딕"/>
              </a:rPr>
              <a:t>, </a:t>
            </a:r>
            <a:r>
              <a:rPr lang="ko-KR" altLang="en-US" sz="1900">
                <a:latin typeface="맑은 고딕"/>
                <a:ea typeface="맑은 고딕"/>
              </a:rPr>
              <a:t>모둠</a:t>
            </a:r>
            <a:r>
              <a:rPr lang="en-US" altLang="ko-KR" sz="1900">
                <a:latin typeface="맑은 고딕"/>
                <a:ea typeface="맑은 고딕"/>
              </a:rPr>
              <a:t>)</a:t>
            </a:r>
            <a:r>
              <a:rPr lang="ko-KR" altLang="en-US" sz="1900">
                <a:latin typeface="맑은 고딕"/>
                <a:ea typeface="맑은 고딕"/>
              </a:rPr>
              <a:t>에게 색종이를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장씩 나누어 주려면 필요한 색종이는 몇 장일까요</a:t>
            </a:r>
            <a:r>
              <a:rPr lang="en-US" altLang="ko-KR" sz="1900">
                <a:latin typeface="맑은 고딕"/>
                <a:ea typeface="맑은 고딕"/>
              </a:rPr>
              <a:t>?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9" name="타원 68"/>
          <p:cNvSpPr/>
          <p:nvPr/>
        </p:nvSpPr>
        <p:spPr>
          <a:xfrm>
            <a:off x="2872684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219781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535345" y="3480013"/>
            <a:ext cx="480826" cy="48082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 rot="0"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83" name="직사각형 82"/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모서리가 둥근 직사각형 38"/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93834" y="4617132"/>
            <a:ext cx="63615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42</a:t>
            </a:r>
            <a:r>
              <a:rPr lang="ko-KR" altLang="en-US" sz="1600">
                <a:latin typeface="맑은 고딕"/>
                <a:ea typeface="맑은 고딕"/>
              </a:rPr>
              <a:t>를 </a:t>
            </a:r>
            <a:r>
              <a:rPr lang="en-US" altLang="ko-KR" sz="1600">
                <a:latin typeface="맑은 고딕"/>
                <a:ea typeface="맑은 고딕"/>
              </a:rPr>
              <a:t>6</a:t>
            </a:r>
            <a:r>
              <a:rPr lang="ko-KR" altLang="en-US" sz="1600">
                <a:latin typeface="맑은 고딕"/>
                <a:ea typeface="맑은 고딕"/>
              </a:rPr>
              <a:t>으로 나눈 후 </a:t>
            </a:r>
            <a:r>
              <a:rPr lang="en-US" altLang="ko-KR" sz="1600">
                <a:latin typeface="맑은 고딕"/>
                <a:ea typeface="맑은 고딕"/>
              </a:rPr>
              <a:t>3</a:t>
            </a:r>
            <a:r>
              <a:rPr lang="ko-KR" altLang="en-US" sz="1600">
                <a:latin typeface="맑은 고딕"/>
                <a:ea typeface="맑은 고딕"/>
              </a:rPr>
              <a:t>을 곱하는 문제를 만듭니다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pic>
        <p:nvPicPr>
          <p:cNvPr id="68" name="Picture 2" descr="D:\[초등] 교과학습\2021년 1학기\수학 SB캡쳐\icon_X_title.png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271045" y="3109744"/>
            <a:ext cx="309014" cy="309014"/>
          </a:xfrm>
          <a:prstGeom prst="rect">
            <a:avLst/>
          </a:prstGeom>
          <a:noFill/>
        </p:spPr>
      </p:pic>
      <p:pic>
        <p:nvPicPr>
          <p:cNvPr id="70" name="Picture 2" descr="D:\[초등] 교과학습\2021년 1학기\수학 SB캡쳐\icon_X_title.png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572000" y="3109744"/>
            <a:ext cx="309014" cy="309014"/>
          </a:xfrm>
          <a:prstGeom prst="rect">
            <a:avLst/>
          </a:prstGeom>
          <a:noFill/>
        </p:spPr>
      </p:pic>
      <p:pic>
        <p:nvPicPr>
          <p:cNvPr id="71" name="Picture 2" descr="D:\[초등] 교과학습\2021년 1학기\수학 SB캡쳐\icon_X_title.png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87096" y="3558248"/>
            <a:ext cx="309014" cy="309014"/>
          </a:xfrm>
          <a:prstGeom prst="rect">
            <a:avLst/>
          </a:prstGeom>
          <a:noFill/>
        </p:spPr>
      </p:pic>
      <p:sp>
        <p:nvSpPr>
          <p:cNvPr id="10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타원 38"/>
          <p:cNvSpPr/>
          <p:nvPr/>
        </p:nvSpPr>
        <p:spPr>
          <a:xfrm>
            <a:off x="65564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5" name="그룹 44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계산식 </a:t>
            </a:r>
            <a:r>
              <a:rPr lang="en-US" altLang="ko-KR" sz="1900" b="0" spc="-150">
                <a:latin typeface="맑은 고딕"/>
                <a:ea typeface="맑은 고딕"/>
              </a:rPr>
              <a:t>42÷6×3</a:t>
            </a:r>
            <a:r>
              <a:rPr lang="ko-KR" altLang="en-US" sz="1900" b="0" spc="-150">
                <a:latin typeface="맑은 고딕"/>
                <a:ea typeface="맑은 고딕"/>
              </a:rPr>
              <a:t>을 이용하는 문제를 만들고 답을 구하려고 합니다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물음에 답하시오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5194" y="495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680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앞에서 만든 문제의 답을 구해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70" name="직사각형 69"/>
          <p:cNvSpPr/>
          <p:nvPr/>
        </p:nvSpPr>
        <p:spPr>
          <a:xfrm>
            <a:off x="3112720" y="314096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131172"/>
            <a:ext cx="428424" cy="3721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장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945565" y="2953672"/>
            <a:ext cx="360000" cy="355000"/>
          </a:xfrm>
          <a:prstGeom prst="rect">
            <a:avLst/>
          </a:prstGeom>
        </p:spPr>
      </p:pic>
      <p:sp>
        <p:nvSpPr>
          <p:cNvPr id="10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5" name="그룹 44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계산식 </a:t>
            </a:r>
            <a:r>
              <a:rPr lang="en-US" altLang="ko-KR" sz="1900" b="0" spc="-150">
                <a:latin typeface="맑은 고딕"/>
                <a:ea typeface="맑은 고딕"/>
              </a:rPr>
              <a:t>42÷6×3</a:t>
            </a:r>
            <a:r>
              <a:rPr lang="ko-KR" altLang="en-US" sz="1900" b="0" spc="-150">
                <a:latin typeface="맑은 고딕"/>
                <a:ea typeface="맑은 고딕"/>
              </a:rPr>
              <a:t>을 이용하는 문제를 만들고 답을 구하려고 합니다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물음에 답하시오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680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앞에서 만든 문제의 답을 구해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70" name="직사각형 69"/>
          <p:cNvSpPr/>
          <p:nvPr/>
        </p:nvSpPr>
        <p:spPr>
          <a:xfrm>
            <a:off x="3112720" y="314096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131172"/>
            <a:ext cx="428424" cy="3721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장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50" name="그룹 49"/>
          <p:cNvGrpSpPr/>
          <p:nvPr/>
        </p:nvGrpSpPr>
        <p:grpSpPr>
          <a:xfrm rot="0">
            <a:off x="173087" y="3212976"/>
            <a:ext cx="6667165" cy="2025024"/>
            <a:chOff x="192745" y="3248266"/>
            <a:chExt cx="6667165" cy="2025024"/>
          </a:xfrm>
        </p:grpSpPr>
        <p:sp>
          <p:nvSpPr>
            <p:cNvPr id="61" name="직사각형 60"/>
            <p:cNvSpPr/>
            <p:nvPr/>
          </p:nvSpPr>
          <p:spPr>
            <a:xfrm>
              <a:off x="192745" y="3410284"/>
              <a:ext cx="6667165" cy="16748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모서리가 둥근 직사각형 38"/>
            <p:cNvSpPr/>
            <p:nvPr/>
          </p:nvSpPr>
          <p:spPr>
            <a:xfrm>
              <a:off x="338478" y="3248266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4" name="직각 삼각형 6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95536" y="3510871"/>
            <a:ext cx="3096731" cy="697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42÷6×3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7×3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36÷4×3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21</a:t>
            </a:r>
            <a:endParaRPr lang="ko-KR" altLang="en-US" sz="1600">
              <a:latin typeface="맑은 고딕"/>
              <a:ea typeface="맑은 고딕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611948" y="3855249"/>
            <a:ext cx="0" cy="15574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2" name="직선 연결선 71"/>
          <p:cNvCxnSpPr/>
          <p:nvPr/>
        </p:nvCxnSpPr>
        <p:spPr>
          <a:xfrm>
            <a:off x="899980" y="3855249"/>
            <a:ext cx="0" cy="15574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3" name="직선 연결선 72"/>
          <p:cNvCxnSpPr/>
          <p:nvPr/>
        </p:nvCxnSpPr>
        <p:spPr>
          <a:xfrm>
            <a:off x="608883" y="4014615"/>
            <a:ext cx="29109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551557" y="4072426"/>
            <a:ext cx="416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82" name="직선 연결선 81"/>
          <p:cNvCxnSpPr/>
          <p:nvPr/>
        </p:nvCxnSpPr>
        <p:spPr>
          <a:xfrm>
            <a:off x="1158358" y="3844920"/>
            <a:ext cx="0" cy="77685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3" name="직선 연결선 82"/>
          <p:cNvCxnSpPr/>
          <p:nvPr/>
        </p:nvCxnSpPr>
        <p:spPr>
          <a:xfrm>
            <a:off x="755964" y="4494824"/>
            <a:ext cx="0" cy="12695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4" name="직선 연결선 83"/>
          <p:cNvCxnSpPr/>
          <p:nvPr/>
        </p:nvCxnSpPr>
        <p:spPr>
          <a:xfrm>
            <a:off x="754431" y="4624458"/>
            <a:ext cx="40392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754431" y="4679848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10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4" name="그룹 43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안에 알맞은 수를 써넣으시오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5" name="모서리가 둥근 직사각형 84"/>
          <p:cNvSpPr/>
          <p:nvPr/>
        </p:nvSpPr>
        <p:spPr>
          <a:xfrm>
            <a:off x="2058369" y="3225799"/>
            <a:ext cx="2870525" cy="72008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850" y="3393478"/>
            <a:ext cx="2548315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98</a:t>
            </a:r>
            <a:r>
              <a:rPr lang="ko-KR" altLang="en-US" sz="1900">
                <a:latin typeface="맑은 고딕"/>
                <a:ea typeface="맑은 고딕"/>
              </a:rPr>
              <a:t>－          ＋</a:t>
            </a:r>
            <a:r>
              <a:rPr lang="en-US" altLang="ko-KR" sz="1900">
                <a:latin typeface="맑은 고딕"/>
                <a:ea typeface="맑은 고딕"/>
              </a:rPr>
              <a:t>42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54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0482" y="340460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86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76308" y="3131172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3" name="타원 112"/>
          <p:cNvSpPr/>
          <p:nvPr/>
        </p:nvSpPr>
        <p:spPr>
          <a:xfrm>
            <a:off x="527567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1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4" name="그룹 43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안에 알맞은 수를 써넣으시오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5" name="모서리가 둥근 직사각형 84"/>
          <p:cNvSpPr/>
          <p:nvPr/>
        </p:nvSpPr>
        <p:spPr>
          <a:xfrm>
            <a:off x="2058369" y="3225799"/>
            <a:ext cx="2870525" cy="72008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850" y="3393478"/>
            <a:ext cx="2548315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98</a:t>
            </a:r>
            <a:r>
              <a:rPr lang="ko-KR" altLang="en-US" sz="1900">
                <a:latin typeface="맑은 고딕"/>
                <a:ea typeface="맑은 고딕"/>
              </a:rPr>
              <a:t>－          ＋</a:t>
            </a:r>
            <a:r>
              <a:rPr lang="en-US" altLang="ko-KR" sz="1900">
                <a:latin typeface="맑은 고딕"/>
                <a:ea typeface="맑은 고딕"/>
              </a:rPr>
              <a:t>42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54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0482" y="340460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86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4" name="TextBox 113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173087" y="3861048"/>
            <a:ext cx="6667165" cy="1376952"/>
            <a:chOff x="192745" y="3896338"/>
            <a:chExt cx="6667165" cy="1376952"/>
          </a:xfrm>
        </p:grpSpPr>
        <p:sp>
          <p:nvSpPr>
            <p:cNvPr id="38" name="직사각형 37"/>
            <p:cNvSpPr/>
            <p:nvPr/>
          </p:nvSpPr>
          <p:spPr>
            <a:xfrm>
              <a:off x="192745" y="4058356"/>
              <a:ext cx="6667165" cy="10268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38478" y="3896338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3834" y="4182179"/>
            <a:ext cx="6361545" cy="81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98</a:t>
            </a:r>
            <a:r>
              <a:rPr lang="ko-KR" altLang="en-US" sz="1600">
                <a:latin typeface="맑은 고딕"/>
                <a:ea typeface="맑은 고딕"/>
              </a:rPr>
              <a:t>－   ＋</a:t>
            </a:r>
            <a:r>
              <a:rPr lang="en-US" altLang="ko-KR" sz="1600">
                <a:latin typeface="맑은 고딕"/>
                <a:ea typeface="맑은 고딕"/>
              </a:rPr>
              <a:t>42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54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    98</a:t>
            </a:r>
            <a:r>
              <a:rPr lang="ko-KR" altLang="en-US" sz="1600">
                <a:latin typeface="맑은 고딕"/>
                <a:ea typeface="맑은 고딕"/>
              </a:rPr>
              <a:t>－   ＝</a:t>
            </a:r>
            <a:r>
              <a:rPr lang="en-US" altLang="ko-KR" sz="1600">
                <a:latin typeface="맑은 고딕"/>
                <a:ea typeface="맑은 고딕"/>
              </a:rPr>
              <a:t>12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       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86</a:t>
            </a:r>
            <a:endParaRPr lang="en-US" altLang="ko-KR" sz="1600">
              <a:latin typeface="맑은 고딕"/>
              <a:ea typeface="맑은 고딕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25150" y="4236032"/>
            <a:ext cx="230848" cy="2308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6977" y="4506215"/>
            <a:ext cx="207532" cy="1886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203457" y="4464032"/>
            <a:ext cx="230848" cy="2308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06977" y="4736177"/>
            <a:ext cx="207532" cy="1886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84325" y="4736177"/>
            <a:ext cx="230848" cy="23084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손가락 버튼 클릭 시 정답 이미지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손가락 깜박이는 효과 있음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안에 알맞은 수를 써넣으시오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94922" y="2369847"/>
            <a:ext cx="123825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7759" y="2247093"/>
            <a:ext cx="5442453" cy="37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23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19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16</a:t>
            </a:r>
            <a:r>
              <a:rPr lang="ko-KR" altLang="en-US" sz="1900">
                <a:latin typeface="맑은 고딕"/>
                <a:ea typeface="맑은 고딕"/>
              </a:rPr>
              <a:t>＝          －</a:t>
            </a:r>
            <a:r>
              <a:rPr lang="en-US" altLang="ko-KR" sz="1900">
                <a:latin typeface="맑은 고딕"/>
                <a:ea typeface="맑은 고딕"/>
              </a:rPr>
              <a:t>16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7469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42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7303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26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94922" y="3211276"/>
            <a:ext cx="123825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TextBox 66"/>
          <p:cNvSpPr txBox="1"/>
          <p:nvPr/>
        </p:nvSpPr>
        <p:spPr>
          <a:xfrm>
            <a:off x="1037759" y="3088522"/>
            <a:ext cx="544245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71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28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45</a:t>
            </a:r>
            <a:r>
              <a:rPr lang="ko-KR" altLang="en-US" sz="1900">
                <a:latin typeface="맑은 고딕"/>
                <a:ea typeface="맑은 고딕"/>
              </a:rPr>
              <a:t>＝      </a:t>
            </a:r>
            <a:r>
              <a:rPr lang="en-US" altLang="ko-KR" sz="1900">
                <a:latin typeface="맑은 고딕"/>
                <a:ea typeface="맑은 고딕"/>
              </a:rPr>
              <a:t> </a:t>
            </a:r>
            <a:r>
              <a:rPr lang="ko-KR" altLang="en-US" sz="1900">
                <a:latin typeface="맑은 고딕"/>
                <a:ea typeface="맑은 고딕"/>
              </a:rPr>
              <a:t>   ＋</a:t>
            </a:r>
            <a:r>
              <a:rPr lang="en-US" altLang="ko-KR" sz="1900">
                <a:latin typeface="맑은 고딕"/>
                <a:ea typeface="맑은 고딕"/>
              </a:rPr>
              <a:t>45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469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43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7303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88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73460" y="2069593"/>
            <a:ext cx="360000" cy="35500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93620" y="2024844"/>
            <a:ext cx="360000" cy="35500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268746" y="3335101"/>
            <a:ext cx="360000" cy="3550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884213" y="3335101"/>
            <a:ext cx="360000" cy="355000"/>
          </a:xfrm>
          <a:prstGeom prst="rect">
            <a:avLst/>
          </a:prstGeom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303719" y="4947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안에 알맞은 수를 써넣으시오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94922" y="2369847"/>
            <a:ext cx="123825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7759" y="2247093"/>
            <a:ext cx="5442453" cy="37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23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19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16</a:t>
            </a:r>
            <a:r>
              <a:rPr lang="ko-KR" altLang="en-US" sz="1900">
                <a:latin typeface="맑은 고딕"/>
                <a:ea typeface="맑은 고딕"/>
              </a:rPr>
              <a:t>＝          －</a:t>
            </a:r>
            <a:r>
              <a:rPr lang="en-US" altLang="ko-KR" sz="1900">
                <a:latin typeface="맑은 고딕"/>
                <a:ea typeface="맑은 고딕"/>
              </a:rPr>
              <a:t>16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7469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42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7303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26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94922" y="3211276"/>
            <a:ext cx="123825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TextBox 66"/>
          <p:cNvSpPr txBox="1"/>
          <p:nvPr/>
        </p:nvSpPr>
        <p:spPr>
          <a:xfrm>
            <a:off x="1037759" y="3088522"/>
            <a:ext cx="544245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71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28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45</a:t>
            </a:r>
            <a:r>
              <a:rPr lang="ko-KR" altLang="en-US" sz="1900">
                <a:latin typeface="맑은 고딕"/>
                <a:ea typeface="맑은 고딕"/>
              </a:rPr>
              <a:t>＝      </a:t>
            </a:r>
            <a:r>
              <a:rPr lang="en-US" altLang="ko-KR" sz="1900">
                <a:latin typeface="맑은 고딕"/>
                <a:ea typeface="맑은 고딕"/>
              </a:rPr>
              <a:t> </a:t>
            </a:r>
            <a:r>
              <a:rPr lang="ko-KR" altLang="en-US" sz="1900">
                <a:latin typeface="맑은 고딕"/>
                <a:ea typeface="맑은 고딕"/>
              </a:rPr>
              <a:t>   ＋</a:t>
            </a:r>
            <a:r>
              <a:rPr lang="en-US" altLang="ko-KR" sz="1900">
                <a:latin typeface="맑은 고딕"/>
                <a:ea typeface="맑은 고딕"/>
              </a:rPr>
              <a:t>45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469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43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7303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88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7" name="그룹 46"/>
          <p:cNvGrpSpPr/>
          <p:nvPr/>
        </p:nvGrpSpPr>
        <p:grpSpPr>
          <a:xfrm rot="0">
            <a:off x="173087" y="3320988"/>
            <a:ext cx="6667165" cy="1917012"/>
            <a:chOff x="192745" y="3356278"/>
            <a:chExt cx="6667165" cy="1917012"/>
          </a:xfrm>
        </p:grpSpPr>
        <p:sp>
          <p:nvSpPr>
            <p:cNvPr id="48" name="직사각형 47"/>
            <p:cNvSpPr/>
            <p:nvPr/>
          </p:nvSpPr>
          <p:spPr>
            <a:xfrm>
              <a:off x="192745" y="3498737"/>
              <a:ext cx="6667165" cy="15864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모서리가 둥근 직사각형 38"/>
            <p:cNvSpPr/>
            <p:nvPr/>
          </p:nvSpPr>
          <p:spPr>
            <a:xfrm>
              <a:off x="338478" y="3356278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43686" y="3789169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8" name="TextBox 87"/>
          <p:cNvSpPr txBox="1"/>
          <p:nvPr/>
        </p:nvSpPr>
        <p:spPr>
          <a:xfrm>
            <a:off x="539164" y="3650241"/>
            <a:ext cx="3096731" cy="70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23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19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16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42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16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23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19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16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26</a:t>
            </a:r>
            <a:endParaRPr lang="ko-KR" altLang="en-US" sz="1600">
              <a:latin typeface="맑은 고딕"/>
              <a:ea typeface="맑은 고딕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51893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1" name="직선 연결선 90"/>
          <p:cNvCxnSpPr/>
          <p:nvPr/>
        </p:nvCxnSpPr>
        <p:spPr>
          <a:xfrm>
            <a:off x="1187624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2" name="직선 연결선 91"/>
          <p:cNvCxnSpPr/>
          <p:nvPr/>
        </p:nvCxnSpPr>
        <p:spPr>
          <a:xfrm>
            <a:off x="746447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59286" y="4139788"/>
            <a:ext cx="4180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96" name="직선 연결선 95"/>
          <p:cNvCxnSpPr/>
          <p:nvPr/>
        </p:nvCxnSpPr>
        <p:spPr>
          <a:xfrm>
            <a:off x="1613322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7" name="직선 연결선 96"/>
          <p:cNvCxnSpPr/>
          <p:nvPr/>
        </p:nvCxnSpPr>
        <p:spPr>
          <a:xfrm>
            <a:off x="971600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967035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1091052" y="4679848"/>
            <a:ext cx="4196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sp>
        <p:nvSpPr>
          <p:cNvPr id="112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73" name="Picture 4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403242" y="3789169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5" name="TextBox 74"/>
          <p:cNvSpPr txBox="1"/>
          <p:nvPr/>
        </p:nvSpPr>
        <p:spPr>
          <a:xfrm>
            <a:off x="3498720" y="3650241"/>
            <a:ext cx="3096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71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28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45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43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45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23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19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16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88</a:t>
            </a:r>
            <a:endParaRPr lang="ko-KR" altLang="en-US" sz="1600">
              <a:latin typeface="맑은 고딕"/>
              <a:ea typeface="맑은 고딕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3711449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7" name="직선 연결선 76"/>
          <p:cNvCxnSpPr/>
          <p:nvPr/>
        </p:nvCxnSpPr>
        <p:spPr>
          <a:xfrm>
            <a:off x="4147180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8" name="직선 연결선 77"/>
          <p:cNvCxnSpPr/>
          <p:nvPr/>
        </p:nvCxnSpPr>
        <p:spPr>
          <a:xfrm>
            <a:off x="3706003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718842" y="4139788"/>
            <a:ext cx="4207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80" name="직선 연결선 79"/>
          <p:cNvCxnSpPr/>
          <p:nvPr/>
        </p:nvCxnSpPr>
        <p:spPr>
          <a:xfrm>
            <a:off x="4572878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1" name="직선 연결선 80"/>
          <p:cNvCxnSpPr/>
          <p:nvPr/>
        </p:nvCxnSpPr>
        <p:spPr>
          <a:xfrm>
            <a:off x="3931156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2" name="직선 연결선 81"/>
          <p:cNvCxnSpPr/>
          <p:nvPr/>
        </p:nvCxnSpPr>
        <p:spPr>
          <a:xfrm>
            <a:off x="3926591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050608" y="4679848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sp>
        <p:nvSpPr>
          <p:cNvPr id="126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가장 먼저 계산해야 하는 부분에       표 하시오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손가락 버튼 클릭 시 파란색 동그라미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않음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손가락 깜박이는 효과 있음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풀이 확인 버튼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87216" y="1649524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모서리가 둥근 직사각형 1"/>
          <p:cNvSpPr/>
          <p:nvPr/>
        </p:nvSpPr>
        <p:spPr>
          <a:xfrm>
            <a:off x="2675626" y="2852936"/>
            <a:ext cx="1666008" cy="7920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45÷9×2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4" name="타원 63"/>
          <p:cNvSpPr/>
          <p:nvPr/>
        </p:nvSpPr>
        <p:spPr>
          <a:xfrm>
            <a:off x="5200087" y="4961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041371" y="3103971"/>
            <a:ext cx="650057" cy="289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49188" y="3356992"/>
            <a:ext cx="437451" cy="586184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3807410" y="3686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가장 먼저 계산해야 하는 부분에       표 하시오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87216" y="1649524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모서리가 둥근 직사각형 1"/>
          <p:cNvSpPr/>
          <p:nvPr/>
        </p:nvSpPr>
        <p:spPr>
          <a:xfrm>
            <a:off x="2675626" y="2852936"/>
            <a:ext cx="1666008" cy="7920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45÷9×2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5" name="그룹 34"/>
          <p:cNvGrpSpPr/>
          <p:nvPr/>
        </p:nvGrpSpPr>
        <p:grpSpPr>
          <a:xfrm rot="0"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36" name="직사각형 35"/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모서리가 둥근 직사각형 38"/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3835" y="4617132"/>
            <a:ext cx="621270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곱셈과 나눗셈이 섞여 있는 식은 앞에서부터 차례대로 계산합니다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pSp>
        <p:nvGrpSpPr>
          <p:cNvPr id="38" name="그룹 37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9" name="순서도: 대체 처리 3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3041371" y="3103971"/>
            <a:ext cx="650057" cy="289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32456" y="3063781"/>
            <a:ext cx="437451" cy="586184"/>
          </a:xfrm>
          <a:prstGeom prst="rect">
            <a:avLst/>
          </a:prstGeom>
        </p:spPr>
      </p:pic>
      <p:sp>
        <p:nvSpPr>
          <p:cNvPr id="8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3919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남학생이 </a:t>
            </a:r>
            <a:r>
              <a:rPr lang="en-US" altLang="ko-KR" sz="1900" b="0" spc="-150">
                <a:latin typeface="맑은 고딕"/>
                <a:ea typeface="맑은 고딕"/>
              </a:rPr>
              <a:t>24</a:t>
            </a:r>
            <a:r>
              <a:rPr lang="ko-KR" altLang="en-US" sz="1900" b="0" spc="-150">
                <a:latin typeface="맑은 고딕"/>
                <a:ea typeface="맑은 고딕"/>
              </a:rPr>
              <a:t>명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여학생이 </a:t>
            </a:r>
            <a:r>
              <a:rPr lang="en-US" altLang="ko-KR" sz="1900" b="0" spc="-150">
                <a:latin typeface="맑은 고딕"/>
                <a:ea typeface="맑은 고딕"/>
              </a:rPr>
              <a:t>17</a:t>
            </a:r>
            <a:r>
              <a:rPr lang="ko-KR" altLang="en-US" sz="1900" b="0" spc="-150">
                <a:latin typeface="맑은 고딕"/>
                <a:ea typeface="맑은 고딕"/>
              </a:rPr>
              <a:t>명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그중에서 모자를 쓰지 않은 학생은 </a:t>
            </a:r>
            <a:r>
              <a:rPr lang="en-US" altLang="ko-KR" sz="1900" b="0" spc="-150">
                <a:latin typeface="맑은 고딕"/>
                <a:ea typeface="맑은 고딕"/>
              </a:rPr>
              <a:t>29</a:t>
            </a:r>
            <a:r>
              <a:rPr lang="ko-KR" altLang="en-US" sz="1900" b="0" spc="-150">
                <a:latin typeface="맑은 고딕"/>
                <a:ea typeface="맑은 고딕"/>
              </a:rPr>
              <a:t>명입니다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모자를 쓴 학생은 몇 명인지 하나의 식으로 나타내 구해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풀이 확인 버튼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62" name="Picture 40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/>
            </a:ln>
            <a:effectLst/>
          </p:spPr>
        </p:pic>
      </p:grpSp>
      <p:cxnSp>
        <p:nvCxnSpPr>
          <p:cNvPr id="64" name="직선 연결선 63"/>
          <p:cNvCxnSpPr/>
          <p:nvPr/>
        </p:nvCxnSpPr>
        <p:spPr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763040" y="2420888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67" name="직선 연결선 66"/>
          <p:cNvCxnSpPr/>
          <p:nvPr/>
        </p:nvCxnSpPr>
        <p:spPr>
          <a:xfrm>
            <a:off x="3557852" y="2420888"/>
            <a:ext cx="30966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</a:ln>
          <a:effectLst/>
        </p:spPr>
      </p:cxnSp>
      <p:cxnSp>
        <p:nvCxnSpPr>
          <p:cNvPr id="68" name="직선 연결선 67"/>
          <p:cNvCxnSpPr/>
          <p:nvPr/>
        </p:nvCxnSpPr>
        <p:spPr>
          <a:xfrm>
            <a:off x="763040" y="2911354"/>
            <a:ext cx="31268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</a:ln>
          <a:effectLst/>
        </p:spPr>
      </p:cxnSp>
      <p:grpSp>
        <p:nvGrpSpPr>
          <p:cNvPr id="72" name="그룹 71"/>
          <p:cNvGrpSpPr/>
          <p:nvPr/>
        </p:nvGrpSpPr>
        <p:grpSpPr>
          <a:xfrm rot="0">
            <a:off x="3089554" y="3404770"/>
            <a:ext cx="2166522" cy="537565"/>
            <a:chOff x="5254089" y="1660849"/>
            <a:chExt cx="2166522" cy="537565"/>
          </a:xfrm>
        </p:grpSpPr>
        <p:sp>
          <p:nvSpPr>
            <p:cNvPr id="88" name="직사각형 87"/>
            <p:cNvSpPr/>
            <p:nvPr/>
          </p:nvSpPr>
          <p:spPr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0" rIns="0" bIns="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24</a:t>
              </a:r>
              <a:r>
                <a:rPr kumimoji="1" lang="ko-KR" altLang="en-US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＋</a:t>
              </a: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17</a:t>
              </a:r>
              <a:r>
                <a:rPr kumimoji="1" lang="ko-KR" altLang="en-US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－</a:t>
              </a: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29</a:t>
              </a:r>
              <a:r>
                <a:rPr kumimoji="1" lang="ko-KR" altLang="en-US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＝</a:t>
              </a: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12</a:t>
              </a:r>
              <a:endPara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/>
          <p:cNvGrpSpPr/>
          <p:nvPr/>
        </p:nvGrpSpPr>
        <p:grpSpPr>
          <a:xfrm rot="0"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92" name="직사각형 91"/>
            <p:cNvSpPr/>
            <p:nvPr/>
          </p:nvSpPr>
          <p:spPr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0" rIns="0" bIns="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12</a:t>
              </a:r>
              <a:endPara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8" name="Picture 3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TextBox 99"/>
          <p:cNvSpPr txBox="1"/>
          <p:nvPr/>
        </p:nvSpPr>
        <p:spPr>
          <a:xfrm>
            <a:off x="3540548" y="4120238"/>
            <a:ext cx="628934" cy="37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명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1608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확대 버튼 및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더 이상 읽지 않는 책을 나눈 경험을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타원 45"/>
          <p:cNvSpPr/>
          <p:nvPr/>
        </p:nvSpPr>
        <p:spPr>
          <a:xfrm>
            <a:off x="4959538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48181" y="5255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어렸을 때 읽던 책을 사촌 동생에게 물려주었습니다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3919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남학생이 </a:t>
            </a:r>
            <a:r>
              <a:rPr lang="en-US" altLang="ko-KR" sz="1900" b="0" spc="-150">
                <a:latin typeface="맑은 고딕"/>
                <a:ea typeface="맑은 고딕"/>
              </a:rPr>
              <a:t>24</a:t>
            </a:r>
            <a:r>
              <a:rPr lang="ko-KR" altLang="en-US" sz="1900" b="0" spc="-150">
                <a:latin typeface="맑은 고딕"/>
                <a:ea typeface="맑은 고딕"/>
              </a:rPr>
              <a:t>명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여학생이 </a:t>
            </a:r>
            <a:r>
              <a:rPr lang="en-US" altLang="ko-KR" sz="1900" b="0" spc="-150">
                <a:latin typeface="맑은 고딕"/>
                <a:ea typeface="맑은 고딕"/>
              </a:rPr>
              <a:t>17</a:t>
            </a:r>
            <a:r>
              <a:rPr lang="ko-KR" altLang="en-US" sz="1900" b="0" spc="-150">
                <a:latin typeface="맑은 고딕"/>
                <a:ea typeface="맑은 고딕"/>
              </a:rPr>
              <a:t>명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그중에서 모자를 쓰지 않은 학생은 </a:t>
            </a:r>
            <a:r>
              <a:rPr lang="en-US" altLang="ko-KR" sz="1900" b="0" spc="-150">
                <a:latin typeface="맑은 고딕"/>
                <a:ea typeface="맑은 고딕"/>
              </a:rPr>
              <a:t>29</a:t>
            </a:r>
            <a:r>
              <a:rPr lang="ko-KR" altLang="en-US" sz="1900" b="0" spc="-150">
                <a:latin typeface="맑은 고딕"/>
                <a:ea typeface="맑은 고딕"/>
              </a:rPr>
              <a:t>명입니다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모자를 쓴 학생은 몇 명인지 하나의 식으로 나타내 구해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" name="그룹 1"/>
          <p:cNvGrpSpPr/>
          <p:nvPr/>
        </p:nvGrpSpPr>
        <p:grpSpPr>
          <a:xfrm rot="0"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62" name="Picture 40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/>
            </a:ln>
            <a:effectLst/>
          </p:spPr>
        </p:pic>
      </p:grpSp>
      <p:cxnSp>
        <p:nvCxnSpPr>
          <p:cNvPr id="64" name="직선 연결선 63"/>
          <p:cNvCxnSpPr/>
          <p:nvPr/>
        </p:nvCxnSpPr>
        <p:spPr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763040" y="2420888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67" name="직선 연결선 66"/>
          <p:cNvCxnSpPr/>
          <p:nvPr/>
        </p:nvCxnSpPr>
        <p:spPr>
          <a:xfrm>
            <a:off x="3557852" y="2420888"/>
            <a:ext cx="30966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</a:ln>
          <a:effectLst/>
        </p:spPr>
      </p:cxnSp>
      <p:cxnSp>
        <p:nvCxnSpPr>
          <p:cNvPr id="68" name="직선 연결선 67"/>
          <p:cNvCxnSpPr/>
          <p:nvPr/>
        </p:nvCxnSpPr>
        <p:spPr>
          <a:xfrm>
            <a:off x="763040" y="2911354"/>
            <a:ext cx="31268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8" name="직사각형 87"/>
          <p:cNvSpPr/>
          <p:nvPr/>
        </p:nvSpPr>
        <p:spPr>
          <a:xfrm>
            <a:off x="3089554" y="3577205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24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＋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17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－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29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＝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12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089553" y="412488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12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TextBox 99"/>
          <p:cNvSpPr txBox="1"/>
          <p:nvPr/>
        </p:nvSpPr>
        <p:spPr>
          <a:xfrm>
            <a:off x="3540548" y="4120238"/>
            <a:ext cx="628934" cy="37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명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173087" y="3573016"/>
            <a:ext cx="6667165" cy="1664984"/>
            <a:chOff x="192745" y="3608306"/>
            <a:chExt cx="6667165" cy="1664984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70324"/>
              <a:ext cx="6667165" cy="13148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모서리가 둥근 직사각형 38"/>
            <p:cNvSpPr/>
            <p:nvPr/>
          </p:nvSpPr>
          <p:spPr>
            <a:xfrm>
              <a:off x="338478" y="3608306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93834" y="3935958"/>
            <a:ext cx="62607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모자를 쓴 학생 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전체 학생 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모자를 쓰지 않은 학생 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남학생 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여학생 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모자를 쓰지 않은 학생 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24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17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29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41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29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12(</a:t>
            </a:r>
            <a:r>
              <a:rPr lang="ko-KR" altLang="en-US" sz="1600">
                <a:latin typeface="맑은 고딕"/>
                <a:ea typeface="맑은 고딕"/>
              </a:rPr>
              <a:t>명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pSp>
        <p:nvGrpSpPr>
          <p:cNvPr id="47" name="그룹 46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4" name="타원 53"/>
          <p:cNvSpPr/>
          <p:nvPr/>
        </p:nvSpPr>
        <p:spPr>
          <a:xfrm>
            <a:off x="530845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9630" y="2490918"/>
            <a:ext cx="1915792" cy="37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47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64378" y="2312876"/>
            <a:ext cx="360000" cy="35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3887266" y="2490918"/>
            <a:ext cx="1915792" cy="37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56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32014" y="2312876"/>
            <a:ext cx="360000" cy="355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919630" y="3897594"/>
            <a:ext cx="1915792" cy="367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36÷4×3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27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775715" y="3719552"/>
            <a:ext cx="360000" cy="35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887266" y="3877461"/>
            <a:ext cx="1915792" cy="36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16×7÷8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724168" y="3699419"/>
            <a:ext cx="360000" cy="355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1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extBox 55"/>
          <p:cNvSpPr txBox="1"/>
          <p:nvPr/>
        </p:nvSpPr>
        <p:spPr>
          <a:xfrm>
            <a:off x="919630" y="2490918"/>
            <a:ext cx="1915792" cy="37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47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266" y="2490918"/>
            <a:ext cx="1915792" cy="37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56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630" y="3897594"/>
            <a:ext cx="1915792" cy="367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36÷4×3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27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7266" y="3877461"/>
            <a:ext cx="1915792" cy="36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16×7÷8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grpSp>
        <p:nvGrpSpPr>
          <p:cNvPr id="75" name="그룹 74"/>
          <p:cNvGrpSpPr/>
          <p:nvPr/>
        </p:nvGrpSpPr>
        <p:grpSpPr>
          <a:xfrm rot="0">
            <a:off x="173087" y="2816932"/>
            <a:ext cx="6667165" cy="2421068"/>
            <a:chOff x="192745" y="2852222"/>
            <a:chExt cx="6667165" cy="2421068"/>
          </a:xfrm>
        </p:grpSpPr>
        <p:sp>
          <p:nvSpPr>
            <p:cNvPr id="76" name="직사각형 75"/>
            <p:cNvSpPr/>
            <p:nvPr/>
          </p:nvSpPr>
          <p:spPr>
            <a:xfrm>
              <a:off x="192745" y="3014240"/>
              <a:ext cx="6667165" cy="2070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" name="모서리가 둥근 직사각형 38"/>
            <p:cNvSpPr/>
            <p:nvPr/>
          </p:nvSpPr>
          <p:spPr>
            <a:xfrm>
              <a:off x="338478" y="285222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08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07729" y="3359009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9" name="TextBox 108"/>
          <p:cNvSpPr txBox="1"/>
          <p:nvPr/>
        </p:nvSpPr>
        <p:spPr>
          <a:xfrm>
            <a:off x="603206" y="3220081"/>
            <a:ext cx="3096732" cy="69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47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4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12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43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12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27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12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55</a:t>
            </a:r>
            <a:endParaRPr lang="ko-KR" altLang="en-US" sz="1600">
              <a:latin typeface="맑은 고딕"/>
              <a:ea typeface="맑은 고딕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81805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11" name="직선 연결선 110"/>
          <p:cNvCxnSpPr/>
          <p:nvPr/>
        </p:nvCxnSpPr>
        <p:spPr>
          <a:xfrm>
            <a:off x="118762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12" name="직선 연결선 111"/>
          <p:cNvCxnSpPr/>
          <p:nvPr/>
        </p:nvCxnSpPr>
        <p:spPr>
          <a:xfrm>
            <a:off x="818058" y="3635732"/>
            <a:ext cx="36893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91580" y="3671736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114" name="직선 연결선 113"/>
          <p:cNvCxnSpPr/>
          <p:nvPr/>
        </p:nvCxnSpPr>
        <p:spPr>
          <a:xfrm>
            <a:off x="1574142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15" name="직선 연결선 114"/>
          <p:cNvCxnSpPr/>
          <p:nvPr/>
        </p:nvCxnSpPr>
        <p:spPr>
          <a:xfrm>
            <a:off x="998078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16" name="직선 연결선 115"/>
          <p:cNvCxnSpPr/>
          <p:nvPr/>
        </p:nvCxnSpPr>
        <p:spPr>
          <a:xfrm>
            <a:off x="998078" y="4175792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1083902" y="4211796"/>
            <a:ext cx="417238" cy="358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grpSp>
        <p:nvGrpSpPr>
          <p:cNvPr id="128" name="그룹 127"/>
          <p:cNvGrpSpPr/>
          <p:nvPr/>
        </p:nvGrpSpPr>
        <p:grpSpPr>
          <a:xfrm rot="0">
            <a:off x="2708709" y="4689140"/>
            <a:ext cx="1595920" cy="256563"/>
            <a:chOff x="319554" y="1245924"/>
            <a:chExt cx="2636592" cy="423864"/>
          </a:xfrm>
        </p:grpSpPr>
        <p:pic>
          <p:nvPicPr>
            <p:cNvPr id="129" name="Picture 1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0" name="Picture 12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1" name="Picture 1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2" name="Picture 14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33" name="직사각형 21"/>
          <p:cNvSpPr>
            <a:spLocks noChangeArrowheads="1"/>
          </p:cNvSpPr>
          <p:nvPr/>
        </p:nvSpPr>
        <p:spPr>
          <a:xfrm>
            <a:off x="6984268" y="980728"/>
            <a:ext cx="2159732" cy="76996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1]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1. </a:t>
            </a:r>
            <a:r>
              <a:rPr lang="ko-KR" altLang="en-US" sz="1000" b="1">
                <a:latin typeface="맑은 고딕"/>
                <a:ea typeface="맑은 고딕"/>
              </a:rPr>
              <a:t>이너 버튼</a:t>
            </a:r>
            <a:r>
              <a:rPr lang="en-US" altLang="ko-KR" sz="1000" b="1">
                <a:latin typeface="맑은 고딕"/>
                <a:ea typeface="맑은 고딕"/>
              </a:rPr>
              <a:t>(2 </a:t>
            </a:r>
            <a:r>
              <a:rPr lang="ko-KR" altLang="en-US" sz="1000" b="1">
                <a:latin typeface="맑은 고딕"/>
                <a:ea typeface="맑은 고딕"/>
              </a:rPr>
              <a:t>페이지</a:t>
            </a:r>
            <a:r>
              <a:rPr lang="en-US" altLang="ko-KR" sz="1000" b="1">
                <a:latin typeface="맑은 고딕"/>
                <a:ea typeface="맑은 고딕"/>
              </a:rPr>
              <a:t>)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421216" y="4653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69" name="그룹 68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492015" y="3359009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8" name="TextBox 87"/>
          <p:cNvSpPr txBox="1"/>
          <p:nvPr/>
        </p:nvSpPr>
        <p:spPr>
          <a:xfrm>
            <a:off x="3587493" y="3220081"/>
            <a:ext cx="3096732" cy="69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56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5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13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61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13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27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12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48</a:t>
            </a:r>
            <a:endParaRPr lang="ko-KR" altLang="en-US" sz="1600">
              <a:latin typeface="맑은 고딕"/>
              <a:ea typeface="맑은 고딕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80234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4" name="직선 연결선 93"/>
          <p:cNvCxnSpPr/>
          <p:nvPr/>
        </p:nvCxnSpPr>
        <p:spPr>
          <a:xfrm>
            <a:off x="4171910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5" name="직선 연결선 94"/>
          <p:cNvCxnSpPr/>
          <p:nvPr/>
        </p:nvCxnSpPr>
        <p:spPr>
          <a:xfrm>
            <a:off x="3802344" y="3635732"/>
            <a:ext cx="36893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775866" y="3671736"/>
            <a:ext cx="4208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97" name="직선 연결선 96"/>
          <p:cNvCxnSpPr/>
          <p:nvPr/>
        </p:nvCxnSpPr>
        <p:spPr>
          <a:xfrm>
            <a:off x="4558428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8" name="직선 연결선 97"/>
          <p:cNvCxnSpPr/>
          <p:nvPr/>
        </p:nvCxnSpPr>
        <p:spPr>
          <a:xfrm>
            <a:off x="3982364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9" name="직선 연결선 98"/>
          <p:cNvCxnSpPr/>
          <p:nvPr/>
        </p:nvCxnSpPr>
        <p:spPr>
          <a:xfrm>
            <a:off x="3982364" y="4175792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4068188" y="4211796"/>
            <a:ext cx="415498" cy="358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sp>
        <p:nvSpPr>
          <p:cNvPr id="13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extBox 55"/>
          <p:cNvSpPr txBox="1"/>
          <p:nvPr/>
        </p:nvSpPr>
        <p:spPr>
          <a:xfrm>
            <a:off x="919630" y="2490918"/>
            <a:ext cx="1915792" cy="37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47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266" y="2490918"/>
            <a:ext cx="1915792" cy="37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56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630" y="3897594"/>
            <a:ext cx="1915792" cy="367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36÷4×3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27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7266" y="3877461"/>
            <a:ext cx="1915792" cy="36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16×7÷8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grpSp>
        <p:nvGrpSpPr>
          <p:cNvPr id="75" name="그룹 74"/>
          <p:cNvGrpSpPr/>
          <p:nvPr/>
        </p:nvGrpSpPr>
        <p:grpSpPr>
          <a:xfrm rot="0">
            <a:off x="173087" y="2816932"/>
            <a:ext cx="6667165" cy="2421068"/>
            <a:chOff x="192745" y="2852222"/>
            <a:chExt cx="6667165" cy="2421068"/>
          </a:xfrm>
        </p:grpSpPr>
        <p:sp>
          <p:nvSpPr>
            <p:cNvPr id="76" name="직사각형 75"/>
            <p:cNvSpPr/>
            <p:nvPr/>
          </p:nvSpPr>
          <p:spPr>
            <a:xfrm>
              <a:off x="192745" y="3014240"/>
              <a:ext cx="6667165" cy="2070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" name="모서리가 둥근 직사각형 38"/>
            <p:cNvSpPr/>
            <p:nvPr/>
          </p:nvSpPr>
          <p:spPr>
            <a:xfrm>
              <a:off x="338478" y="285222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08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07729" y="3359009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9" name="TextBox 108"/>
          <p:cNvSpPr txBox="1"/>
          <p:nvPr/>
        </p:nvSpPr>
        <p:spPr>
          <a:xfrm>
            <a:off x="603206" y="3220081"/>
            <a:ext cx="3096732" cy="568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36÷4×3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9×3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36÷4×3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27</a:t>
            </a:r>
            <a:endParaRPr lang="ko-KR" altLang="en-US" sz="1600">
              <a:latin typeface="맑은 고딕"/>
              <a:ea typeface="맑은 고딕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81805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11" name="직선 연결선 110"/>
          <p:cNvCxnSpPr/>
          <p:nvPr/>
        </p:nvCxnSpPr>
        <p:spPr>
          <a:xfrm>
            <a:off x="1115616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12" name="직선 연결선 111"/>
          <p:cNvCxnSpPr/>
          <p:nvPr/>
        </p:nvCxnSpPr>
        <p:spPr>
          <a:xfrm>
            <a:off x="818058" y="3635732"/>
            <a:ext cx="29755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67765" y="3671736"/>
            <a:ext cx="4190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114" name="직선 연결선 113"/>
          <p:cNvCxnSpPr/>
          <p:nvPr/>
        </p:nvCxnSpPr>
        <p:spPr>
          <a:xfrm>
            <a:off x="1367644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15" name="직선 연결선 114"/>
          <p:cNvCxnSpPr/>
          <p:nvPr/>
        </p:nvCxnSpPr>
        <p:spPr>
          <a:xfrm>
            <a:off x="969500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16" name="직선 연결선 115"/>
          <p:cNvCxnSpPr/>
          <p:nvPr/>
        </p:nvCxnSpPr>
        <p:spPr>
          <a:xfrm>
            <a:off x="971600" y="4175792"/>
            <a:ext cx="39604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966837" y="4211796"/>
            <a:ext cx="420003" cy="358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grpSp>
        <p:nvGrpSpPr>
          <p:cNvPr id="128" name="그룹 127"/>
          <p:cNvGrpSpPr/>
          <p:nvPr/>
        </p:nvGrpSpPr>
        <p:grpSpPr>
          <a:xfrm rot="0">
            <a:off x="2708709" y="4689140"/>
            <a:ext cx="1595920" cy="256563"/>
            <a:chOff x="319554" y="1245924"/>
            <a:chExt cx="2636592" cy="423864"/>
          </a:xfrm>
        </p:grpSpPr>
        <p:pic>
          <p:nvPicPr>
            <p:cNvPr id="129" name="Picture 1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0" name="Picture 12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1" name="Picture 1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2" name="Picture 14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20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29140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22" name="Picture 12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45717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33" name="직사각형 21"/>
          <p:cNvSpPr>
            <a:spLocks noChangeArrowheads="1"/>
          </p:cNvSpPr>
          <p:nvPr/>
        </p:nvSpPr>
        <p:spPr>
          <a:xfrm>
            <a:off x="6984268" y="980728"/>
            <a:ext cx="2159732" cy="5794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1]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</p:txBody>
      </p:sp>
      <p:grpSp>
        <p:nvGrpSpPr>
          <p:cNvPr id="69" name="그룹 68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3492015" y="3359009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8" name="TextBox 87"/>
          <p:cNvSpPr txBox="1"/>
          <p:nvPr/>
        </p:nvSpPr>
        <p:spPr>
          <a:xfrm>
            <a:off x="3587493" y="3220081"/>
            <a:ext cx="3096732" cy="69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16×7÷8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112÷8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16×7÷8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14</a:t>
            </a:r>
            <a:endParaRPr lang="ko-KR" altLang="en-US" sz="1600">
              <a:latin typeface="맑은 고딕"/>
              <a:ea typeface="맑은 고딕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80234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4" name="직선 연결선 93"/>
          <p:cNvCxnSpPr/>
          <p:nvPr/>
        </p:nvCxnSpPr>
        <p:spPr>
          <a:xfrm>
            <a:off x="410394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5" name="직선 연결선 94"/>
          <p:cNvCxnSpPr/>
          <p:nvPr/>
        </p:nvCxnSpPr>
        <p:spPr>
          <a:xfrm>
            <a:off x="3802344" y="3635732"/>
            <a:ext cx="3016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766341" y="3671736"/>
            <a:ext cx="4208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97" name="직선 연결선 96"/>
          <p:cNvCxnSpPr/>
          <p:nvPr/>
        </p:nvCxnSpPr>
        <p:spPr>
          <a:xfrm>
            <a:off x="4355976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8" name="직선 연결선 97"/>
          <p:cNvCxnSpPr/>
          <p:nvPr/>
        </p:nvCxnSpPr>
        <p:spPr>
          <a:xfrm>
            <a:off x="3982364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99" name="직선 연결선 98"/>
          <p:cNvCxnSpPr/>
          <p:nvPr/>
        </p:nvCxnSpPr>
        <p:spPr>
          <a:xfrm>
            <a:off x="3982364" y="4175792"/>
            <a:ext cx="37361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3959932" y="4211796"/>
            <a:ext cx="417758" cy="358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sp>
        <p:nvSpPr>
          <p:cNvPr id="13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6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540000"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안에 알맞은 수를 써넣으시오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7584" y="1630879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1" name="TextBox 70"/>
          <p:cNvSpPr txBox="1"/>
          <p:nvPr/>
        </p:nvSpPr>
        <p:spPr>
          <a:xfrm>
            <a:off x="2651100" y="2742946"/>
            <a:ext cx="1707540" cy="3698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45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66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37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47191" y="274240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74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63174" y="2564904"/>
            <a:ext cx="360000" cy="355000"/>
          </a:xfrm>
          <a:prstGeom prst="rect">
            <a:avLst/>
          </a:prstGeom>
        </p:spPr>
      </p:pic>
      <p:cxnSp>
        <p:nvCxnSpPr>
          <p:cNvPr id="81" name="직선 연결선 80"/>
          <p:cNvCxnSpPr/>
          <p:nvPr/>
        </p:nvCxnSpPr>
        <p:spPr>
          <a:xfrm>
            <a:off x="2936824" y="3117863"/>
            <a:ext cx="0" cy="311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82" name="직선 연결선 81"/>
          <p:cNvCxnSpPr/>
          <p:nvPr/>
        </p:nvCxnSpPr>
        <p:spPr>
          <a:xfrm>
            <a:off x="3373108" y="3117863"/>
            <a:ext cx="0" cy="311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83" name="직선 연결선 82"/>
          <p:cNvCxnSpPr/>
          <p:nvPr/>
        </p:nvCxnSpPr>
        <p:spPr>
          <a:xfrm>
            <a:off x="2931784" y="3426005"/>
            <a:ext cx="44132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85" name="직선 연결선 84"/>
          <p:cNvCxnSpPr/>
          <p:nvPr/>
        </p:nvCxnSpPr>
        <p:spPr>
          <a:xfrm>
            <a:off x="3814512" y="3107534"/>
            <a:ext cx="0" cy="111137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93" name="직선 연결선 92"/>
          <p:cNvCxnSpPr/>
          <p:nvPr/>
        </p:nvCxnSpPr>
        <p:spPr>
          <a:xfrm>
            <a:off x="3130436" y="3852787"/>
            <a:ext cx="0" cy="366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94" name="직선 연결선 93"/>
          <p:cNvCxnSpPr/>
          <p:nvPr/>
        </p:nvCxnSpPr>
        <p:spPr>
          <a:xfrm>
            <a:off x="3130436" y="4218909"/>
            <a:ext cx="68407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96" name="직사각형 95"/>
          <p:cNvSpPr/>
          <p:nvPr/>
        </p:nvSpPr>
        <p:spPr>
          <a:xfrm>
            <a:off x="2770142" y="3451653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111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095836" y="424374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74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49778" y="3456718"/>
            <a:ext cx="360000" cy="355000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15715" y="4411040"/>
            <a:ext cx="360000" cy="355000"/>
          </a:xfrm>
          <a:prstGeom prst="rect">
            <a:avLst/>
          </a:prstGeom>
        </p:spPr>
      </p:pic>
      <p:cxnSp>
        <p:nvCxnSpPr>
          <p:cNvPr id="100" name="직선 연결선 99"/>
          <p:cNvCxnSpPr/>
          <p:nvPr/>
        </p:nvCxnSpPr>
        <p:spPr>
          <a:xfrm>
            <a:off x="3889938" y="4430996"/>
            <a:ext cx="74428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5" name="직선 화살표 연결선 4"/>
          <p:cNvCxnSpPr/>
          <p:nvPr/>
        </p:nvCxnSpPr>
        <p:spPr>
          <a:xfrm flipV="1">
            <a:off x="4634220" y="3127667"/>
            <a:ext cx="0" cy="130332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grpSp>
        <p:nvGrpSpPr>
          <p:cNvPr id="47" name="그룹 46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3919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민수는 위인전 </a:t>
            </a:r>
            <a:r>
              <a:rPr lang="en-US" altLang="ko-KR" sz="1900" b="0" spc="-150">
                <a:latin typeface="맑은 고딕"/>
                <a:ea typeface="맑은 고딕"/>
              </a:rPr>
              <a:t>43</a:t>
            </a:r>
            <a:r>
              <a:rPr lang="ko-KR" altLang="en-US" sz="1900" b="0" spc="-150">
                <a:latin typeface="맑은 고딕"/>
                <a:ea typeface="맑은 고딕"/>
              </a:rPr>
              <a:t>권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과학책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권을 가지고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그중에서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권을 친구에게 빌려줬습니다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민수에게 남은 책은 몇 권인지 하나의 식으로 나타내 구해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5" name="그룹 44"/>
          <p:cNvGrpSpPr/>
          <p:nvPr/>
        </p:nvGrpSpPr>
        <p:grpSpPr>
          <a:xfrm rot="0"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/>
            </a:ln>
            <a:effectLst/>
          </p:spPr>
        </p:pic>
      </p:grpSp>
      <p:cxnSp>
        <p:nvCxnSpPr>
          <p:cNvPr id="52" name="직선 연결선 51"/>
          <p:cNvCxnSpPr/>
          <p:nvPr/>
        </p:nvCxnSpPr>
        <p:spPr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53" name="직선 연결선 52"/>
          <p:cNvCxnSpPr/>
          <p:nvPr/>
        </p:nvCxnSpPr>
        <p:spPr>
          <a:xfrm>
            <a:off x="4183769" y="2420888"/>
            <a:ext cx="247076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</a:ln>
          <a:effectLst/>
        </p:spPr>
      </p:cxnSp>
      <p:cxnSp>
        <p:nvCxnSpPr>
          <p:cNvPr id="54" name="직선 연결선 53"/>
          <p:cNvCxnSpPr/>
          <p:nvPr/>
        </p:nvCxnSpPr>
        <p:spPr>
          <a:xfrm>
            <a:off x="763040" y="2420888"/>
            <a:ext cx="327110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61" name="직선 연결선 60"/>
          <p:cNvCxnSpPr/>
          <p:nvPr/>
        </p:nvCxnSpPr>
        <p:spPr>
          <a:xfrm>
            <a:off x="763040" y="2852936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</a:ln>
          <a:effectLst/>
        </p:spPr>
      </p:cxnSp>
      <p:grpSp>
        <p:nvGrpSpPr>
          <p:cNvPr id="62" name="그룹 61"/>
          <p:cNvGrpSpPr/>
          <p:nvPr/>
        </p:nvGrpSpPr>
        <p:grpSpPr>
          <a:xfrm rot="0">
            <a:off x="3089554" y="3404770"/>
            <a:ext cx="2166522" cy="537565"/>
            <a:chOff x="5254089" y="1660849"/>
            <a:chExt cx="2166522" cy="537565"/>
          </a:xfrm>
        </p:grpSpPr>
        <p:sp>
          <p:nvSpPr>
            <p:cNvPr id="63" name="직사각형 62"/>
            <p:cNvSpPr/>
            <p:nvPr/>
          </p:nvSpPr>
          <p:spPr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0" rIns="0" bIns="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43</a:t>
              </a:r>
              <a:r>
                <a:rPr kumimoji="1" lang="ko-KR" altLang="en-US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＋</a:t>
              </a: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5</a:t>
              </a:r>
              <a:r>
                <a:rPr kumimoji="1" lang="ko-KR" altLang="en-US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－</a:t>
              </a: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4</a:t>
              </a:r>
              <a:r>
                <a:rPr kumimoji="1" lang="ko-KR" altLang="en-US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＝</a:t>
              </a: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44</a:t>
              </a:r>
              <a:endPara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 rot="0"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67" name="직사각형 66"/>
            <p:cNvSpPr/>
            <p:nvPr/>
          </p:nvSpPr>
          <p:spPr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0" rIns="0" bIns="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44</a:t>
              </a:r>
              <a:endPara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9" name="Picture 3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3540548" y="4120238"/>
            <a:ext cx="628934" cy="37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권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4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3919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민수는 위인전 </a:t>
            </a:r>
            <a:r>
              <a:rPr lang="en-US" altLang="ko-KR" sz="1900" b="0" spc="-150">
                <a:latin typeface="맑은 고딕"/>
                <a:ea typeface="맑은 고딕"/>
              </a:rPr>
              <a:t>43</a:t>
            </a:r>
            <a:r>
              <a:rPr lang="ko-KR" altLang="en-US" sz="1900" b="0" spc="-150">
                <a:latin typeface="맑은 고딕"/>
                <a:ea typeface="맑은 고딕"/>
              </a:rPr>
              <a:t>권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과학책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권을 가지고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그중에서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권을 친구에게 빌려줬습니다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민수에게 남은 책은 몇 권인지 하나의 식으로 나타내 구해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 rot="0"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/>
            </a:ln>
            <a:effectLst/>
          </p:spPr>
        </p:pic>
      </p:grpSp>
      <p:cxnSp>
        <p:nvCxnSpPr>
          <p:cNvPr id="52" name="직선 연결선 51"/>
          <p:cNvCxnSpPr/>
          <p:nvPr/>
        </p:nvCxnSpPr>
        <p:spPr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53" name="직선 연결선 52"/>
          <p:cNvCxnSpPr/>
          <p:nvPr/>
        </p:nvCxnSpPr>
        <p:spPr>
          <a:xfrm>
            <a:off x="4183769" y="2420888"/>
            <a:ext cx="247076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</a:ln>
          <a:effectLst/>
        </p:spPr>
      </p:cxnSp>
      <p:cxnSp>
        <p:nvCxnSpPr>
          <p:cNvPr id="54" name="직선 연결선 53"/>
          <p:cNvCxnSpPr/>
          <p:nvPr/>
        </p:nvCxnSpPr>
        <p:spPr>
          <a:xfrm>
            <a:off x="763040" y="2420888"/>
            <a:ext cx="327110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61" name="직선 연결선 60"/>
          <p:cNvCxnSpPr/>
          <p:nvPr/>
        </p:nvCxnSpPr>
        <p:spPr>
          <a:xfrm>
            <a:off x="763040" y="2852936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3" name="직사각형 62"/>
          <p:cNvSpPr/>
          <p:nvPr/>
        </p:nvSpPr>
        <p:spPr>
          <a:xfrm>
            <a:off x="3089554" y="3577205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43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＋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5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－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4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＝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44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89553" y="412488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44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3540548" y="4120238"/>
            <a:ext cx="628934" cy="37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권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173087" y="3573016"/>
            <a:ext cx="6667165" cy="1664984"/>
            <a:chOff x="192745" y="3608306"/>
            <a:chExt cx="6667165" cy="1664984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70324"/>
              <a:ext cx="6667165" cy="13148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모서리가 둥근 직사각형 38"/>
            <p:cNvSpPr/>
            <p:nvPr/>
          </p:nvSpPr>
          <p:spPr>
            <a:xfrm>
              <a:off x="338478" y="3608306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" name="직각 삼각형 7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93834" y="3935958"/>
            <a:ext cx="62607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민수에게 남은 책의 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민수가 가지고 있던 책의 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친구에게 빌려준 책의 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위인전 책의 개수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과학책 개수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친구에게 빌려준 책의 수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43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5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4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48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4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44(</a:t>
            </a:r>
            <a:r>
              <a:rPr lang="ko-KR" altLang="en-US" sz="1600">
                <a:latin typeface="맑은 고딕"/>
                <a:ea typeface="맑은 고딕"/>
              </a:rPr>
              <a:t>권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4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타원 82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15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644499" y="1520788"/>
            <a:ext cx="6110881" cy="1830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정호네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8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89" name="직선 연결선 88"/>
          <p:cNvCxnSpPr/>
          <p:nvPr/>
        </p:nvCxnSpPr>
        <p:spPr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90" name="직선 연결선 89"/>
          <p:cNvCxnSpPr/>
          <p:nvPr/>
        </p:nvCxnSpPr>
        <p:spPr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92" name="직선 연결선 91"/>
          <p:cNvCxnSpPr/>
          <p:nvPr/>
        </p:nvCxnSpPr>
        <p:spPr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</a:ln>
          <a:effectLst/>
        </p:spPr>
      </p:cxnSp>
      <p:grpSp>
        <p:nvGrpSpPr>
          <p:cNvPr id="128" name="그룹 127"/>
          <p:cNvGrpSpPr/>
          <p:nvPr/>
        </p:nvGrpSpPr>
        <p:grpSpPr>
          <a:xfrm rot="0"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/>
            </a:ln>
            <a:effectLst/>
          </p:spPr>
        </p:pic>
      </p:grpSp>
      <p:grpSp>
        <p:nvGrpSpPr>
          <p:cNvPr id="131" name="그룹 130"/>
          <p:cNvGrpSpPr/>
          <p:nvPr/>
        </p:nvGrpSpPr>
        <p:grpSpPr>
          <a:xfrm rot="0">
            <a:off x="3089554" y="3753036"/>
            <a:ext cx="2166522" cy="537565"/>
            <a:chOff x="5254089" y="1660849"/>
            <a:chExt cx="2166522" cy="537565"/>
          </a:xfrm>
        </p:grpSpPr>
        <p:sp>
          <p:nvSpPr>
            <p:cNvPr id="132" name="직사각형 131"/>
            <p:cNvSpPr/>
            <p:nvPr/>
          </p:nvSpPr>
          <p:spPr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0" rIns="0" bIns="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40÷5×8</a:t>
              </a:r>
              <a:r>
                <a:rPr kumimoji="1" lang="ko-KR" altLang="en-US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＝</a:t>
              </a: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64</a:t>
              </a:r>
              <a:endPara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/>
          <p:cNvGrpSpPr/>
          <p:nvPr/>
        </p:nvGrpSpPr>
        <p:grpSpPr>
          <a:xfrm rot="0">
            <a:off x="3089553" y="4300711"/>
            <a:ext cx="794041" cy="537565"/>
            <a:chOff x="5918873" y="1660849"/>
            <a:chExt cx="794041" cy="537565"/>
          </a:xfrm>
        </p:grpSpPr>
        <p:sp>
          <p:nvSpPr>
            <p:cNvPr id="135" name="직사각형 134"/>
            <p:cNvSpPr/>
            <p:nvPr/>
          </p:nvSpPr>
          <p:spPr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0" rIns="0" bIns="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normalizeH="0" baseline="0">
                  <a:solidFill>
                    <a:srgbClr val="00a0ff"/>
                  </a:solidFill>
                  <a:effectLst/>
                  <a:latin typeface="맑은 고딕"/>
                  <a:ea typeface="맑은 고딕"/>
                </a:rPr>
                <a:t>64</a:t>
              </a:r>
              <a:endPara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37" name="Picture 3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4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TextBox 138"/>
          <p:cNvSpPr txBox="1"/>
          <p:nvPr/>
        </p:nvSpPr>
        <p:spPr>
          <a:xfrm>
            <a:off x="3540548" y="4468504"/>
            <a:ext cx="628934" cy="36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장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140" name="Picture 1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8" name="그룹 47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41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5" name="TextBox 43"/>
          <p:cNvSpPr txBox="1"/>
          <p:nvPr/>
        </p:nvSpPr>
        <p:spPr>
          <a:xfrm>
            <a:off x="644499" y="1520788"/>
            <a:ext cx="6110881" cy="1830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정호네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8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89" name="직선 연결선 88"/>
          <p:cNvCxnSpPr/>
          <p:nvPr/>
        </p:nvCxnSpPr>
        <p:spPr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90" name="직선 연결선 89"/>
          <p:cNvCxnSpPr/>
          <p:nvPr/>
        </p:nvCxnSpPr>
        <p:spPr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92" name="직선 연결선 91"/>
          <p:cNvCxnSpPr/>
          <p:nvPr/>
        </p:nvCxnSpPr>
        <p:spPr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</a:ln>
          <a:effectLst/>
        </p:spPr>
      </p:cxnSp>
      <p:grpSp>
        <p:nvGrpSpPr>
          <p:cNvPr id="128" name="그룹 127"/>
          <p:cNvGrpSpPr/>
          <p:nvPr/>
        </p:nvGrpSpPr>
        <p:grpSpPr>
          <a:xfrm rot="0"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/>
            </a:ln>
            <a:effectLst/>
          </p:spPr>
        </p:pic>
      </p:grpSp>
      <p:sp>
        <p:nvSpPr>
          <p:cNvPr id="132" name="직사각형 131"/>
          <p:cNvSpPr/>
          <p:nvPr/>
        </p:nvSpPr>
        <p:spPr>
          <a:xfrm>
            <a:off x="3089554" y="392547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40÷5×8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＝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64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089553" y="447314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64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37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TextBox 138"/>
          <p:cNvSpPr txBox="1"/>
          <p:nvPr/>
        </p:nvSpPr>
        <p:spPr>
          <a:xfrm>
            <a:off x="3540548" y="4468504"/>
            <a:ext cx="628934" cy="36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장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8" name="그룹 47"/>
          <p:cNvGrpSpPr/>
          <p:nvPr/>
        </p:nvGrpSpPr>
        <p:grpSpPr>
          <a:xfrm rot="0">
            <a:off x="173087" y="4077072"/>
            <a:ext cx="6667165" cy="1160928"/>
            <a:chOff x="192745" y="4112362"/>
            <a:chExt cx="6667165" cy="1160928"/>
          </a:xfrm>
        </p:grpSpPr>
        <p:sp>
          <p:nvSpPr>
            <p:cNvPr id="49" name="직사각형 48"/>
            <p:cNvSpPr/>
            <p:nvPr/>
          </p:nvSpPr>
          <p:spPr>
            <a:xfrm>
              <a:off x="192745" y="4274380"/>
              <a:ext cx="6667165" cy="810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모서리가 둥근 직사각형 38"/>
            <p:cNvSpPr/>
            <p:nvPr/>
          </p:nvSpPr>
          <p:spPr>
            <a:xfrm>
              <a:off x="338478" y="411236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3834" y="4428401"/>
            <a:ext cx="6260702" cy="570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종이 </a:t>
            </a:r>
            <a:r>
              <a:rPr lang="en-US" altLang="ko-KR" sz="1600">
                <a:latin typeface="맑은 고딕"/>
                <a:ea typeface="맑은 고딕"/>
              </a:rPr>
              <a:t>40</a:t>
            </a:r>
            <a:r>
              <a:rPr lang="ko-KR" altLang="en-US" sz="1600">
                <a:latin typeface="맑은 고딕"/>
                <a:ea typeface="맑은 고딕"/>
              </a:rPr>
              <a:t>장을 </a:t>
            </a:r>
            <a:r>
              <a:rPr lang="en-US" altLang="ko-KR" sz="1600">
                <a:latin typeface="맑은 고딕"/>
                <a:ea typeface="맑은 고딕"/>
              </a:rPr>
              <a:t>5</a:t>
            </a:r>
            <a:r>
              <a:rPr lang="ko-KR" altLang="en-US" sz="1600">
                <a:latin typeface="맑은 고딕"/>
                <a:ea typeface="맑은 고딕"/>
              </a:rPr>
              <a:t>명이 똑같이 나누어 가진 후 종이 한 장당 쿠폰 </a:t>
            </a:r>
            <a:r>
              <a:rPr lang="en-US" altLang="ko-KR" sz="1600">
                <a:latin typeface="맑은 고딕"/>
                <a:ea typeface="맑은 고딕"/>
              </a:rPr>
              <a:t>8</a:t>
            </a:r>
            <a:r>
              <a:rPr lang="ko-KR" altLang="en-US" sz="1600">
                <a:latin typeface="맑은 고딕"/>
                <a:ea typeface="맑은 고딕"/>
              </a:rPr>
              <a:t>장을 만들 수 있으므로 </a:t>
            </a:r>
            <a:r>
              <a:rPr lang="en-US" altLang="ko-KR" sz="1600">
                <a:latin typeface="맑은 고딕"/>
                <a:ea typeface="맑은 고딕"/>
              </a:rPr>
              <a:t>40÷5×8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8×8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64(</a:t>
            </a:r>
            <a:r>
              <a:rPr lang="ko-KR" altLang="en-US" sz="1600">
                <a:latin typeface="맑은 고딕"/>
                <a:ea typeface="맑은 고딕"/>
              </a:rPr>
              <a:t>장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입니다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40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5" name="TextBox 43"/>
          <p:cNvSpPr txBox="1"/>
          <p:nvPr/>
        </p:nvSpPr>
        <p:spPr>
          <a:xfrm>
            <a:off x="644499" y="1520788"/>
            <a:ext cx="6110881" cy="1830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정호네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8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89" name="직선 연결선 88"/>
          <p:cNvCxnSpPr/>
          <p:nvPr/>
        </p:nvCxnSpPr>
        <p:spPr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90" name="직선 연결선 89"/>
          <p:cNvCxnSpPr/>
          <p:nvPr/>
        </p:nvCxnSpPr>
        <p:spPr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</a:ln>
          <a:effectLst/>
        </p:spPr>
      </p:cxnSp>
      <p:cxnSp>
        <p:nvCxnSpPr>
          <p:cNvPr id="92" name="직선 연결선 91"/>
          <p:cNvCxnSpPr/>
          <p:nvPr/>
        </p:nvCxnSpPr>
        <p:spPr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</a:ln>
          <a:effectLst/>
        </p:spPr>
      </p:cxnSp>
      <p:grpSp>
        <p:nvGrpSpPr>
          <p:cNvPr id="128" name="그룹 127"/>
          <p:cNvGrpSpPr/>
          <p:nvPr/>
        </p:nvGrpSpPr>
        <p:grpSpPr>
          <a:xfrm rot="0"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/>
            </a:ln>
            <a:effectLst/>
          </p:spPr>
        </p:pic>
      </p:grpSp>
      <p:sp>
        <p:nvSpPr>
          <p:cNvPr id="132" name="직사각형 131"/>
          <p:cNvSpPr/>
          <p:nvPr/>
        </p:nvSpPr>
        <p:spPr>
          <a:xfrm>
            <a:off x="3089554" y="392547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40÷5×8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＝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64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089553" y="447314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64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37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TextBox 138"/>
          <p:cNvSpPr txBox="1"/>
          <p:nvPr/>
        </p:nvSpPr>
        <p:spPr>
          <a:xfrm>
            <a:off x="3540548" y="4468504"/>
            <a:ext cx="628934" cy="36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장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8" name="그룹 47"/>
          <p:cNvGrpSpPr/>
          <p:nvPr/>
        </p:nvGrpSpPr>
        <p:grpSpPr>
          <a:xfrm rot="0">
            <a:off x="173087" y="4077072"/>
            <a:ext cx="6667165" cy="1160928"/>
            <a:chOff x="192745" y="4112362"/>
            <a:chExt cx="6667165" cy="1160928"/>
          </a:xfrm>
        </p:grpSpPr>
        <p:sp>
          <p:nvSpPr>
            <p:cNvPr id="49" name="직사각형 48"/>
            <p:cNvSpPr/>
            <p:nvPr/>
          </p:nvSpPr>
          <p:spPr>
            <a:xfrm>
              <a:off x="192745" y="4274380"/>
              <a:ext cx="6667165" cy="810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모서리가 둥근 직사각형 38"/>
            <p:cNvSpPr/>
            <p:nvPr/>
          </p:nvSpPr>
          <p:spPr>
            <a:xfrm>
              <a:off x="338478" y="411236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3834" y="4428401"/>
            <a:ext cx="6260702" cy="570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종이 </a:t>
            </a:r>
            <a:r>
              <a:rPr lang="en-US" altLang="ko-KR" sz="1600">
                <a:latin typeface="맑은 고딕"/>
                <a:ea typeface="맑은 고딕"/>
              </a:rPr>
              <a:t>40</a:t>
            </a:r>
            <a:r>
              <a:rPr lang="ko-KR" altLang="en-US" sz="1600">
                <a:latin typeface="맑은 고딕"/>
                <a:ea typeface="맑은 고딕"/>
              </a:rPr>
              <a:t>장을 </a:t>
            </a:r>
            <a:r>
              <a:rPr lang="en-US" altLang="ko-KR" sz="1600">
                <a:latin typeface="맑은 고딕"/>
                <a:ea typeface="맑은 고딕"/>
              </a:rPr>
              <a:t>5</a:t>
            </a:r>
            <a:r>
              <a:rPr lang="ko-KR" altLang="en-US" sz="1600">
                <a:latin typeface="맑은 고딕"/>
                <a:ea typeface="맑은 고딕"/>
              </a:rPr>
              <a:t>명이 똑같이 나누어 가진 후 종이 한 장당 쿠폰 </a:t>
            </a:r>
            <a:r>
              <a:rPr lang="en-US" altLang="ko-KR" sz="1600">
                <a:latin typeface="맑은 고딕"/>
                <a:ea typeface="맑은 고딕"/>
              </a:rPr>
              <a:t>8</a:t>
            </a:r>
            <a:r>
              <a:rPr lang="ko-KR" altLang="en-US" sz="1600">
                <a:latin typeface="맑은 고딕"/>
                <a:ea typeface="맑은 고딕"/>
              </a:rPr>
              <a:t>장을 만들 수 있으므로 </a:t>
            </a:r>
            <a:r>
              <a:rPr lang="en-US" altLang="ko-KR" sz="1600">
                <a:latin typeface="맑은 고딕"/>
                <a:ea typeface="맑은 고딕"/>
              </a:rPr>
              <a:t>40÷5×8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8×8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64(</a:t>
            </a:r>
            <a:r>
              <a:rPr lang="ko-KR" altLang="en-US" sz="1600">
                <a:latin typeface="맑은 고딕"/>
                <a:ea typeface="맑은 고딕"/>
              </a:rPr>
              <a:t>장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입니다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>
            <a:xfrm>
              <a:off x="5742806" y="903338"/>
              <a:ext cx="665398" cy="3139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bg1"/>
                  </a:solidFill>
                  <a:latin typeface="맑은 고딕"/>
                  <a:ea typeface="맑은 고딕"/>
                </a:rPr>
                <a:t>10</a:t>
              </a:r>
              <a:endParaRPr lang="en-US" altLang="ko-KR" sz="1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>
            <a:xfrm>
              <a:off x="528519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>
            <a:xfrm>
              <a:off x="480890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>
            <a:xfrm>
              <a:off x="432736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>
            <a:xfrm>
              <a:off x="385107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>
            <a:xfrm>
              <a:off x="336874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>
            <a:xfrm>
              <a:off x="193462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>
            <a:xfrm>
              <a:off x="1460532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>
            <a:xfrm>
              <a:off x="2410910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>
            <a:xfrm>
              <a:off x="2892454" y="908720"/>
              <a:ext cx="665398" cy="3181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문제 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1458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칭찬하기 클릭 시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칭찬하기 버튼 클릭 시 나타나는 텍스트는 아래 </a:t>
            </a:r>
            <a:r>
              <a:rPr lang="en-US" altLang="ko-KR" sz="1000">
                <a:latin typeface="맑은 고딕"/>
                <a:ea typeface="맑은 고딕"/>
              </a:rPr>
              <a:t>3</a:t>
            </a:r>
            <a:r>
              <a:rPr lang="ko-KR" altLang="en-US" sz="1000">
                <a:latin typeface="맑은 고딕"/>
                <a:ea typeface="맑은 고딕"/>
              </a:rPr>
              <a:t>가지 랜덤으로 반영</a:t>
            </a:r>
            <a:r>
              <a:rPr lang="en-US" altLang="ko-KR" sz="1000">
                <a:latin typeface="맑은 고딕"/>
                <a:ea typeface="맑은 고딕"/>
              </a:rPr>
              <a:t>(3</a:t>
            </a:r>
            <a:r>
              <a:rPr lang="ko-KR" altLang="en-US" sz="1000">
                <a:latin typeface="맑은 고딕"/>
                <a:ea typeface="맑은 고딕"/>
              </a:rPr>
              <a:t>가지 중 </a:t>
            </a:r>
            <a:r>
              <a:rPr lang="en-US" altLang="ko-KR" sz="1000">
                <a:latin typeface="맑은 고딕"/>
                <a:ea typeface="맑은 고딕"/>
              </a:rPr>
              <a:t>1</a:t>
            </a:r>
            <a:r>
              <a:rPr lang="ko-KR" altLang="en-US" sz="1000">
                <a:latin typeface="맑은 고딕"/>
                <a:ea typeface="맑은 고딕"/>
              </a:rPr>
              <a:t>개 랜덤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맑은 고딕"/>
                <a:ea typeface="맑은 고딕"/>
                <a:sym typeface="Wingdings"/>
              </a:rPr>
              <a:t></a:t>
            </a:r>
            <a:r>
              <a:rPr lang="ko-KR" altLang="en-US" sz="1000">
                <a:latin typeface="맑은 고딕"/>
                <a:ea typeface="맑은 고딕"/>
                <a:sym typeface="Wingdings"/>
              </a:rPr>
              <a:t>노력해줘서 고마워</a:t>
            </a:r>
            <a:r>
              <a:rPr lang="en-US" altLang="ko-KR" sz="1000">
                <a:latin typeface="맑은 고딕"/>
                <a:ea typeface="맑은 고딕"/>
                <a:sym typeface="Wingdings"/>
              </a:rPr>
              <a:t>!</a:t>
            </a:r>
            <a:endParaRPr lang="en-US" altLang="ko-KR" sz="1000">
              <a:latin typeface="맑은 고딕"/>
              <a:ea typeface="맑은 고딕"/>
              <a:sym typeface="Wingding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맑은 고딕"/>
                <a:ea typeface="맑은 고딕"/>
                <a:sym typeface="Wingdings"/>
              </a:rPr>
              <a:t></a:t>
            </a:r>
            <a:r>
              <a:rPr lang="ko-KR" altLang="en-US" sz="1000">
                <a:latin typeface="맑은 고딕"/>
                <a:ea typeface="맑은 고딕"/>
                <a:sym typeface="Wingdings"/>
              </a:rPr>
              <a:t>정말 대단해</a:t>
            </a:r>
            <a:r>
              <a:rPr lang="en-US" altLang="ko-KR" sz="1000">
                <a:latin typeface="맑은 고딕"/>
                <a:ea typeface="맑은 고딕"/>
                <a:sym typeface="Wingdings"/>
              </a:rPr>
              <a:t>!</a:t>
            </a:r>
            <a:endParaRPr lang="en-US" altLang="ko-KR" sz="1000">
              <a:latin typeface="맑은 고딕"/>
              <a:ea typeface="맑은 고딕"/>
              <a:sym typeface="Wingding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맑은 고딕"/>
                <a:ea typeface="맑은 고딕"/>
                <a:sym typeface="Wingdings"/>
              </a:rPr>
              <a:t></a:t>
            </a:r>
            <a:r>
              <a:rPr lang="ko-KR" altLang="en-US" sz="1000">
                <a:latin typeface="맑은 고딕"/>
                <a:ea typeface="맑은 고딕"/>
                <a:sym typeface="Wingdings"/>
              </a:rPr>
              <a:t>네가 참 자랑스러워</a:t>
            </a:r>
            <a:r>
              <a:rPr lang="en-US" altLang="ko-KR" sz="1000">
                <a:latin typeface="맑은 고딕"/>
                <a:ea typeface="맑은 고딕"/>
                <a:sym typeface="Wingdings"/>
              </a:rPr>
              <a:t>!</a:t>
            </a:r>
            <a:endParaRPr lang="en-US" altLang="ko-KR" sz="1000">
              <a:latin typeface="맑은 고딕"/>
              <a:ea typeface="맑은 고딕"/>
              <a:sym typeface="Wingdings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54" name="그룹 53"/>
          <p:cNvGrpSpPr/>
          <p:nvPr/>
        </p:nvGrpSpPr>
        <p:grpSpPr>
          <a:xfrm rot="0">
            <a:off x="56232" y="882833"/>
            <a:ext cx="6928036" cy="4734173"/>
            <a:chOff x="56232" y="882833"/>
            <a:chExt cx="6928036" cy="4734173"/>
          </a:xfrm>
        </p:grpSpPr>
        <p:grpSp>
          <p:nvGrpSpPr>
            <p:cNvPr id="55" name="그룹 54"/>
            <p:cNvGrpSpPr/>
            <p:nvPr/>
          </p:nvGrpSpPr>
          <p:grpSpPr>
            <a:xfrm rot="0">
              <a:off x="56232" y="882833"/>
              <a:ext cx="6928036" cy="4734173"/>
              <a:chOff x="56232" y="882833"/>
              <a:chExt cx="6928036" cy="473417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6232" y="882833"/>
                <a:ext cx="6928036" cy="47341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362085" y="1880828"/>
                <a:ext cx="4506059" cy="2640726"/>
              </a:xfrm>
              <a:prstGeom prst="rect">
                <a:avLst/>
              </a:prstGeom>
            </p:spPr>
          </p:pic>
        </p:grpSp>
        <p:sp>
          <p:nvSpPr>
            <p:cNvPr id="56" name="직사각형 55"/>
            <p:cNvSpPr/>
            <p:nvPr/>
          </p:nvSpPr>
          <p:spPr>
            <a:xfrm>
              <a:off x="2125930" y="2636912"/>
              <a:ext cx="1618196" cy="9478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931322" y="2351530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#1</a:t>
              </a:r>
              <a:endParaRPr lang="ko-KR" altLang="en-US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40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9604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확대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845" y="717184"/>
            <a:ext cx="6901194" cy="50880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240568" y="1552686"/>
            <a:ext cx="3420380" cy="2632398"/>
          </a:xfrm>
          <a:prstGeom prst="rect">
            <a:avLst/>
          </a:prstGeom>
          <a:solidFill>
            <a:srgbClr val="ffdd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나는 나눔 장터에서 책을 팔기로 했어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내 책장에 있는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 중 아끼는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권만 빼고 팔려고 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동생도 자기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권을 팔고 싶다고 들고 오네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나눔 장터에서 팔 책은 몇 권일까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07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846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구하려는 것은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20486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나눔 장터에서 팔 책의 수입니다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79910" y="2715681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846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알고 있는 것은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20486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처음에 모은 책의 수는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33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권입니다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49202" y="2565653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3916115" y="2996952"/>
            <a:ext cx="2974460" cy="4273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아끼는 책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5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권을 뺐습니다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69334" y="3069343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916115" y="3603628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동생이 가져온 책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권을 더 팔려고 합니다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49202" y="3964417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52836"/>
            <a:ext cx="6043717" cy="950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괄호가 없는 덧셈과 뺄셈의 혼합 계산</a:t>
            </a:r>
            <a:r>
              <a:rPr lang="en-US" altLang="ko-KR" sz="1900">
                <a:latin typeface="맑은 고딕"/>
                <a:ea typeface="맑은 고딕"/>
              </a:rPr>
              <a:t>, </a:t>
            </a:r>
            <a:r>
              <a:rPr lang="ko-KR" altLang="en-US" sz="1900">
                <a:latin typeface="맑은 고딕"/>
                <a:ea typeface="맑은 고딕"/>
              </a:rPr>
              <a:t>괄호가 없는 곱셈과 나눗셈의 혼합 계산의 계산 순서를 설명할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2215" y="2111454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519" y="2939725"/>
            <a:ext cx="6043717" cy="37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혼합 계산을 계산 순서에 맞게 계산할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2215" y="309834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2789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나눔 장터 클릭하면 단어 설명하는 미니 팝업 뜸</a:t>
            </a:r>
            <a:r>
              <a:rPr lang="en-US" altLang="ko-KR" sz="1000">
                <a:latin typeface="맑은 고딕"/>
                <a:ea typeface="맑은 고딕"/>
              </a:rPr>
              <a:t>. 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그림 보기 버튼</a:t>
            </a:r>
            <a:r>
              <a:rPr lang="en-US" altLang="ko-KR" sz="1000">
                <a:latin typeface="맑은 고딕"/>
                <a:ea typeface="맑은 고딕"/>
              </a:rPr>
              <a:t>(5</a:t>
            </a:r>
            <a:r>
              <a:rPr lang="ko-KR" altLang="en-US" sz="1000">
                <a:latin typeface="맑은 고딕"/>
                <a:ea typeface="맑은 고딕"/>
              </a:rPr>
              <a:t>번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어떻게 구할 수 있을지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타원 33"/>
          <p:cNvSpPr/>
          <p:nvPr/>
        </p:nvSpPr>
        <p:spPr>
          <a:xfrm>
            <a:off x="4995542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395" y="2187948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9552" y="2360488"/>
            <a:ext cx="360040" cy="29055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4" name="타원 63"/>
          <p:cNvSpPr/>
          <p:nvPr/>
        </p:nvSpPr>
        <p:spPr>
          <a:xfrm>
            <a:off x="292126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95024" y="2024844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11932" y="2291267"/>
            <a:ext cx="560428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처음에 모은 책의 수에서 아끼는 책의 수를 빼고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동생이 가져온 책의 수를 더하면 됩니다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96e0"/>
              </a:solidFill>
              <a:latin typeface="맑은 고딕"/>
              <a:ea typeface="맑은 고딕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타원 73"/>
          <p:cNvSpPr/>
          <p:nvPr/>
        </p:nvSpPr>
        <p:spPr>
          <a:xfrm>
            <a:off x="5947740" y="1017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0395" y="3239155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39552" y="3411695"/>
            <a:ext cx="360040" cy="2905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395024" y="3076051"/>
            <a:ext cx="360000" cy="355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1932" y="3342474"/>
            <a:ext cx="5604284" cy="665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처음에 모은 책의 수와 동생이 가져와 추가한 책의 수의 합에서 아끼는 책의 수를 뺍니다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96e0"/>
              </a:solidFill>
              <a:latin typeface="맑은 고딕"/>
              <a:ea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4272</ep:Words>
  <ep:PresentationFormat>화면 슬라이드 쇼(4:3)</ep:PresentationFormat>
  <ep:Paragraphs>1189</ep:Paragraphs>
  <ep:Slides>49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2022-07-23T06:21:19.686</dcterms:modified>
  <cp:revision>7549</cp:revision>
  <dc:title>슬라이드 1</dc:title>
  <cp:version>1000.0000.01</cp:version>
</cp:coreProperties>
</file>