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782" r:id="rId2"/>
    <p:sldId id="783" r:id="rId3"/>
    <p:sldId id="1327" r:id="rId4"/>
    <p:sldId id="1364" r:id="rId5"/>
    <p:sldId id="1347" r:id="rId6"/>
    <p:sldId id="1288" r:id="rId7"/>
    <p:sldId id="1345" r:id="rId8"/>
    <p:sldId id="1346" r:id="rId9"/>
    <p:sldId id="1097" r:id="rId10"/>
    <p:sldId id="1289" r:id="rId11"/>
    <p:sldId id="1369" r:id="rId12"/>
    <p:sldId id="1349" r:id="rId13"/>
    <p:sldId id="1365" r:id="rId14"/>
    <p:sldId id="1351" r:id="rId15"/>
    <p:sldId id="1352" r:id="rId16"/>
    <p:sldId id="1329" r:id="rId17"/>
    <p:sldId id="1353" r:id="rId18"/>
    <p:sldId id="1354" r:id="rId19"/>
    <p:sldId id="1355" r:id="rId20"/>
    <p:sldId id="1310" r:id="rId21"/>
    <p:sldId id="1356" r:id="rId22"/>
    <p:sldId id="1297" r:id="rId23"/>
    <p:sldId id="1315" r:id="rId24"/>
    <p:sldId id="1316" r:id="rId25"/>
    <p:sldId id="1322" r:id="rId26"/>
    <p:sldId id="1323" r:id="rId27"/>
    <p:sldId id="1324" r:id="rId28"/>
    <p:sldId id="1370" r:id="rId29"/>
    <p:sldId id="1342" r:id="rId30"/>
    <p:sldId id="1373" r:id="rId31"/>
    <p:sldId id="1317" r:id="rId32"/>
    <p:sldId id="1371" r:id="rId33"/>
    <p:sldId id="1358" r:id="rId34"/>
    <p:sldId id="1372" r:id="rId35"/>
    <p:sldId id="1366" r:id="rId36"/>
    <p:sldId id="1368" r:id="rId37"/>
    <p:sldId id="1320" r:id="rId38"/>
    <p:sldId id="1360" r:id="rId39"/>
    <p:sldId id="1321" r:id="rId40"/>
    <p:sldId id="1343" r:id="rId41"/>
    <p:sldId id="1362" r:id="rId42"/>
    <p:sldId id="1363" r:id="rId4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00"/>
    <a:srgbClr val="0096E0"/>
    <a:srgbClr val="AED7F3"/>
    <a:srgbClr val="FFCCCC"/>
    <a:srgbClr val="FF9999"/>
    <a:srgbClr val="00A0FF"/>
    <a:srgbClr val="C1E8EC"/>
    <a:srgbClr val="E46C0A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1" d="100"/>
          <a:sy n="111" d="100"/>
        </p:scale>
        <p:origin x="1866" y="1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hyperlink" Target="https://cdata2.tsherpa.co.kr/tsherpa/MultiMedia/Flash/2020/curri/index.html?flashxmlnum=ost1208&amp;classa=A8-C1-42-MM-MM-04-02-02-0-0-0-0&amp;classno=MM_42_04/suh_0402_01_0002/suh_0402_01_0002_401_1.html%20(1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ost1208&amp;classa=A8-C1-42-MM-MM-04-02-02-0-0-0-0&amp;classno=MM_42_04/suh_0402_01_0002/suh_0402_01_0002_401_1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140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전체의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두부모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단어 설명하는 미니 팝업 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양이 </a:t>
            </a:r>
            <a:r>
              <a:rPr lang="ko-KR" altLang="en-US" sz="1900" b="1" u="sng" spc="-150" dirty="0" err="1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두부모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개보다 많은지 적은지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478443" y="13923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2" name="직사각형 61"/>
          <p:cNvSpPr/>
          <p:nvPr/>
        </p:nvSpPr>
        <p:spPr bwMode="auto">
          <a:xfrm>
            <a:off x="440395" y="4142203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64490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645" y="4239089"/>
            <a:ext cx="572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두부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조각이 남았으니깐 사용한 두부의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양은 </a:t>
            </a:r>
            <a:r>
              <a:rPr lang="ko-KR" altLang="en-US" sz="1900" b="1" spc="-150" dirty="0" err="1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두부모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개보다 적을 것 같습니다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64" name="타원 63"/>
          <p:cNvSpPr/>
          <p:nvPr/>
        </p:nvSpPr>
        <p:spPr>
          <a:xfrm>
            <a:off x="2302465" y="1496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024" y="3979099"/>
            <a:ext cx="360000" cy="355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40848" r="28130" b="16091"/>
          <a:stretch/>
        </p:blipFill>
        <p:spPr bwMode="auto">
          <a:xfrm>
            <a:off x="2004394" y="2096852"/>
            <a:ext cx="3263797" cy="18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전체의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두부모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단어 설명하는 미니 팝업 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양이 </a:t>
            </a:r>
            <a:r>
              <a:rPr lang="ko-KR" altLang="en-US" sz="1900" b="1" u="sng" spc="-150" dirty="0" err="1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두부모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개보다 많은지 적은지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478443" y="13923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2" name="직사각형 61"/>
          <p:cNvSpPr/>
          <p:nvPr/>
        </p:nvSpPr>
        <p:spPr bwMode="auto">
          <a:xfrm>
            <a:off x="440395" y="4142203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64490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645" y="4239089"/>
            <a:ext cx="572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두부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조각이 남았으니깐 사용한 두부의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양은 </a:t>
            </a:r>
            <a:r>
              <a:rPr lang="ko-KR" altLang="en-US" sz="1900" b="1" spc="-150" dirty="0" err="1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두부모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개보다 적을 것 같습니다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 smtClean="0"/>
          </a:p>
        </p:txBody>
      </p:sp>
      <p:sp>
        <p:nvSpPr>
          <p:cNvPr id="64" name="타원 63"/>
          <p:cNvSpPr/>
          <p:nvPr/>
        </p:nvSpPr>
        <p:spPr>
          <a:xfrm>
            <a:off x="2302465" y="1496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024" y="3979099"/>
            <a:ext cx="360000" cy="355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40848" r="28130" b="16091"/>
          <a:stretch/>
        </p:blipFill>
        <p:spPr bwMode="auto">
          <a:xfrm>
            <a:off x="2004394" y="2096852"/>
            <a:ext cx="3263797" cy="18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2136649" y="2136124"/>
            <a:ext cx="3857551" cy="1192645"/>
            <a:chOff x="3894212" y="3408368"/>
            <a:chExt cx="3857551" cy="1192645"/>
          </a:xfrm>
        </p:grpSpPr>
        <p:grpSp>
          <p:nvGrpSpPr>
            <p:cNvPr id="45" name="그룹 44"/>
            <p:cNvGrpSpPr/>
            <p:nvPr/>
          </p:nvGrpSpPr>
          <p:grpSpPr>
            <a:xfrm>
              <a:off x="3894212" y="3408368"/>
              <a:ext cx="3857551" cy="1192645"/>
              <a:chOff x="4544012" y="4725404"/>
              <a:chExt cx="4510004" cy="1394365"/>
            </a:xfrm>
          </p:grpSpPr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4012" y="4725404"/>
                <a:ext cx="4510004" cy="1394365"/>
              </a:xfrm>
              <a:prstGeom prst="rect">
                <a:avLst/>
              </a:prstGeom>
            </p:spPr>
          </p:pic>
          <p:sp>
            <p:nvSpPr>
              <p:cNvPr id="66" name="직사각형 65"/>
              <p:cNvSpPr/>
              <p:nvPr/>
            </p:nvSpPr>
            <p:spPr>
              <a:xfrm>
                <a:off x="4979787" y="4797152"/>
                <a:ext cx="672333" cy="319691"/>
              </a:xfrm>
              <a:prstGeom prst="rect">
                <a:avLst/>
              </a:prstGeom>
              <a:solidFill>
                <a:srgbClr val="FF8636"/>
              </a:solidFill>
              <a:ln>
                <a:solidFill>
                  <a:srgbClr val="FF8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860032" y="5422586"/>
                <a:ext cx="3923952" cy="4546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모서리가 둥근 직사각형 47"/>
            <p:cNvSpPr/>
            <p:nvPr/>
          </p:nvSpPr>
          <p:spPr>
            <a:xfrm>
              <a:off x="4139952" y="3465004"/>
              <a:ext cx="1757174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두부모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21448" y="4012157"/>
              <a:ext cx="3830315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네모나게 잘라 놓은 두부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55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전체의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각각 전체의 얼마인지 분수로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4603906" y="4217793"/>
            <a:ext cx="540862" cy="814216"/>
            <a:chOff x="1311794" y="404664"/>
            <a:chExt cx="540862" cy="814216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=""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154" y="4077072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275" y="4842566"/>
            <a:ext cx="360000" cy="355000"/>
          </a:xfrm>
          <a:prstGeom prst="rect">
            <a:avLst/>
          </a:prstGeom>
        </p:spPr>
      </p:pic>
      <p:sp>
        <p:nvSpPr>
          <p:cNvPr id="74" name="타원 73"/>
          <p:cNvSpPr/>
          <p:nvPr/>
        </p:nvSpPr>
        <p:spPr>
          <a:xfrm>
            <a:off x="659891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138162" y="4462817"/>
            <a:ext cx="2215045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부침에 사용한 두부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40848" r="28130" b="16091"/>
          <a:stretch/>
        </p:blipFill>
        <p:spPr bwMode="auto">
          <a:xfrm>
            <a:off x="2004394" y="2096852"/>
            <a:ext cx="3263797" cy="18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1913794" y="4286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2706232" y="5279667"/>
            <a:ext cx="1637116" cy="263186"/>
            <a:chOff x="319554" y="1245924"/>
            <a:chExt cx="2636592" cy="423864"/>
          </a:xfrm>
        </p:grpSpPr>
        <p:pic>
          <p:nvPicPr>
            <p:cNvPr id="81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타원 84"/>
          <p:cNvSpPr/>
          <p:nvPr/>
        </p:nvSpPr>
        <p:spPr>
          <a:xfrm>
            <a:off x="2380389" y="52696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878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이미지만 남김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전체의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각각 전체의 얼마인지 분수로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4604400" y="4219200"/>
            <a:ext cx="540862" cy="814216"/>
            <a:chOff x="1311794" y="404664"/>
            <a:chExt cx="540862" cy="814216"/>
          </a:xfrm>
        </p:grpSpPr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="" xmlns:a16="http://schemas.microsoft.com/office/drawing/2014/main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659891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138400" y="4464000"/>
            <a:ext cx="2215045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샐러드에 사용한 두부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75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40848" r="28130" b="16091"/>
          <a:stretch/>
        </p:blipFill>
        <p:spPr bwMode="auto">
          <a:xfrm>
            <a:off x="2004394" y="2096852"/>
            <a:ext cx="3263797" cy="18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2707200" y="5281200"/>
            <a:ext cx="1654859" cy="269100"/>
            <a:chOff x="290979" y="2009759"/>
            <a:chExt cx="2665167" cy="433388"/>
          </a:xfrm>
        </p:grpSpPr>
        <p:pic>
          <p:nvPicPr>
            <p:cNvPr id="80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4154" y="4077072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6275" y="484256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전체의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전체의 얼마인지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 bwMode="auto">
          <a:xfrm>
            <a:off x="2606688" y="4362584"/>
            <a:ext cx="1929308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4277" y="4483490"/>
            <a:ext cx="18392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입니다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9988"/>
              </p:ext>
            </p:extLst>
          </p:nvPr>
        </p:nvGraphicFramePr>
        <p:xfrm>
          <a:off x="2741814" y="438799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1714"/>
              </p:ext>
            </p:extLst>
          </p:nvPr>
        </p:nvGraphicFramePr>
        <p:xfrm>
          <a:off x="3316820" y="438763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96" y="4185084"/>
            <a:ext cx="360000" cy="355000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6142831" y="49725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40848" r="28130" b="16091"/>
          <a:stretch/>
        </p:blipFill>
        <p:spPr bwMode="auto">
          <a:xfrm>
            <a:off x="2004394" y="2096852"/>
            <a:ext cx="3263797" cy="189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3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양은 전체의 얼마인지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클릭 시 예 약물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두부의 양을 그림으로 나타내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27" y="2413158"/>
            <a:ext cx="21431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254" y="3572230"/>
            <a:ext cx="1385919" cy="137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3140708" y="4764096"/>
            <a:ext cx="768159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35277"/>
              </p:ext>
            </p:extLst>
          </p:nvPr>
        </p:nvGraphicFramePr>
        <p:xfrm>
          <a:off x="3257854" y="477758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40709" y="4880483"/>
            <a:ext cx="76815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개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8868" y="4681343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64" y="3182103"/>
            <a:ext cx="437451" cy="586184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3065994" y="29609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43936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538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\app\resource\contents\lesson01\ops\lesson01\images\mm_42_1_01_03_02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341" y="2389423"/>
            <a:ext cx="396528" cy="318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1812072" y="21927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4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      는       이 각각 몇 개인지 그림에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를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2270"/>
              </p:ext>
            </p:extLst>
          </p:nvPr>
        </p:nvGraphicFramePr>
        <p:xfrm>
          <a:off x="495081" y="90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88338"/>
              </p:ext>
            </p:extLst>
          </p:nvPr>
        </p:nvGraphicFramePr>
        <p:xfrm>
          <a:off x="1043608" y="90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4738251" y="1237556"/>
            <a:ext cx="2277494" cy="313547"/>
            <a:chOff x="623133" y="5445224"/>
            <a:chExt cx="2277494" cy="313547"/>
          </a:xfrm>
        </p:grpSpPr>
        <p:grpSp>
          <p:nvGrpSpPr>
            <p:cNvPr id="43" name="그룹 42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3" name="타원 62"/>
          <p:cNvSpPr/>
          <p:nvPr/>
        </p:nvSpPr>
        <p:spPr>
          <a:xfrm>
            <a:off x="4900342" y="1007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38498"/>
              </p:ext>
            </p:extLst>
          </p:nvPr>
        </p:nvGraphicFramePr>
        <p:xfrm>
          <a:off x="496800" y="160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42209"/>
              </p:ext>
            </p:extLst>
          </p:nvPr>
        </p:nvGraphicFramePr>
        <p:xfrm>
          <a:off x="1854766" y="160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0" y="2592000"/>
            <a:ext cx="2385726" cy="63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002" y="4520572"/>
            <a:ext cx="1925563" cy="47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94" y="3897052"/>
            <a:ext cx="2016420" cy="51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0" y="3952206"/>
            <a:ext cx="2385726" cy="63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60332"/>
              </p:ext>
            </p:extLst>
          </p:nvPr>
        </p:nvGraphicFramePr>
        <p:xfrm>
          <a:off x="1179157" y="160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37" y="2638343"/>
            <a:ext cx="437451" cy="58618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37" y="3994944"/>
            <a:ext cx="437451" cy="586184"/>
          </a:xfrm>
          <a:prstGeom prst="rect">
            <a:avLst/>
          </a:prstGeom>
        </p:spPr>
      </p:pic>
      <p:sp>
        <p:nvSpPr>
          <p:cNvPr id="74" name="타원 73"/>
          <p:cNvSpPr/>
          <p:nvPr/>
        </p:nvSpPr>
        <p:spPr>
          <a:xfrm>
            <a:off x="3435443" y="2549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435443" y="3922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96" y="2794585"/>
            <a:ext cx="324607" cy="26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969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base_02.svg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2019600" y="2530146"/>
            <a:ext cx="468052" cy="7908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52867"/>
              </p:ext>
            </p:extLst>
          </p:nvPr>
        </p:nvGraphicFramePr>
        <p:xfrm>
          <a:off x="2109610" y="261938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모서리가 둥근 직사각형 66"/>
          <p:cNvSpPr/>
          <p:nvPr/>
        </p:nvSpPr>
        <p:spPr>
          <a:xfrm>
            <a:off x="2037655" y="3894808"/>
            <a:ext cx="468052" cy="7908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44881"/>
              </p:ext>
            </p:extLst>
          </p:nvPr>
        </p:nvGraphicFramePr>
        <p:xfrm>
          <a:off x="2127665" y="398404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96" y="4159247"/>
            <a:ext cx="324607" cy="26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1416627" y="26161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416627" y="3982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6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는       이 모두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54669"/>
              </p:ext>
            </p:extLst>
          </p:nvPr>
        </p:nvGraphicFramePr>
        <p:xfrm>
          <a:off x="496800" y="160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03433"/>
              </p:ext>
            </p:extLst>
          </p:nvPr>
        </p:nvGraphicFramePr>
        <p:xfrm>
          <a:off x="1727684" y="160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73140"/>
              </p:ext>
            </p:extLst>
          </p:nvPr>
        </p:nvGraphicFramePr>
        <p:xfrm>
          <a:off x="1052075" y="160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738251" y="1237556"/>
            <a:ext cx="2277494" cy="313547"/>
            <a:chOff x="623133" y="5445224"/>
            <a:chExt cx="2277494" cy="313547"/>
          </a:xfrm>
        </p:grpSpPr>
        <p:grpSp>
          <p:nvGrpSpPr>
            <p:cNvPr id="84" name="그룹 8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0" name="TextBox 43"/>
          <p:cNvSpPr txBox="1"/>
          <p:nvPr/>
        </p:nvSpPr>
        <p:spPr>
          <a:xfrm>
            <a:off x="390012" y="2420888"/>
            <a:ext cx="6373005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는       이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는       이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개이므로       ＋     는      </a:t>
            </a:r>
            <a:endParaRPr lang="en-US" altLang="ko-KR" sz="1900" b="1" spc="-150" dirty="0" smtClean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이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79198"/>
              </p:ext>
            </p:extLst>
          </p:nvPr>
        </p:nvGraphicFramePr>
        <p:xfrm>
          <a:off x="496800" y="24929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42124"/>
              </p:ext>
            </p:extLst>
          </p:nvPr>
        </p:nvGraphicFramePr>
        <p:xfrm>
          <a:off x="1179964" y="24922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21560"/>
              </p:ext>
            </p:extLst>
          </p:nvPr>
        </p:nvGraphicFramePr>
        <p:xfrm>
          <a:off x="2753577" y="24929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40469"/>
              </p:ext>
            </p:extLst>
          </p:nvPr>
        </p:nvGraphicFramePr>
        <p:xfrm>
          <a:off x="3433016" y="24929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67053"/>
              </p:ext>
            </p:extLst>
          </p:nvPr>
        </p:nvGraphicFramePr>
        <p:xfrm>
          <a:off x="5186204" y="24929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61726"/>
              </p:ext>
            </p:extLst>
          </p:nvPr>
        </p:nvGraphicFramePr>
        <p:xfrm>
          <a:off x="5733442" y="24922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18861"/>
              </p:ext>
            </p:extLst>
          </p:nvPr>
        </p:nvGraphicFramePr>
        <p:xfrm>
          <a:off x="501629" y="305183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399357" y="2420888"/>
            <a:ext cx="6234026" cy="12918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728" y="2274645"/>
            <a:ext cx="360000" cy="355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를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75013"/>
              </p:ext>
            </p:extLst>
          </p:nvPr>
        </p:nvGraphicFramePr>
        <p:xfrm>
          <a:off x="495081" y="90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15399"/>
              </p:ext>
            </p:extLst>
          </p:nvPr>
        </p:nvGraphicFramePr>
        <p:xfrm>
          <a:off x="1043608" y="90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9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＋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39666"/>
              </p:ext>
            </p:extLst>
          </p:nvPr>
        </p:nvGraphicFramePr>
        <p:xfrm>
          <a:off x="1748473" y="160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14541"/>
              </p:ext>
            </p:extLst>
          </p:nvPr>
        </p:nvGraphicFramePr>
        <p:xfrm>
          <a:off x="2303748" y="1602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738251" y="1237556"/>
            <a:ext cx="2277494" cy="313547"/>
            <a:chOff x="623133" y="5445224"/>
            <a:chExt cx="2277494" cy="313547"/>
          </a:xfrm>
        </p:grpSpPr>
        <p:grpSp>
          <p:nvGrpSpPr>
            <p:cNvPr id="84" name="그룹 8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02" y="2769331"/>
            <a:ext cx="4425154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85354"/>
              </p:ext>
            </p:extLst>
          </p:nvPr>
        </p:nvGraphicFramePr>
        <p:xfrm>
          <a:off x="2684451" y="248468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54584"/>
              </p:ext>
            </p:extLst>
          </p:nvPr>
        </p:nvGraphicFramePr>
        <p:xfrm>
          <a:off x="1840085" y="3393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24312"/>
              </p:ext>
            </p:extLst>
          </p:nvPr>
        </p:nvGraphicFramePr>
        <p:xfrm>
          <a:off x="3108032" y="3393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12546" y="3297786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14314" y="329778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11261" y="329778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701385" y="243477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863554" y="335717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521290" y="423023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7036" y="2202289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205" y="3120286"/>
            <a:ext cx="360000" cy="355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814251" y="4351366"/>
            <a:ext cx="33793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70621"/>
              </p:ext>
            </p:extLst>
          </p:nvPr>
        </p:nvGraphicFramePr>
        <p:xfrm>
          <a:off x="1931789" y="42571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75494"/>
              </p:ext>
            </p:extLst>
          </p:nvPr>
        </p:nvGraphicFramePr>
        <p:xfrm>
          <a:off x="2515421" y="42571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46342"/>
              </p:ext>
            </p:extLst>
          </p:nvPr>
        </p:nvGraphicFramePr>
        <p:xfrm>
          <a:off x="3087411" y="4257164"/>
          <a:ext cx="717967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179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03458"/>
              </p:ext>
            </p:extLst>
          </p:nvPr>
        </p:nvGraphicFramePr>
        <p:xfrm>
          <a:off x="4077469" y="42571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75027"/>
              </p:ext>
            </p:extLst>
          </p:nvPr>
        </p:nvGraphicFramePr>
        <p:xfrm>
          <a:off x="4932040" y="42571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3087411" y="423023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077469" y="423023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598255" y="442243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935215" y="423023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121260" y="335699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16" y="3135146"/>
            <a:ext cx="360000" cy="355000"/>
          </a:xfrm>
          <a:prstGeom prst="rect">
            <a:avLst/>
          </a:prstGeom>
        </p:spPr>
      </p:pic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988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\app\resource\contents\lesson01\ops\lesson01\images\mm_42_1_01_04_02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를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75013"/>
              </p:ext>
            </p:extLst>
          </p:nvPr>
        </p:nvGraphicFramePr>
        <p:xfrm>
          <a:off x="495081" y="90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15399"/>
              </p:ext>
            </p:extLst>
          </p:nvPr>
        </p:nvGraphicFramePr>
        <p:xfrm>
          <a:off x="1043608" y="90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411" y="3996366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3579" y="3996366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3120" y="3996366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866" y="4012399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255" y="455960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같은 분수의 덧셈을 계산하는 방법을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66410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738251" y="1237556"/>
            <a:ext cx="2277494" cy="313547"/>
            <a:chOff x="623133" y="5445224"/>
            <a:chExt cx="2277494" cy="313547"/>
          </a:xfrm>
        </p:grpSpPr>
        <p:grpSp>
          <p:nvGrpSpPr>
            <p:cNvPr id="84" name="그룹 8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73" name="직사각형 72"/>
          <p:cNvSpPr/>
          <p:nvPr/>
        </p:nvSpPr>
        <p:spPr bwMode="auto">
          <a:xfrm>
            <a:off x="356158" y="3573016"/>
            <a:ext cx="6322828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9" y="3714505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815408" y="3669902"/>
            <a:ext cx="58005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분모는 그대로 두고 분자끼리 더한 다음 가분수    이면 대분수로 바꿉니다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58112" y="2456892"/>
            <a:ext cx="6322828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43" y="2579179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817362" y="2553778"/>
            <a:ext cx="58005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분모는 그대로 두고 분자에 단위분수의 개수를 쓰면 됩니다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4801" y="4248486"/>
            <a:ext cx="360000" cy="355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를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75013"/>
              </p:ext>
            </p:extLst>
          </p:nvPr>
        </p:nvGraphicFramePr>
        <p:xfrm>
          <a:off x="495081" y="90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15399"/>
              </p:ext>
            </p:extLst>
          </p:nvPr>
        </p:nvGraphicFramePr>
        <p:xfrm>
          <a:off x="1043608" y="90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4801" y="3144385"/>
            <a:ext cx="360000" cy="355000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251520" y="22886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3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57682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두부 요리하기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실생활에서 진분수끼리의 덧셈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 모델을 통해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508104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31741" y="2552456"/>
            <a:ext cx="1628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56139"/>
              </p:ext>
            </p:extLst>
          </p:nvPr>
        </p:nvGraphicFramePr>
        <p:xfrm>
          <a:off x="2349279" y="24569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94972"/>
              </p:ext>
            </p:extLst>
          </p:nvPr>
        </p:nvGraphicFramePr>
        <p:xfrm>
          <a:off x="2924444" y="24565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3498833" y="2421390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33440"/>
              </p:ext>
            </p:extLst>
          </p:nvPr>
        </p:nvGraphicFramePr>
        <p:xfrm>
          <a:off x="3595130" y="243061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460" y="2243890"/>
            <a:ext cx="360000" cy="355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231740" y="3920608"/>
            <a:ext cx="2664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84612"/>
              </p:ext>
            </p:extLst>
          </p:nvPr>
        </p:nvGraphicFramePr>
        <p:xfrm>
          <a:off x="2349279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88134"/>
              </p:ext>
            </p:extLst>
          </p:nvPr>
        </p:nvGraphicFramePr>
        <p:xfrm>
          <a:off x="2924444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3498833" y="3789542"/>
            <a:ext cx="139720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56647"/>
              </p:ext>
            </p:extLst>
          </p:nvPr>
        </p:nvGraphicFramePr>
        <p:xfrm>
          <a:off x="3735442" y="3798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08088"/>
              </p:ext>
            </p:extLst>
          </p:nvPr>
        </p:nvGraphicFramePr>
        <p:xfrm>
          <a:off x="4412058" y="3798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37" y="3612042"/>
            <a:ext cx="360000" cy="355000"/>
          </a:xfrm>
          <a:prstGeom prst="rect">
            <a:avLst/>
          </a:prstGeom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563372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31741" y="2552456"/>
            <a:ext cx="1628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11956"/>
              </p:ext>
            </p:extLst>
          </p:nvPr>
        </p:nvGraphicFramePr>
        <p:xfrm>
          <a:off x="2349279" y="24569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89482"/>
              </p:ext>
            </p:extLst>
          </p:nvPr>
        </p:nvGraphicFramePr>
        <p:xfrm>
          <a:off x="2924444" y="24565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3498833" y="2421390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22967"/>
              </p:ext>
            </p:extLst>
          </p:nvPr>
        </p:nvGraphicFramePr>
        <p:xfrm>
          <a:off x="3595130" y="243061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460" y="2243890"/>
            <a:ext cx="360000" cy="355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231740" y="3920608"/>
            <a:ext cx="2664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13111"/>
              </p:ext>
            </p:extLst>
          </p:nvPr>
        </p:nvGraphicFramePr>
        <p:xfrm>
          <a:off x="2349279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42319"/>
              </p:ext>
            </p:extLst>
          </p:nvPr>
        </p:nvGraphicFramePr>
        <p:xfrm>
          <a:off x="2924444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3498833" y="3789542"/>
            <a:ext cx="139720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59310"/>
              </p:ext>
            </p:extLst>
          </p:nvPr>
        </p:nvGraphicFramePr>
        <p:xfrm>
          <a:off x="3735442" y="3798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30967"/>
              </p:ext>
            </p:extLst>
          </p:nvPr>
        </p:nvGraphicFramePr>
        <p:xfrm>
          <a:off x="4412058" y="3798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37" y="3612042"/>
            <a:ext cx="360000" cy="355000"/>
          </a:xfrm>
          <a:prstGeom prst="rect">
            <a:avLst/>
          </a:prstGeom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30305" y="3392996"/>
            <a:ext cx="6667165" cy="1872208"/>
            <a:chOff x="192745" y="3401082"/>
            <a:chExt cx="6667165" cy="1872208"/>
          </a:xfrm>
        </p:grpSpPr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563100"/>
              <a:ext cx="6667165" cy="15220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4010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0" y="3991744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0" y="4653136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614276" y="3861296"/>
            <a:ext cx="1509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99292"/>
              </p:ext>
            </p:extLst>
          </p:nvPr>
        </p:nvGraphicFramePr>
        <p:xfrm>
          <a:off x="704332" y="37398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16975"/>
              </p:ext>
            </p:extLst>
          </p:nvPr>
        </p:nvGraphicFramePr>
        <p:xfrm>
          <a:off x="1200768" y="37454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61513"/>
              </p:ext>
            </p:extLst>
          </p:nvPr>
        </p:nvGraphicFramePr>
        <p:xfrm>
          <a:off x="1689584" y="37398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11560" y="4496672"/>
            <a:ext cx="6285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은      이므로 대분수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로 바꾸어 나타냅니다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98302"/>
              </p:ext>
            </p:extLst>
          </p:nvPr>
        </p:nvGraphicFramePr>
        <p:xfrm>
          <a:off x="705600" y="43707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764021"/>
              </p:ext>
            </p:extLst>
          </p:nvPr>
        </p:nvGraphicFramePr>
        <p:xfrm>
          <a:off x="1202400" y="437795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78075"/>
              </p:ext>
            </p:extLst>
          </p:nvPr>
        </p:nvGraphicFramePr>
        <p:xfrm>
          <a:off x="1886940" y="437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63496"/>
              </p:ext>
            </p:extLst>
          </p:nvPr>
        </p:nvGraphicFramePr>
        <p:xfrm>
          <a:off x="3687140" y="4377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0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분모가 같은 진분수의 덧셈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2640109" y="2352953"/>
            <a:ext cx="6717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분자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0852" y="2362089"/>
            <a:ext cx="6181388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분모는 그대로 두고   </a:t>
            </a:r>
            <a:r>
              <a:rPr lang="ko-KR" altLang="en-US" sz="1900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끼리 더한 다음 가분수이면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바꿉니다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683568" y="2746087"/>
            <a:ext cx="9068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대분수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3" y="25116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60" y="2132856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60" y="2928652"/>
            <a:ext cx="360000" cy="355000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6" y="3632285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187624" y="3574111"/>
            <a:ext cx="1628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78624"/>
              </p:ext>
            </p:extLst>
          </p:nvPr>
        </p:nvGraphicFramePr>
        <p:xfrm>
          <a:off x="1305162" y="347861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42473"/>
              </p:ext>
            </p:extLst>
          </p:nvPr>
        </p:nvGraphicFramePr>
        <p:xfrm>
          <a:off x="1880327" y="347825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75351"/>
              </p:ext>
            </p:extLst>
          </p:nvPr>
        </p:nvGraphicFramePr>
        <p:xfrm>
          <a:off x="2447764" y="347980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79150" y="4302730"/>
            <a:ext cx="20607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 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78863"/>
              </p:ext>
            </p:extLst>
          </p:nvPr>
        </p:nvGraphicFramePr>
        <p:xfrm>
          <a:off x="1296688" y="42072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07297"/>
              </p:ext>
            </p:extLst>
          </p:nvPr>
        </p:nvGraphicFramePr>
        <p:xfrm>
          <a:off x="1871853" y="420687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13302"/>
              </p:ext>
            </p:extLst>
          </p:nvPr>
        </p:nvGraphicFramePr>
        <p:xfrm>
          <a:off x="2790870" y="420842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2447764" y="345226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799337" y="417234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456231" y="436607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752722" y="142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82" y="3284184"/>
            <a:ext cx="360000" cy="355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995" y="3958832"/>
            <a:ext cx="360000" cy="355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953" y="4509951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=""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38" y="2953541"/>
            <a:ext cx="1134398" cy="113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을 그림으로 나타내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41492"/>
              </p:ext>
            </p:extLst>
          </p:nvPr>
        </p:nvGraphicFramePr>
        <p:xfrm>
          <a:off x="115384" y="6129300"/>
          <a:ext cx="6832880" cy="7620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개발물에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있는 이미지 사용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5"/>
                        </a:rPr>
                        <a:t>https://cdata2.tsherpa.co.kr/tsherpa/MultiMedia/Flash/2020/curri/index.html?flashxmlnum=ost1208&amp;classa=A8-C1-42-MM-MM-04-02-02-0-0-0-0&amp;classno=MM_42_04/suh_0402_01_0002/suh_0402_01_0002_401_1.html</a:t>
                      </a:r>
                      <a:endParaRPr lang="en-US" altLang="ko-KR" sz="1000" baseline="0" dirty="0" smtClean="0">
                        <a:hlinkClick r:id="rId5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hlinkClick r:id="rId5"/>
                        </a:rPr>
                        <a:t>(1</a:t>
                      </a:r>
                      <a:r>
                        <a:rPr lang="ko-KR" altLang="en-US" sz="1000" baseline="0" dirty="0" err="1" smtClean="0"/>
                        <a:t>번문제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dirty="0" smtClean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71365"/>
              </p:ext>
            </p:extLst>
          </p:nvPr>
        </p:nvGraphicFramePr>
        <p:xfrm>
          <a:off x="753440" y="150728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99643"/>
              </p:ext>
            </p:extLst>
          </p:nvPr>
        </p:nvGraphicFramePr>
        <p:xfrm>
          <a:off x="1295400" y="15084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627784" y="3310215"/>
            <a:ext cx="3399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        ＝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35332"/>
              </p:ext>
            </p:extLst>
          </p:nvPr>
        </p:nvGraphicFramePr>
        <p:xfrm>
          <a:off x="2745322" y="321472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25801"/>
              </p:ext>
            </p:extLst>
          </p:nvPr>
        </p:nvGraphicFramePr>
        <p:xfrm>
          <a:off x="3320487" y="321435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37542"/>
              </p:ext>
            </p:extLst>
          </p:nvPr>
        </p:nvGraphicFramePr>
        <p:xfrm>
          <a:off x="3880153" y="3116572"/>
          <a:ext cx="1232856" cy="85248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2328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92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32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3880152" y="3116572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4605737" y="3116572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69" y="3298568"/>
            <a:ext cx="437451" cy="586184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2000" y="2930852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194" y="2900548"/>
            <a:ext cx="360000" cy="355000"/>
          </a:xfrm>
          <a:prstGeom prst="rect">
            <a:avLst/>
          </a:prstGeom>
        </p:spPr>
      </p:pic>
      <p:sp>
        <p:nvSpPr>
          <p:cNvPr id="97" name="타원 96"/>
          <p:cNvSpPr/>
          <p:nvPr/>
        </p:nvSpPr>
        <p:spPr>
          <a:xfrm>
            <a:off x="1269884" y="3228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23810"/>
              </p:ext>
            </p:extLst>
          </p:nvPr>
        </p:nvGraphicFramePr>
        <p:xfrm>
          <a:off x="5400092" y="3217811"/>
          <a:ext cx="504057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5405872" y="3107007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592" y="2900548"/>
            <a:ext cx="360000" cy="355000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3007638"/>
            <a:ext cx="363640" cy="29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15857" y="28615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820" y="3562607"/>
            <a:ext cx="1122729" cy="117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384884"/>
            <a:ext cx="5779110" cy="119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      ＋     가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37378"/>
              </p:ext>
            </p:extLst>
          </p:nvPr>
        </p:nvGraphicFramePr>
        <p:xfrm>
          <a:off x="2511305" y="150728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97677"/>
              </p:ext>
            </p:extLst>
          </p:nvPr>
        </p:nvGraphicFramePr>
        <p:xfrm>
          <a:off x="3059832" y="150392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4859"/>
              </p:ext>
            </p:extLst>
          </p:nvPr>
        </p:nvGraphicFramePr>
        <p:xfrm>
          <a:off x="1285033" y="325977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21590"/>
              </p:ext>
            </p:extLst>
          </p:nvPr>
        </p:nvGraphicFramePr>
        <p:xfrm>
          <a:off x="2944107" y="325974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AD6929D1-74D1-4F2A-A1C7-D171D4910A8F}"/>
              </a:ext>
            </a:extLst>
          </p:cNvPr>
          <p:cNvGrpSpPr/>
          <p:nvPr/>
        </p:nvGrpSpPr>
        <p:grpSpPr>
          <a:xfrm>
            <a:off x="2340002" y="2125789"/>
            <a:ext cx="431798" cy="603700"/>
            <a:chOff x="389945" y="645477"/>
            <a:chExt cx="540862" cy="707886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2467ED7A-B8B1-4430-8830-DDA15F88BCD9}"/>
                </a:ext>
              </a:extLst>
            </p:cNvPr>
            <p:cNvSpPr txBox="1"/>
            <p:nvPr/>
          </p:nvSpPr>
          <p:spPr>
            <a:xfrm>
              <a:off x="433208" y="645477"/>
              <a:ext cx="4680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0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20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D204CD53-F6E8-4013-B909-050730D405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9945" y="1000856"/>
              <a:ext cx="54086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9" name="직사각형 88"/>
          <p:cNvSpPr/>
          <p:nvPr/>
        </p:nvSpPr>
        <p:spPr bwMode="auto">
          <a:xfrm>
            <a:off x="2428740" y="250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428740" y="209685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3941" y="334434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232902" y="334434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96645" y="4496816"/>
            <a:ext cx="29434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35524"/>
              </p:ext>
            </p:extLst>
          </p:nvPr>
        </p:nvGraphicFramePr>
        <p:xfrm>
          <a:off x="2214183" y="440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98767"/>
              </p:ext>
            </p:extLst>
          </p:nvPr>
        </p:nvGraphicFramePr>
        <p:xfrm>
          <a:off x="2789348" y="440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375279"/>
              </p:ext>
            </p:extLst>
          </p:nvPr>
        </p:nvGraphicFramePr>
        <p:xfrm>
          <a:off x="3381059" y="4402800"/>
          <a:ext cx="83478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34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33502"/>
              </p:ext>
            </p:extLst>
          </p:nvPr>
        </p:nvGraphicFramePr>
        <p:xfrm>
          <a:off x="4539883" y="4402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3434138" y="43670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3927815" y="43670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556613" y="43670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250" y="4141816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117" y="4141816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915" y="4141816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018" y="2022733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800" y="261974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239651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591781" y="269647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24772"/>
              </p:ext>
            </p:extLst>
          </p:nvPr>
        </p:nvGraphicFramePr>
        <p:xfrm>
          <a:off x="2709318" y="2600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2306"/>
              </p:ext>
            </p:extLst>
          </p:nvPr>
        </p:nvGraphicFramePr>
        <p:xfrm>
          <a:off x="3284483" y="26006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2591780" y="4064624"/>
            <a:ext cx="25498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15872"/>
              </p:ext>
            </p:extLst>
          </p:nvPr>
        </p:nvGraphicFramePr>
        <p:xfrm>
          <a:off x="2709318" y="3969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47324"/>
              </p:ext>
            </p:extLst>
          </p:nvPr>
        </p:nvGraphicFramePr>
        <p:xfrm>
          <a:off x="3284483" y="39687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 bwMode="auto">
          <a:xfrm>
            <a:off x="3851920" y="25908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59440"/>
              </p:ext>
            </p:extLst>
          </p:nvPr>
        </p:nvGraphicFramePr>
        <p:xfrm>
          <a:off x="3948217" y="26000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3849948" y="3960593"/>
            <a:ext cx="99782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275134"/>
              </p:ext>
            </p:extLst>
          </p:nvPr>
        </p:nvGraphicFramePr>
        <p:xfrm>
          <a:off x="4391980" y="396981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01" y="2413307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234" y="3783093"/>
            <a:ext cx="360000" cy="355000"/>
          </a:xfrm>
          <a:prstGeom prst="rect">
            <a:avLst/>
          </a:prstGeom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591781" y="269647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1186"/>
              </p:ext>
            </p:extLst>
          </p:nvPr>
        </p:nvGraphicFramePr>
        <p:xfrm>
          <a:off x="2709318" y="2600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80096"/>
              </p:ext>
            </p:extLst>
          </p:nvPr>
        </p:nvGraphicFramePr>
        <p:xfrm>
          <a:off x="3284483" y="26006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2591780" y="4064624"/>
            <a:ext cx="25498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20516"/>
              </p:ext>
            </p:extLst>
          </p:nvPr>
        </p:nvGraphicFramePr>
        <p:xfrm>
          <a:off x="2709318" y="3969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86269"/>
              </p:ext>
            </p:extLst>
          </p:nvPr>
        </p:nvGraphicFramePr>
        <p:xfrm>
          <a:off x="3284483" y="39687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 bwMode="auto">
          <a:xfrm>
            <a:off x="3851920" y="25908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90395"/>
              </p:ext>
            </p:extLst>
          </p:nvPr>
        </p:nvGraphicFramePr>
        <p:xfrm>
          <a:off x="3948217" y="26000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3849948" y="3960593"/>
            <a:ext cx="99782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62958"/>
              </p:ext>
            </p:extLst>
          </p:nvPr>
        </p:nvGraphicFramePr>
        <p:xfrm>
          <a:off x="4391980" y="396981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01" y="2413307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234" y="3783093"/>
            <a:ext cx="360000" cy="355000"/>
          </a:xfrm>
          <a:prstGeom prst="rect">
            <a:avLst/>
          </a:prstGeom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97485" y="3429000"/>
            <a:ext cx="6667165" cy="1809000"/>
            <a:chOff x="192745" y="3464290"/>
            <a:chExt cx="6667165" cy="1809000"/>
          </a:xfrm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0" y="3991744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501533" y="3848600"/>
            <a:ext cx="305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＝        ＝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50563"/>
              </p:ext>
            </p:extLst>
          </p:nvPr>
        </p:nvGraphicFramePr>
        <p:xfrm>
          <a:off x="621084" y="3729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35913"/>
              </p:ext>
            </p:extLst>
          </p:nvPr>
        </p:nvGraphicFramePr>
        <p:xfrm>
          <a:off x="1189474" y="3729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85128"/>
              </p:ext>
            </p:extLst>
          </p:nvPr>
        </p:nvGraphicFramePr>
        <p:xfrm>
          <a:off x="1727684" y="3729600"/>
          <a:ext cx="54006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00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812126"/>
              </p:ext>
            </p:extLst>
          </p:nvPr>
        </p:nvGraphicFramePr>
        <p:xfrm>
          <a:off x="2519772" y="3729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00" y="460131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503548" y="4460668"/>
            <a:ext cx="336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＝    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1(=     )</a:t>
            </a:r>
            <a:endParaRPr lang="ko-KR" altLang="en-US" sz="16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32895"/>
              </p:ext>
            </p:extLst>
          </p:nvPr>
        </p:nvGraphicFramePr>
        <p:xfrm>
          <a:off x="622800" y="4341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00764"/>
              </p:ext>
            </p:extLst>
          </p:nvPr>
        </p:nvGraphicFramePr>
        <p:xfrm>
          <a:off x="1188000" y="4341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67479"/>
              </p:ext>
            </p:extLst>
          </p:nvPr>
        </p:nvGraphicFramePr>
        <p:xfrm>
          <a:off x="1728000" y="4341600"/>
          <a:ext cx="575214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752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12173"/>
              </p:ext>
            </p:extLst>
          </p:nvPr>
        </p:nvGraphicFramePr>
        <p:xfrm>
          <a:off x="2843808" y="4341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550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42168" y="2516745"/>
            <a:ext cx="1881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56007"/>
              </p:ext>
            </p:extLst>
          </p:nvPr>
        </p:nvGraphicFramePr>
        <p:xfrm>
          <a:off x="2759705" y="24212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65493"/>
              </p:ext>
            </p:extLst>
          </p:nvPr>
        </p:nvGraphicFramePr>
        <p:xfrm>
          <a:off x="3334870" y="24208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636250" y="3920608"/>
            <a:ext cx="16117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21886"/>
              </p:ext>
            </p:extLst>
          </p:nvPr>
        </p:nvGraphicFramePr>
        <p:xfrm>
          <a:off x="2753788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57205"/>
              </p:ext>
            </p:extLst>
          </p:nvPr>
        </p:nvGraphicFramePr>
        <p:xfrm>
          <a:off x="3328953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3879517" y="2385679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21060"/>
              </p:ext>
            </p:extLst>
          </p:nvPr>
        </p:nvGraphicFramePr>
        <p:xfrm>
          <a:off x="3975814" y="23948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3881630" y="3789542"/>
            <a:ext cx="93593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87716"/>
              </p:ext>
            </p:extLst>
          </p:nvPr>
        </p:nvGraphicFramePr>
        <p:xfrm>
          <a:off x="4427984" y="379876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98647" y="3897052"/>
            <a:ext cx="99738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791" y="2208179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344" y="3612042"/>
            <a:ext cx="360000" cy="355000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530845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7702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mm_42_1_01_02_01_ani.mp4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4" y="848486"/>
            <a:ext cx="6917722" cy="477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5032" y="848486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45389" y="2398034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요리하기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42168" y="2516745"/>
            <a:ext cx="1881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69912"/>
              </p:ext>
            </p:extLst>
          </p:nvPr>
        </p:nvGraphicFramePr>
        <p:xfrm>
          <a:off x="2759705" y="24212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41940"/>
              </p:ext>
            </p:extLst>
          </p:nvPr>
        </p:nvGraphicFramePr>
        <p:xfrm>
          <a:off x="3334870" y="24208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636250" y="3920608"/>
            <a:ext cx="16117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54125"/>
              </p:ext>
            </p:extLst>
          </p:nvPr>
        </p:nvGraphicFramePr>
        <p:xfrm>
          <a:off x="2753788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285697"/>
              </p:ext>
            </p:extLst>
          </p:nvPr>
        </p:nvGraphicFramePr>
        <p:xfrm>
          <a:off x="3328953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3879517" y="2385679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0734"/>
              </p:ext>
            </p:extLst>
          </p:nvPr>
        </p:nvGraphicFramePr>
        <p:xfrm>
          <a:off x="3975814" y="23948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3881630" y="3789542"/>
            <a:ext cx="93593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17161"/>
              </p:ext>
            </p:extLst>
          </p:nvPr>
        </p:nvGraphicFramePr>
        <p:xfrm>
          <a:off x="4427984" y="379876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98647" y="3897052"/>
            <a:ext cx="99738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97485" y="3248980"/>
            <a:ext cx="6667165" cy="1989020"/>
            <a:chOff x="192745" y="3284270"/>
            <a:chExt cx="6667165" cy="1989020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46288"/>
              <a:ext cx="6667165" cy="163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28427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18" y="3809417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90073" y="3668873"/>
            <a:ext cx="238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＝        ＝    </a:t>
            </a:r>
          </a:p>
        </p:txBody>
      </p:sp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104"/>
              </p:ext>
            </p:extLst>
          </p:nvPr>
        </p:nvGraphicFramePr>
        <p:xfrm>
          <a:off x="503548" y="3549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47057"/>
              </p:ext>
            </p:extLst>
          </p:nvPr>
        </p:nvGraphicFramePr>
        <p:xfrm>
          <a:off x="1082776" y="3549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99631"/>
              </p:ext>
            </p:extLst>
          </p:nvPr>
        </p:nvGraphicFramePr>
        <p:xfrm>
          <a:off x="1646373" y="3549600"/>
          <a:ext cx="491271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912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03821"/>
              </p:ext>
            </p:extLst>
          </p:nvPr>
        </p:nvGraphicFramePr>
        <p:xfrm>
          <a:off x="2401936" y="35496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29311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387069" y="4388953"/>
            <a:ext cx="349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＝    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90145"/>
              </p:ext>
            </p:extLst>
          </p:nvPr>
        </p:nvGraphicFramePr>
        <p:xfrm>
          <a:off x="503548" y="4273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74630"/>
              </p:ext>
            </p:extLst>
          </p:nvPr>
        </p:nvGraphicFramePr>
        <p:xfrm>
          <a:off x="1079772" y="4273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02659"/>
              </p:ext>
            </p:extLst>
          </p:nvPr>
        </p:nvGraphicFramePr>
        <p:xfrm>
          <a:off x="1643369" y="4273200"/>
          <a:ext cx="491271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912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39074"/>
              </p:ext>
            </p:extLst>
          </p:nvPr>
        </p:nvGraphicFramePr>
        <p:xfrm>
          <a:off x="2764374" y="4273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6" name="순서도: 대체 처리 11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18" name="순서도: 대체 처리 11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2" name="순서도: 대체 처리 12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4" name="순서도: 대체 처리 12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6" name="순서도: 대체 처리 12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28" name="순서도: 대체 처리 12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0" name="순서도: 대체 처리 12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28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4" name="타원 83"/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74924"/>
              </p:ext>
            </p:extLst>
          </p:nvPr>
        </p:nvGraphicFramePr>
        <p:xfrm>
          <a:off x="4455521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7036"/>
              </p:ext>
            </p:extLst>
          </p:nvPr>
        </p:nvGraphicFramePr>
        <p:xfrm>
          <a:off x="5859677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3059832" y="3174452"/>
            <a:ext cx="641611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80682"/>
              </p:ext>
            </p:extLst>
          </p:nvPr>
        </p:nvGraphicFramePr>
        <p:xfrm>
          <a:off x="3311860" y="31836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57377" y="3305516"/>
            <a:ext cx="1308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644499" y="1520788"/>
            <a:ext cx="6110881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다은이가 빵을 반죽하기 위해 밀가루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우유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섞었습니다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밀가루에 우유를 넣어 만든 반죽은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443" y="2996952"/>
            <a:ext cx="360000" cy="355000"/>
          </a:xfrm>
          <a:prstGeom prst="rect">
            <a:avLst/>
          </a:prstGeom>
        </p:spPr>
      </p:pic>
      <p:sp>
        <p:nvSpPr>
          <p:cNvPr id="61" name="타원 60"/>
          <p:cNvSpPr/>
          <p:nvPr/>
        </p:nvSpPr>
        <p:spPr>
          <a:xfrm>
            <a:off x="529946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713067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707153"/>
            <a:ext cx="686056" cy="289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2028003" y="2420888"/>
            <a:ext cx="4626535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746564" y="2871733"/>
            <a:ext cx="713968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63040" y="2060848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746564" y="2420888"/>
            <a:ext cx="11880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91431"/>
              </p:ext>
            </p:extLst>
          </p:nvPr>
        </p:nvGraphicFramePr>
        <p:xfrm>
          <a:off x="4455521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82984"/>
              </p:ext>
            </p:extLst>
          </p:nvPr>
        </p:nvGraphicFramePr>
        <p:xfrm>
          <a:off x="5859677" y="14847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3059832" y="3174452"/>
            <a:ext cx="641611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96057"/>
              </p:ext>
            </p:extLst>
          </p:nvPr>
        </p:nvGraphicFramePr>
        <p:xfrm>
          <a:off x="3311860" y="31836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57377" y="3305516"/>
            <a:ext cx="1308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644499" y="1520788"/>
            <a:ext cx="6110881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다은이가 빵을 반죽하기 위해 밀가루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우유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섞었습니다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밀가루에 우유를 넣어 만든 반죽은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443" y="2996952"/>
            <a:ext cx="360000" cy="355000"/>
          </a:xfrm>
          <a:prstGeom prst="rect">
            <a:avLst/>
          </a:prstGeom>
        </p:spPr>
      </p:pic>
      <p:pic>
        <p:nvPicPr>
          <p:cNvPr id="42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713067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707153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2028003" y="2420888"/>
            <a:ext cx="4626535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746564" y="2871733"/>
            <a:ext cx="713968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63040" y="2060848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746564" y="2420888"/>
            <a:ext cx="11880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97485" y="4005778"/>
            <a:ext cx="6667165" cy="1232222"/>
            <a:chOff x="192745" y="4041068"/>
            <a:chExt cx="6667165" cy="1232222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0410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9371"/>
              </p:ext>
            </p:extLst>
          </p:nvPr>
        </p:nvGraphicFramePr>
        <p:xfrm>
          <a:off x="287524" y="434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13828"/>
              </p:ext>
            </p:extLst>
          </p:nvPr>
        </p:nvGraphicFramePr>
        <p:xfrm>
          <a:off x="869919" y="434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09455"/>
              </p:ext>
            </p:extLst>
          </p:nvPr>
        </p:nvGraphicFramePr>
        <p:xfrm>
          <a:off x="1450932" y="4348800"/>
          <a:ext cx="52878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28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40578"/>
              </p:ext>
            </p:extLst>
          </p:nvPr>
        </p:nvGraphicFramePr>
        <p:xfrm>
          <a:off x="2271957" y="434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05733"/>
              </p:ext>
            </p:extLst>
          </p:nvPr>
        </p:nvGraphicFramePr>
        <p:xfrm>
          <a:off x="2915816" y="434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168836" y="4473116"/>
            <a:ext cx="314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＝         ＝ 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279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412776"/>
            <a:ext cx="608774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현아는 어제까지 소설책을 전체의     만큼 읽고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오늘은      소설책을 전체의     만큼 읽었습니다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오늘까지 읽은          소설책은 전체의 몇 분의 몇인지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35389"/>
              </p:ext>
            </p:extLst>
          </p:nvPr>
        </p:nvGraphicFramePr>
        <p:xfrm>
          <a:off x="4483058" y="14487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565669"/>
              </p:ext>
            </p:extLst>
          </p:nvPr>
        </p:nvGraphicFramePr>
        <p:xfrm>
          <a:off x="2826874" y="20609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3311860" y="3396737"/>
            <a:ext cx="4762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5309"/>
              </p:ext>
            </p:extLst>
          </p:nvPr>
        </p:nvGraphicFramePr>
        <p:xfrm>
          <a:off x="3398567" y="34059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431" y="3866088"/>
            <a:ext cx="360000" cy="355000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5261862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85708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851169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직선 연결선 44"/>
          <p:cNvCxnSpPr/>
          <p:nvPr/>
        </p:nvCxnSpPr>
        <p:spPr bwMode="auto">
          <a:xfrm>
            <a:off x="763040" y="2060848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755576" y="2672916"/>
            <a:ext cx="428761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753086" y="3158779"/>
            <a:ext cx="3906973" cy="9045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5141603" y="2672916"/>
            <a:ext cx="1512935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412776"/>
            <a:ext cx="608774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현아는 어제까지 소설책을 전체의     만큼 읽고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오늘은      소설책을 전체의     만큼 읽었습니다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오늘까지 읽은          소설책은 전체의 몇 분의 몇인지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20450"/>
              </p:ext>
            </p:extLst>
          </p:nvPr>
        </p:nvGraphicFramePr>
        <p:xfrm>
          <a:off x="4483058" y="14487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85325"/>
              </p:ext>
            </p:extLst>
          </p:nvPr>
        </p:nvGraphicFramePr>
        <p:xfrm>
          <a:off x="2826874" y="20609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3311860" y="3396737"/>
            <a:ext cx="4762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72654"/>
              </p:ext>
            </p:extLst>
          </p:nvPr>
        </p:nvGraphicFramePr>
        <p:xfrm>
          <a:off x="3398567" y="34059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2" y="285708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82" y="2851169"/>
            <a:ext cx="686056" cy="2897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직선 연결선 44"/>
          <p:cNvCxnSpPr/>
          <p:nvPr/>
        </p:nvCxnSpPr>
        <p:spPr bwMode="auto">
          <a:xfrm>
            <a:off x="763040" y="2060848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755576" y="2672916"/>
            <a:ext cx="428761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753086" y="3158779"/>
            <a:ext cx="3906973" cy="9045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5141603" y="2672916"/>
            <a:ext cx="1512935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97485" y="4005778"/>
            <a:ext cx="6667165" cy="1232222"/>
            <a:chOff x="192745" y="4041068"/>
            <a:chExt cx="6667165" cy="1232222"/>
          </a:xfrm>
        </p:grpSpPr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0410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24088"/>
              </p:ext>
            </p:extLst>
          </p:nvPr>
        </p:nvGraphicFramePr>
        <p:xfrm>
          <a:off x="295970" y="43524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23886"/>
              </p:ext>
            </p:extLst>
          </p:nvPr>
        </p:nvGraphicFramePr>
        <p:xfrm>
          <a:off x="869919" y="43524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20262"/>
              </p:ext>
            </p:extLst>
          </p:nvPr>
        </p:nvGraphicFramePr>
        <p:xfrm>
          <a:off x="1450932" y="4352400"/>
          <a:ext cx="52878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28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33610"/>
              </p:ext>
            </p:extLst>
          </p:nvPr>
        </p:nvGraphicFramePr>
        <p:xfrm>
          <a:off x="2267744" y="43524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68836" y="4473116"/>
            <a:ext cx="2506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＝         ＝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93" name="순서도: 대체 처리 9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512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진분수를 모두 더하면 얼마인지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3304216" y="2312876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438" y="2138608"/>
            <a:ext cx="360000" cy="355000"/>
          </a:xfrm>
          <a:prstGeom prst="rect">
            <a:avLst/>
          </a:prstGeom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253372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진분수를 모두 더하면 얼마인지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3304216" y="2312876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438" y="2138608"/>
            <a:ext cx="360000" cy="355000"/>
          </a:xfrm>
          <a:prstGeom prst="rect">
            <a:avLst/>
          </a:prstGeom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97485" y="3140968"/>
            <a:ext cx="6667165" cy="2097032"/>
            <a:chOff x="192745" y="3176258"/>
            <a:chExt cx="6667165" cy="2097032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320274"/>
              <a:ext cx="6667165" cy="17649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17625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15516" y="3569623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분모가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진분수는 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,       ,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121583"/>
              </p:ext>
            </p:extLst>
          </p:nvPr>
        </p:nvGraphicFramePr>
        <p:xfrm>
          <a:off x="2322798" y="34343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03235"/>
              </p:ext>
            </p:extLst>
          </p:nvPr>
        </p:nvGraphicFramePr>
        <p:xfrm>
          <a:off x="2813738" y="34343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3793"/>
              </p:ext>
            </p:extLst>
          </p:nvPr>
        </p:nvGraphicFramePr>
        <p:xfrm>
          <a:off x="3367786" y="34343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20647"/>
              </p:ext>
            </p:extLst>
          </p:nvPr>
        </p:nvGraphicFramePr>
        <p:xfrm>
          <a:off x="379809" y="424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77277"/>
              </p:ext>
            </p:extLst>
          </p:nvPr>
        </p:nvGraphicFramePr>
        <p:xfrm>
          <a:off x="953340" y="424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54336"/>
              </p:ext>
            </p:extLst>
          </p:nvPr>
        </p:nvGraphicFramePr>
        <p:xfrm>
          <a:off x="1532789" y="424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270590" y="4361711"/>
            <a:ext cx="599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＋     ＋     ＋ 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81469"/>
              </p:ext>
            </p:extLst>
          </p:nvPr>
        </p:nvGraphicFramePr>
        <p:xfrm>
          <a:off x="2627784" y="4240800"/>
          <a:ext cx="105192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0519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01586"/>
              </p:ext>
            </p:extLst>
          </p:nvPr>
        </p:nvGraphicFramePr>
        <p:xfrm>
          <a:off x="3923928" y="424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27207"/>
              </p:ext>
            </p:extLst>
          </p:nvPr>
        </p:nvGraphicFramePr>
        <p:xfrm>
          <a:off x="3902782" y="3429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23056"/>
              </p:ext>
            </p:extLst>
          </p:nvPr>
        </p:nvGraphicFramePr>
        <p:xfrm>
          <a:off x="2123728" y="424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2" name="순서도: 대체 처리 8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69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수직선을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19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2" name="타원 111"/>
          <p:cNvSpPr/>
          <p:nvPr/>
        </p:nvSpPr>
        <p:spPr>
          <a:xfrm>
            <a:off x="629052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282816216" descr="EMB00002da0102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33" y="2997024"/>
            <a:ext cx="4364038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69052"/>
              </p:ext>
            </p:extLst>
          </p:nvPr>
        </p:nvGraphicFramePr>
        <p:xfrm>
          <a:off x="3827754" y="37531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2" name="그룹 91"/>
          <p:cNvGrpSpPr/>
          <p:nvPr/>
        </p:nvGrpSpPr>
        <p:grpSpPr>
          <a:xfrm>
            <a:off x="3796846" y="3645096"/>
            <a:ext cx="353984" cy="384721"/>
            <a:chOff x="2237796" y="2436224"/>
            <a:chExt cx="353984" cy="384721"/>
          </a:xfrm>
        </p:grpSpPr>
        <p:pic>
          <p:nvPicPr>
            <p:cNvPr id="9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6228" y="3521506"/>
            <a:ext cx="360000" cy="355000"/>
          </a:xfrm>
          <a:prstGeom prst="rect">
            <a:avLst/>
          </a:prstGeom>
        </p:spPr>
      </p:pic>
      <p:sp>
        <p:nvSpPr>
          <p:cNvPr id="96" name="타원 95"/>
          <p:cNvSpPr/>
          <p:nvPr/>
        </p:nvSpPr>
        <p:spPr>
          <a:xfrm>
            <a:off x="5253372" y="4938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9440"/>
              </p:ext>
            </p:extLst>
          </p:nvPr>
        </p:nvGraphicFramePr>
        <p:xfrm>
          <a:off x="115384" y="6129300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개발물에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있는 이미지 사용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8"/>
                        </a:rPr>
                        <a:t>https://cdata2.tsherpa.co.kr/tsherpa/MultiMedia/Flash/2020/curri/index.html?flashxmlnum=ost1208&amp;classa=A8-C1-42-MM-MM-04-02-02-0-0-0-0&amp;classno=MM_42_04/suh_0402_01_0002/suh_0402_01_0002_401_1.html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번문제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수직선을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19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282816216" descr="EMB00002da0102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33" y="2997024"/>
            <a:ext cx="4364038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9922"/>
              </p:ext>
            </p:extLst>
          </p:nvPr>
        </p:nvGraphicFramePr>
        <p:xfrm>
          <a:off x="3827754" y="37531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2" name="그룹 91"/>
          <p:cNvGrpSpPr/>
          <p:nvPr/>
        </p:nvGrpSpPr>
        <p:grpSpPr>
          <a:xfrm>
            <a:off x="3796846" y="3645096"/>
            <a:ext cx="353984" cy="384721"/>
            <a:chOff x="2237796" y="2436224"/>
            <a:chExt cx="353984" cy="384721"/>
          </a:xfrm>
        </p:grpSpPr>
        <p:pic>
          <p:nvPicPr>
            <p:cNvPr id="9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97485" y="4005778"/>
            <a:ext cx="6667165" cy="1232222"/>
            <a:chOff x="192745" y="4041068"/>
            <a:chExt cx="6667165" cy="1232222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0410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02558"/>
              </p:ext>
            </p:extLst>
          </p:nvPr>
        </p:nvGraphicFramePr>
        <p:xfrm>
          <a:off x="288906" y="434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18693"/>
              </p:ext>
            </p:extLst>
          </p:nvPr>
        </p:nvGraphicFramePr>
        <p:xfrm>
          <a:off x="869919" y="434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85190"/>
              </p:ext>
            </p:extLst>
          </p:nvPr>
        </p:nvGraphicFramePr>
        <p:xfrm>
          <a:off x="1412832" y="4348800"/>
          <a:ext cx="52878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28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58466"/>
              </p:ext>
            </p:extLst>
          </p:nvPr>
        </p:nvGraphicFramePr>
        <p:xfrm>
          <a:off x="2195736" y="4348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68836" y="4473116"/>
            <a:ext cx="2506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＝        ＝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8" name="순서도: 대체 처리 67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252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3" name="타원 82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07604" y="2631631"/>
            <a:ext cx="5122281" cy="2021505"/>
          </a:xfrm>
          <a:prstGeom prst="roundRect">
            <a:avLst/>
          </a:prstGeom>
          <a:noFill/>
          <a:ln w="12700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59189"/>
              </p:ext>
            </p:extLst>
          </p:nvPr>
        </p:nvGraphicFramePr>
        <p:xfrm>
          <a:off x="1166601" y="27612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43440"/>
              </p:ext>
            </p:extLst>
          </p:nvPr>
        </p:nvGraphicFramePr>
        <p:xfrm>
          <a:off x="1907940" y="27612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31202"/>
              </p:ext>
            </p:extLst>
          </p:nvPr>
        </p:nvGraphicFramePr>
        <p:xfrm>
          <a:off x="3365034" y="27612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15901"/>
              </p:ext>
            </p:extLst>
          </p:nvPr>
        </p:nvGraphicFramePr>
        <p:xfrm>
          <a:off x="4121118" y="27612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4469"/>
              </p:ext>
            </p:extLst>
          </p:nvPr>
        </p:nvGraphicFramePr>
        <p:xfrm>
          <a:off x="1151856" y="33300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81596"/>
              </p:ext>
            </p:extLst>
          </p:nvPr>
        </p:nvGraphicFramePr>
        <p:xfrm>
          <a:off x="1736387" y="33300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09885"/>
              </p:ext>
            </p:extLst>
          </p:nvPr>
        </p:nvGraphicFramePr>
        <p:xfrm>
          <a:off x="2482576" y="33300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30712"/>
              </p:ext>
            </p:extLst>
          </p:nvPr>
        </p:nvGraphicFramePr>
        <p:xfrm>
          <a:off x="1744854" y="39168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71085"/>
              </p:ext>
            </p:extLst>
          </p:nvPr>
        </p:nvGraphicFramePr>
        <p:xfrm>
          <a:off x="2323054" y="39168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65447"/>
              </p:ext>
            </p:extLst>
          </p:nvPr>
        </p:nvGraphicFramePr>
        <p:xfrm>
          <a:off x="2916052" y="3916824"/>
          <a:ext cx="853255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853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94594"/>
              </p:ext>
            </p:extLst>
          </p:nvPr>
        </p:nvGraphicFramePr>
        <p:xfrm>
          <a:off x="4068180" y="39168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61977"/>
              </p:ext>
            </p:extLst>
          </p:nvPr>
        </p:nvGraphicFramePr>
        <p:xfrm>
          <a:off x="4968280" y="39168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844" y="2852936"/>
            <a:ext cx="523431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는      이     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 이     개이므로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은      이 모두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       ＝    ＝    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2547545" y="2852936"/>
            <a:ext cx="353984" cy="384721"/>
            <a:chOff x="2237796" y="2436224"/>
            <a:chExt cx="353984" cy="384721"/>
          </a:xfrm>
        </p:grpSpPr>
        <p:pic>
          <p:nvPicPr>
            <p:cNvPr id="9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2256" y="2852936"/>
            <a:ext cx="353984" cy="384721"/>
            <a:chOff x="2237796" y="2436224"/>
            <a:chExt cx="353984" cy="384721"/>
          </a:xfrm>
        </p:grpSpPr>
        <p:pic>
          <p:nvPicPr>
            <p:cNvPr id="98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3693580" y="3429244"/>
            <a:ext cx="353984" cy="384721"/>
            <a:chOff x="2237796" y="2436224"/>
            <a:chExt cx="353984" cy="384721"/>
          </a:xfrm>
        </p:grpSpPr>
        <p:pic>
          <p:nvPicPr>
            <p:cNvPr id="10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TextBox 101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04" y="4077072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5" name="그룹 104"/>
          <p:cNvGrpSpPr/>
          <p:nvPr/>
        </p:nvGrpSpPr>
        <p:grpSpPr>
          <a:xfrm>
            <a:off x="2916052" y="3838158"/>
            <a:ext cx="353984" cy="384721"/>
            <a:chOff x="2237796" y="2436224"/>
            <a:chExt cx="353984" cy="384721"/>
          </a:xfrm>
        </p:grpSpPr>
        <p:pic>
          <p:nvPicPr>
            <p:cNvPr id="10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" name="TextBox 106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3447645" y="3836367"/>
            <a:ext cx="353984" cy="384721"/>
            <a:chOff x="2237796" y="2436224"/>
            <a:chExt cx="353984" cy="384721"/>
          </a:xfrm>
        </p:grpSpPr>
        <p:pic>
          <p:nvPicPr>
            <p:cNvPr id="109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0" name="TextBox 109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048326" y="3835225"/>
            <a:ext cx="353984" cy="384721"/>
            <a:chOff x="2237796" y="2436224"/>
            <a:chExt cx="353984" cy="384721"/>
          </a:xfrm>
        </p:grpSpPr>
        <p:pic>
          <p:nvPicPr>
            <p:cNvPr id="11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TextBox 112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4608240" y="4022487"/>
            <a:ext cx="353984" cy="384721"/>
            <a:chOff x="2237796" y="2436224"/>
            <a:chExt cx="353984" cy="384721"/>
          </a:xfrm>
        </p:grpSpPr>
        <p:pic>
          <p:nvPicPr>
            <p:cNvPr id="11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933227" y="3837752"/>
            <a:ext cx="353984" cy="384721"/>
            <a:chOff x="2237796" y="2436224"/>
            <a:chExt cx="353984" cy="384721"/>
          </a:xfrm>
        </p:grpSpPr>
        <p:pic>
          <p:nvPicPr>
            <p:cNvPr id="118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796" y="2462948"/>
              <a:ext cx="353984" cy="353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9" name="TextBox 118"/>
            <p:cNvSpPr txBox="1"/>
            <p:nvPr/>
          </p:nvSpPr>
          <p:spPr>
            <a:xfrm>
              <a:off x="2251923" y="2436224"/>
              <a:ext cx="32573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20" name="그림 11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826" y="2666612"/>
            <a:ext cx="360000" cy="355000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3195" y="2690296"/>
            <a:ext cx="360000" cy="355000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322" y="3687382"/>
            <a:ext cx="360000" cy="355000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502" y="3710222"/>
            <a:ext cx="360000" cy="355000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5318" y="3722072"/>
            <a:ext cx="360000" cy="355000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769" y="3278468"/>
            <a:ext cx="360000" cy="355000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924" y="4201710"/>
            <a:ext cx="360000" cy="355000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620" y="371022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476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다른 사람과 같이 요리를 해 본 적이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463823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51643" y="4689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14926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어머니와 카레 요리를 해 보았습니다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678" y="2237426"/>
            <a:ext cx="360000" cy="3550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1415"/>
            <a:ext cx="3714600" cy="304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4303739"/>
            <a:ext cx="360000" cy="360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9" name="직사각형 38"/>
          <p:cNvSpPr/>
          <p:nvPr/>
        </p:nvSpPr>
        <p:spPr bwMode="auto">
          <a:xfrm>
            <a:off x="3915461" y="3208735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할아버지와 김치찌개를 만들어 보았습니다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857" y="303123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7" y="16600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13952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9264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07722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3076308" y="4503043"/>
            <a:ext cx="93672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1, 2, 3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70" y="43741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261862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7" y="16600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19800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9358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08337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3076308" y="4503043"/>
            <a:ext cx="93672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1, 2, 3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70" y="43741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66760"/>
              </p:ext>
            </p:extLst>
          </p:nvPr>
        </p:nvGraphicFramePr>
        <p:xfrm>
          <a:off x="611560" y="3600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407665" y="3717032"/>
            <a:ext cx="6393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  ＜    이고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69275"/>
              </p:ext>
            </p:extLst>
          </p:nvPr>
        </p:nvGraphicFramePr>
        <p:xfrm>
          <a:off x="1115616" y="3600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36637"/>
              </p:ext>
            </p:extLst>
          </p:nvPr>
        </p:nvGraphicFramePr>
        <p:xfrm>
          <a:off x="2254569" y="3600000"/>
          <a:ext cx="58923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892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081" y="356648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72052"/>
              </p:ext>
            </p:extLst>
          </p:nvPr>
        </p:nvGraphicFramePr>
        <p:xfrm>
          <a:off x="3059832" y="36000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8547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15" y="373576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3" y="448547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259085" y="4466743"/>
            <a:ext cx="546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343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7" y="16600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41416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0670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33473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3076308" y="4503043"/>
            <a:ext cx="93672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1, 2, 3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70" y="43741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42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D:\초등학교 수학4-2\3_001_2015개정\수학 4-2 지도서\app\resource\contents\lesson01\ops\lesson01\images\mm_42_1_01_02_01\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5" y="711766"/>
            <a:ext cx="6891668" cy="50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0568" y="1552686"/>
            <a:ext cx="3420380" cy="2632398"/>
          </a:xfrm>
          <a:prstGeom prst="rect">
            <a:avLst/>
          </a:prstGeom>
          <a:solidFill>
            <a:srgbClr val="AED7F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꿈은 요리사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요리하는 걸 엄청나게 좋아해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두부모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똑같이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썰었어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조각은 지글지글 두부부침을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조각은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새콤달콤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두부샐러드를 만들었지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1511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무엇을 하고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236627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두부샐러드와 두부부침을 만들고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025643"/>
            <a:ext cx="360000" cy="355000"/>
          </a:xfrm>
          <a:prstGeom prst="rect">
            <a:avLst/>
          </a:prstGeom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1415"/>
            <a:ext cx="3714600" cy="304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4303739"/>
            <a:ext cx="360000" cy="360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두부는 몇 조각인가요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191334"/>
            <a:ext cx="2974460" cy="9161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두부부침에 두부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두부샐러드에 두부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 사용했습니다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580" y="2929984"/>
            <a:ext cx="360000" cy="355000"/>
          </a:xfrm>
          <a:prstGeom prst="rect">
            <a:avLst/>
          </a:prstGeom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1415"/>
            <a:ext cx="3714600" cy="304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4303739"/>
            <a:ext cx="360000" cy="360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83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920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요리에 사용한 두부는 전체의 얼마인지 어떻게 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636912"/>
            <a:ext cx="2974460" cy="7583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몇 조각인지 세어 보면 될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923928" y="3465004"/>
            <a:ext cx="2974460" cy="7583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사용한 두부의 양을 더하면 될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225" y="2459412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591" y="3309478"/>
            <a:ext cx="360000" cy="355000"/>
          </a:xfrm>
          <a:prstGeom prst="rect">
            <a:avLst/>
          </a:prstGeom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1415"/>
            <a:ext cx="3714600" cy="304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4303739"/>
            <a:ext cx="360000" cy="360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41" name="그룹 40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21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895908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진분수의 덧셈 계산 원리와 형식을 이해하고 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545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42607</TotalTime>
  <Words>3867</Words>
  <Application>Microsoft Office PowerPoint</Application>
  <PresentationFormat>화면 슬라이드 쇼(4:3)</PresentationFormat>
  <Paragraphs>1431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Microsoft 계정</cp:lastModifiedBy>
  <cp:revision>7331</cp:revision>
  <cp:lastPrinted>2021-12-20T01:30:02Z</cp:lastPrinted>
  <dcterms:created xsi:type="dcterms:W3CDTF">2008-07-15T12:19:11Z</dcterms:created>
  <dcterms:modified xsi:type="dcterms:W3CDTF">2022-06-28T14:42:23Z</dcterms:modified>
</cp:coreProperties>
</file>