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00" d="100"/>
          <a:sy n="100" d="100"/>
        </p:scale>
        <p:origin x="-1758" y="-46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17.png"  /><Relationship Id="rId13" Type="http://schemas.openxmlformats.org/officeDocument/2006/relationships/image" Target="../media/image9.png"  /><Relationship Id="rId14" Type="http://schemas.openxmlformats.org/officeDocument/2006/relationships/image" Target="../media/image5.png"  /><Relationship Id="rId15" Type="http://schemas.openxmlformats.org/officeDocument/2006/relationships/image" Target="../media/image18.png"  /><Relationship Id="rId16" Type="http://schemas.openxmlformats.org/officeDocument/2006/relationships/image" Target="../media/image4.png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19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28.jpe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41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2039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1433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suhi_h_0301_02_0007.html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36~37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84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개념 정리 페이지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293859"/>
            <a:ext cx="6768753" cy="297134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>
          <a:xfrm>
            <a:off x="5560294" y="1196272"/>
            <a:ext cx="285082" cy="33534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>
          <a:xfrm>
            <a:off x="6408204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>
          <a:xfrm>
            <a:off x="6125979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>
          <a:xfrm>
            <a:off x="5851190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07 </a:t>
            </a:r>
            <a:r>
              <a:rPr lang="ko-KR" altLang="en-US" sz="900">
                <a:latin typeface="맑은 고딕"/>
                <a:ea typeface="맑은 고딕"/>
              </a:rPr>
              <a:t>정사각형을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8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suhi_h_0301_02_0007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532" y="2672903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36~37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57575" y="3356992"/>
            <a:ext cx="1747805" cy="171631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826022" y="2559813"/>
            <a:ext cx="4582182" cy="695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>
                <a:latin typeface="맑은 고딕"/>
                <a:ea typeface="맑은 고딕"/>
              </a:rPr>
              <a:t>: </a:t>
            </a:r>
            <a:r>
              <a:rPr lang="ko-KR" altLang="en-US" sz="2000">
                <a:latin typeface="맑은 고딕"/>
                <a:ea typeface="맑은 고딕"/>
              </a:rPr>
              <a:t>네 각이 모두 직각이고</a:t>
            </a:r>
            <a:r>
              <a:rPr lang="en-US" altLang="ko-KR" sz="2000">
                <a:latin typeface="맑은 고딕"/>
                <a:ea typeface="맑은 고딕"/>
              </a:rPr>
              <a:t>,</a:t>
            </a:r>
            <a:endParaRPr lang="en-US" altLang="ko-KR" sz="2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600">
                <a:latin typeface="맑은 고딕"/>
                <a:ea typeface="맑은 고딕"/>
              </a:rPr>
              <a:t>  </a:t>
            </a:r>
            <a:r>
              <a:rPr lang="ko-KR" altLang="en-US" sz="2000">
                <a:latin typeface="맑은 고딕"/>
                <a:ea typeface="맑은 고딕"/>
              </a:rPr>
              <a:t>네 변의 길이가 모두 같은 사각형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0036" y="2595817"/>
            <a:ext cx="121566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2000" b="1">
                <a:solidFill>
                  <a:schemeClr val="accent1"/>
                </a:solidFill>
                <a:latin typeface="맑은 고딕"/>
                <a:ea typeface="맑은 고딕"/>
              </a:rPr>
              <a:t>정</a:t>
            </a:r>
            <a:r>
              <a:rPr kumimoji="1" lang="ko-KR" altLang="en-US" sz="2000" b="1" i="0" u="none" strike="noStrike" cap="none" normalizeH="0" baseline="0">
                <a:solidFill>
                  <a:schemeClr val="accent1"/>
                </a:solidFill>
                <a:effectLst/>
                <a:latin typeface="맑은 고딕"/>
                <a:ea typeface="맑은 고딕"/>
              </a:rPr>
              <a:t>사각형</a:t>
            </a:r>
            <a:endParaRPr kumimoji="1" lang="ko-KR" altLang="en-US" sz="2000" b="1" i="0" u="none" strike="noStrike" cap="none" normalizeH="0" baseline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18050" y="2382313"/>
            <a:ext cx="360000" cy="355000"/>
          </a:xfrm>
          <a:prstGeom prst="rect">
            <a:avLst/>
          </a:prstGeom>
        </p:spPr>
      </p:pic>
      <p:graphicFrame>
        <p:nvGraphicFramePr>
          <p:cNvPr id="41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2_6_4_01.sgv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\app\resource\contents\lesson02\ops\2\images\2_6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07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직사각형을 모두 찾아   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50769" y="1200964"/>
            <a:ext cx="285082" cy="330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6454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41665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7739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43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풀이 확인 클릭 시 풀이 표출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 참고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클릭 시 </a:t>
            </a:r>
            <a:r>
              <a:rPr lang="en-US" altLang="ko-KR" sz="1000">
                <a:latin typeface="맑은 고딕"/>
                <a:ea typeface="맑은 고딕"/>
              </a:rPr>
              <a:t>O, X </a:t>
            </a:r>
            <a:r>
              <a:rPr lang="ko-KR" altLang="en-US" sz="1000">
                <a:latin typeface="맑은 고딕"/>
                <a:ea typeface="맑은 고딕"/>
              </a:rPr>
              <a:t>기능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O </a:t>
            </a:r>
            <a:r>
              <a:rPr lang="ko-KR" altLang="en-US" sz="1000">
                <a:latin typeface="맑은 고딕"/>
                <a:ea typeface="맑은 고딕"/>
              </a:rPr>
              <a:t>효과음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X </a:t>
            </a:r>
            <a:r>
              <a:rPr lang="ko-KR" altLang="en-US" sz="1000">
                <a:latin typeface="맑은 고딕"/>
                <a:ea typeface="맑은 고딕"/>
              </a:rPr>
              <a:t>효과음 삽입</a:t>
            </a:r>
            <a:br>
              <a:rPr lang="en-US" altLang="ko-KR" sz="1000">
                <a:latin typeface="맑은 고딕"/>
                <a:ea typeface="맑은 고딕"/>
              </a:rPr>
            </a:b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기존 저작물 기능 참고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59832" y="1604119"/>
            <a:ext cx="387795" cy="3756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7" name="타원 96"/>
          <p:cNvSpPr/>
          <p:nvPr/>
        </p:nvSpPr>
        <p:spPr>
          <a:xfrm>
            <a:off x="4685046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07 </a:t>
            </a:r>
            <a:r>
              <a:rPr lang="ko-KR" altLang="en-US" sz="900">
                <a:latin typeface="맑은 고딕"/>
                <a:ea typeface="맑은 고딕"/>
              </a:rPr>
              <a:t>정사각형을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suhi_h_0301_02_0007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36~37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1600" y="2060848"/>
            <a:ext cx="5121615" cy="303046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583668" y="2168860"/>
            <a:ext cx="4076700" cy="2819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22303" y="2240868"/>
            <a:ext cx="1243077" cy="12114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23828" y="2237763"/>
            <a:ext cx="1211406" cy="12272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576813" y="2240868"/>
            <a:ext cx="1219323" cy="1195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322303" y="3643317"/>
            <a:ext cx="1266829" cy="12747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005037" y="3635399"/>
            <a:ext cx="1258912" cy="12826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4555167" y="3643317"/>
            <a:ext cx="1274747" cy="12747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타원 40"/>
          <p:cNvSpPr/>
          <p:nvPr/>
        </p:nvSpPr>
        <p:spPr>
          <a:xfrm>
            <a:off x="1717960" y="2613165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 rot="0">
            <a:off x="3416948" y="2654001"/>
            <a:ext cx="410139" cy="410140"/>
            <a:chOff x="5302260" y="5072084"/>
            <a:chExt cx="401643" cy="401644"/>
          </a:xfrm>
        </p:grpSpPr>
        <p:cxnSp>
          <p:nvCxnSpPr>
            <p:cNvPr id="74" name="직선 연결선 73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 rot="0">
            <a:off x="4968044" y="2636912"/>
            <a:ext cx="410139" cy="410140"/>
            <a:chOff x="5302260" y="5072084"/>
            <a:chExt cx="401643" cy="401644"/>
          </a:xfrm>
        </p:grpSpPr>
        <p:cxnSp>
          <p:nvCxnSpPr>
            <p:cNvPr id="77" name="직선 연결선 76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 rot="0">
            <a:off x="4987471" y="4005064"/>
            <a:ext cx="410139" cy="410140"/>
            <a:chOff x="5302260" y="5072084"/>
            <a:chExt cx="401643" cy="401644"/>
          </a:xfrm>
        </p:grpSpPr>
        <p:cxnSp>
          <p:nvCxnSpPr>
            <p:cNvPr id="84" name="직선 연결선 83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95" name="그룹 94"/>
          <p:cNvGrpSpPr/>
          <p:nvPr/>
        </p:nvGrpSpPr>
        <p:grpSpPr>
          <a:xfrm rot="0">
            <a:off x="3429423" y="4075620"/>
            <a:ext cx="410139" cy="410140"/>
            <a:chOff x="5302260" y="5072084"/>
            <a:chExt cx="401643" cy="401644"/>
          </a:xfrm>
        </p:grpSpPr>
        <p:cxnSp>
          <p:nvCxnSpPr>
            <p:cNvPr id="99" name="직선 연결선 98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101" name="타원 100"/>
          <p:cNvSpPr/>
          <p:nvPr/>
        </p:nvSpPr>
        <p:spPr>
          <a:xfrm>
            <a:off x="1717960" y="4055202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468931" y="24671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3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2_6_1_01.png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\app\resource\contents_sub\lesson02\ops\2\images\2_6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34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971600" y="2060848"/>
            <a:ext cx="5121615" cy="303046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83668" y="2168860"/>
            <a:ext cx="4076700" cy="2819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22303" y="2240868"/>
            <a:ext cx="1243077" cy="121140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23828" y="2237763"/>
            <a:ext cx="1211406" cy="122724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6813" y="2240868"/>
            <a:ext cx="1219323" cy="1195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322303" y="3643317"/>
            <a:ext cx="1266829" cy="127474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005037" y="3635399"/>
            <a:ext cx="1258912" cy="12826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555167" y="3643317"/>
            <a:ext cx="1274747" cy="12747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1717960" y="2613165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 rot="0">
            <a:off x="3416948" y="2654001"/>
            <a:ext cx="410139" cy="410140"/>
            <a:chOff x="5302260" y="5072084"/>
            <a:chExt cx="401643" cy="401644"/>
          </a:xfrm>
        </p:grpSpPr>
        <p:cxnSp>
          <p:nvCxnSpPr>
            <p:cNvPr id="61" name="직선 연결선 60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 rot="0">
            <a:off x="4968044" y="2622816"/>
            <a:ext cx="410139" cy="410140"/>
            <a:chOff x="5302260" y="5072084"/>
            <a:chExt cx="401643" cy="401644"/>
          </a:xfrm>
        </p:grpSpPr>
        <p:cxnSp>
          <p:nvCxnSpPr>
            <p:cNvPr id="64" name="직선 연결선 63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66" name="그룹 65"/>
          <p:cNvGrpSpPr/>
          <p:nvPr/>
        </p:nvGrpSpPr>
        <p:grpSpPr>
          <a:xfrm rot="0">
            <a:off x="4987471" y="4005064"/>
            <a:ext cx="410139" cy="410140"/>
            <a:chOff x="5302260" y="5072084"/>
            <a:chExt cx="401643" cy="401644"/>
          </a:xfrm>
        </p:grpSpPr>
        <p:cxnSp>
          <p:nvCxnSpPr>
            <p:cNvPr id="67" name="직선 연결선 66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grpSp>
        <p:nvGrpSpPr>
          <p:cNvPr id="70" name="그룹 69"/>
          <p:cNvGrpSpPr/>
          <p:nvPr/>
        </p:nvGrpSpPr>
        <p:grpSpPr>
          <a:xfrm rot="0">
            <a:off x="3429423" y="4075620"/>
            <a:ext cx="410139" cy="410140"/>
            <a:chOff x="5302260" y="5072084"/>
            <a:chExt cx="401643" cy="401644"/>
          </a:xfrm>
        </p:grpSpPr>
        <p:cxnSp>
          <p:nvCxnSpPr>
            <p:cNvPr id="71" name="직선 연결선 70"/>
            <p:cNvCxnSpPr/>
            <p:nvPr/>
          </p:nvCxnSpPr>
          <p:spPr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  <p:sp>
        <p:nvSpPr>
          <p:cNvPr id="73" name="타원 72"/>
          <p:cNvSpPr/>
          <p:nvPr/>
        </p:nvSpPr>
        <p:spPr>
          <a:xfrm>
            <a:off x="1717960" y="4055202"/>
            <a:ext cx="450976" cy="45097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직사각형을 모두 찾아          표 하세요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50769" y="1200964"/>
            <a:ext cx="285082" cy="330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6454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41665" y="1193544"/>
            <a:ext cx="285082" cy="338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7739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8" name="Picture 35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3059832" y="1604119"/>
            <a:ext cx="387795" cy="3756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3" name="Picture 35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2051720" y="4837255"/>
            <a:ext cx="293095" cy="2839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863875" y="5240800"/>
            <a:ext cx="1040273" cy="348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294068" y="4762398"/>
            <a:ext cx="270474" cy="266716"/>
          </a:xfrm>
          <a:prstGeom prst="rect">
            <a:avLst/>
          </a:prstGeom>
        </p:spPr>
      </p:pic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07 </a:t>
            </a:r>
            <a:r>
              <a:rPr lang="ko-KR" altLang="en-US" sz="900">
                <a:latin typeface="맑은 고딕"/>
                <a:ea typeface="맑은 고딕"/>
              </a:rPr>
              <a:t>정사각형을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suhi_h_0301_02_0007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36~37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풀이 화면 선택 시 보이는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41" name="그룹 40"/>
          <p:cNvGrpSpPr/>
          <p:nvPr/>
        </p:nvGrpSpPr>
        <p:grpSpPr>
          <a:xfrm rot="0">
            <a:off x="225605" y="3174452"/>
            <a:ext cx="6667165" cy="2084927"/>
            <a:chOff x="179512" y="2613652"/>
            <a:chExt cx="6667165" cy="2659638"/>
          </a:xfrm>
        </p:grpSpPr>
        <p:sp>
          <p:nvSpPr>
            <p:cNvPr id="44" name="직각 삼각형 4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15"/>
            <a:srcRect/>
            <a:stretch>
              <a:fillRect/>
            </a:stretch>
          </p:blipFill>
          <p:spPr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8" name="TextBox 47"/>
          <p:cNvSpPr txBox="1"/>
          <p:nvPr/>
        </p:nvSpPr>
        <p:spPr>
          <a:xfrm>
            <a:off x="1871700" y="3945830"/>
            <a:ext cx="4824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800">
                <a:latin typeface="맑은 고딕"/>
                <a:ea typeface="맑은 고딕"/>
              </a:rPr>
              <a:t>정사각형은 네 각이 모두 직각이고</a:t>
            </a:r>
            <a:r>
              <a:rPr lang="en-US" altLang="ko-KR" sz="1800">
                <a:latin typeface="맑은 고딕"/>
                <a:ea typeface="맑은 고딕"/>
              </a:rPr>
              <a:t>, </a:t>
            </a:r>
            <a:r>
              <a:rPr lang="ko-KR" altLang="en-US" sz="1800">
                <a:latin typeface="맑은 고딕"/>
                <a:ea typeface="맑은 고딕"/>
              </a:rPr>
              <a:t>네 변의 길이가 모두 같은 사각형입니다</a:t>
            </a:r>
            <a:r>
              <a:rPr lang="en-US" altLang="ko-KR" sz="1800">
                <a:latin typeface="맑은 고딕"/>
                <a:ea typeface="맑은 고딕"/>
              </a:rPr>
              <a:t>.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395536" y="3586079"/>
            <a:ext cx="1444467" cy="1418441"/>
          </a:xfrm>
          <a:prstGeom prst="rect">
            <a:avLst/>
          </a:prstGeom>
        </p:spPr>
      </p:pic>
      <p:sp>
        <p:nvSpPr>
          <p:cNvPr id="97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도형을 보고 표를 완성해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151"/>
            <a:ext cx="302036" cy="3369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86946"/>
            <a:ext cx="285082" cy="3351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07 </a:t>
            </a:r>
            <a:r>
              <a:rPr lang="ko-KR" altLang="en-US" sz="900">
                <a:latin typeface="맑은 고딕"/>
                <a:ea typeface="맑은 고딕"/>
              </a:rPr>
              <a:t>정사각형을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suhi_h_0301_02_0007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36~37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75612" y="2096934"/>
            <a:ext cx="1988376" cy="1952551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23528" y="4215172"/>
          <a:ext cx="6332508" cy="74803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583127"/>
                <a:gridCol w="1583127"/>
                <a:gridCol w="1583127"/>
                <a:gridCol w="1583127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변의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꼭짓점의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9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직각의 수</a:t>
                      </a:r>
                      <a:endParaRPr lang="ko-KR" altLang="en-US" sz="19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solidFill>
                      <a:srgbClr val="45a99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900" b="0">
                          <a:solidFill>
                            <a:srgbClr val="0070c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endParaRPr lang="ko-KR" altLang="en-US" sz="1900" b="0">
                        <a:solidFill>
                          <a:srgbClr val="0070c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5162" y="4467200"/>
            <a:ext cx="360000" cy="355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39892" y="4467200"/>
            <a:ext cx="360000" cy="355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24068" y="4467200"/>
            <a:ext cx="360000" cy="355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08244" y="4467200"/>
            <a:ext cx="360000" cy="355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2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4" y="2602145"/>
            <a:ext cx="6158905" cy="225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정사각형을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suhi_h_0301_02_0007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사각형을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441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2_6_3_bg.sgv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\lesson02\ops\2\images\2_6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7747FD6F-C544-4BC9-B5F0-A2437BD73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71" y="5224539"/>
            <a:ext cx="1080000" cy="3396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5616499"/>
            <a:ext cx="1080000" cy="339623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5699978" y="5078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81" y="1983282"/>
            <a:ext cx="16287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5001966" y="1808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드래그하여 선 긋기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선 긋기 기능과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클릭 시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라인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869929" y="290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22943" y="2531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35" y="4530242"/>
            <a:ext cx="1960797" cy="87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7" y="3168986"/>
            <a:ext cx="566117" cy="5840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07704" y="3178511"/>
            <a:ext cx="828092" cy="836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2700000">
            <a:off x="3455883" y="3320270"/>
            <a:ext cx="828092" cy="836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정사각형을 찾아 표시해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404486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>
          <a:xfrm>
            <a:off x="6700585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07 </a:t>
            </a:r>
            <a:r>
              <a:rPr lang="ko-KR" altLang="en-US" sz="900">
                <a:latin typeface="맑은 고딕"/>
                <a:ea typeface="맑은 고딕"/>
              </a:rPr>
              <a:t>정사각형을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suhi_h_0301_02_0007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36~37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722" y="2427279"/>
            <a:ext cx="6666154" cy="2582024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 rot="0">
            <a:off x="5414242" y="2010929"/>
            <a:ext cx="1445668" cy="234011"/>
            <a:chOff x="4192375" y="2197503"/>
            <a:chExt cx="1445668" cy="23401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4192375" y="2197503"/>
              <a:ext cx="1445668" cy="234011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ko-KR" altLang="en-US" sz="900" b="1">
                  <a:solidFill>
                    <a:schemeClr val="tx1"/>
                  </a:solidFill>
                  <a:latin typeface="+mj-lt"/>
                </a:rPr>
                <a:t>도형</a:t>
              </a:r>
              <a:r>
                <a:rPr lang="ko-KR" altLang="en-US" sz="900">
                  <a:solidFill>
                    <a:schemeClr val="tx1"/>
                  </a:solidFill>
                  <a:latin typeface="+mj-lt"/>
                </a:rPr>
                <a:t>을 </a:t>
              </a:r>
              <a:r>
                <a:rPr lang="ko-KR" altLang="en-US" sz="900" b="1">
                  <a:solidFill>
                    <a:schemeClr val="tx1"/>
                  </a:solidFill>
                  <a:latin typeface="+mj-lt"/>
                </a:rPr>
                <a:t>클릭</a:t>
              </a:r>
              <a:r>
                <a:rPr lang="ko-KR" altLang="en-US" sz="90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233887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  <a:latin typeface="HY궁서B"/>
                  <a:ea typeface="HY궁서B"/>
                </a:rPr>
                <a:t>i</a:t>
              </a:r>
              <a:endParaRPr lang="ko-KR" altLang="en-US" sz="700" b="1">
                <a:solidFill>
                  <a:schemeClr val="bg1">
                    <a:lumMod val="65000"/>
                  </a:schemeClr>
                </a:solidFill>
                <a:latin typeface="HY궁서B"/>
                <a:ea typeface="HY궁서B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5117704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9" name="그룹 48"/>
          <p:cNvGrpSpPr/>
          <p:nvPr/>
        </p:nvGrpSpPr>
        <p:grpSpPr>
          <a:xfrm rot="0">
            <a:off x="1799692" y="2960948"/>
            <a:ext cx="307760" cy="307760"/>
            <a:chOff x="6249485" y="2814376"/>
            <a:chExt cx="304024" cy="304024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타원 53"/>
          <p:cNvSpPr/>
          <p:nvPr/>
        </p:nvSpPr>
        <p:spPr>
          <a:xfrm>
            <a:off x="2639640" y="3384419"/>
            <a:ext cx="333872" cy="33387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47964" y="3627972"/>
            <a:ext cx="333872" cy="33387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 rot="0">
            <a:off x="1282997" y="3038712"/>
            <a:ext cx="307760" cy="307760"/>
            <a:chOff x="6249485" y="2814376"/>
            <a:chExt cx="304024" cy="304024"/>
          </a:xfrm>
        </p:grpSpPr>
        <p:cxnSp>
          <p:nvCxnSpPr>
            <p:cNvPr id="57" name="직선 연결선 5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 rot="0">
            <a:off x="1661023" y="3512474"/>
            <a:ext cx="307760" cy="307760"/>
            <a:chOff x="6249485" y="2814376"/>
            <a:chExt cx="304024" cy="304024"/>
          </a:xfrm>
        </p:grpSpPr>
        <p:cxnSp>
          <p:nvCxnSpPr>
            <p:cNvPr id="60" name="직선 연결선 5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 rot="0">
            <a:off x="1732900" y="3842825"/>
            <a:ext cx="307760" cy="307760"/>
            <a:chOff x="6249485" y="2814376"/>
            <a:chExt cx="304024" cy="304024"/>
          </a:xfrm>
        </p:grpSpPr>
        <p:cxnSp>
          <p:nvCxnSpPr>
            <p:cNvPr id="63" name="직선 연결선 6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 rot="0">
            <a:off x="2191572" y="3686504"/>
            <a:ext cx="307760" cy="307760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0">
            <a:off x="2665752" y="3770583"/>
            <a:ext cx="307760" cy="307760"/>
            <a:chOff x="6249485" y="2814376"/>
            <a:chExt cx="304024" cy="304024"/>
          </a:xfrm>
        </p:grpSpPr>
        <p:cxnSp>
          <p:nvCxnSpPr>
            <p:cNvPr id="69" name="직선 연결선 6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 rot="0">
            <a:off x="4255258" y="3268871"/>
            <a:ext cx="307760" cy="307760"/>
            <a:chOff x="6249485" y="2814376"/>
            <a:chExt cx="304024" cy="304024"/>
          </a:xfrm>
        </p:grpSpPr>
        <p:cxnSp>
          <p:nvCxnSpPr>
            <p:cNvPr id="73" name="직선 연결선 7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 rot="0">
            <a:off x="3815916" y="2724703"/>
            <a:ext cx="307760" cy="307760"/>
            <a:chOff x="6249485" y="2814376"/>
            <a:chExt cx="304024" cy="304024"/>
          </a:xfrm>
        </p:grpSpPr>
        <p:cxnSp>
          <p:nvCxnSpPr>
            <p:cNvPr id="77" name="직선 연결선 7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 rot="0">
            <a:off x="4123676" y="2570823"/>
            <a:ext cx="307760" cy="307760"/>
            <a:chOff x="6249485" y="2814376"/>
            <a:chExt cx="304024" cy="304024"/>
          </a:xfrm>
        </p:grpSpPr>
        <p:cxnSp>
          <p:nvCxnSpPr>
            <p:cNvPr id="84" name="직선 연결선 8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 rot="0">
            <a:off x="4781613" y="3320212"/>
            <a:ext cx="307760" cy="307760"/>
            <a:chOff x="6249485" y="2814376"/>
            <a:chExt cx="304024" cy="304024"/>
          </a:xfrm>
        </p:grpSpPr>
        <p:cxnSp>
          <p:nvCxnSpPr>
            <p:cNvPr id="92" name="직선 연결선 9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5203509" y="3163891"/>
            <a:ext cx="307760" cy="307760"/>
            <a:chOff x="6249485" y="2814376"/>
            <a:chExt cx="304024" cy="304024"/>
          </a:xfrm>
        </p:grpSpPr>
        <p:cxnSp>
          <p:nvCxnSpPr>
            <p:cNvPr id="95" name="직선 연결선 9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5226601" y="3571749"/>
            <a:ext cx="307760" cy="307760"/>
            <a:chOff x="6249485" y="2814376"/>
            <a:chExt cx="304024" cy="304024"/>
          </a:xfrm>
        </p:grpSpPr>
        <p:cxnSp>
          <p:nvCxnSpPr>
            <p:cNvPr id="98" name="직선 연결선 9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 rot="0">
            <a:off x="5547928" y="3109946"/>
            <a:ext cx="307760" cy="307760"/>
            <a:chOff x="6249485" y="2814376"/>
            <a:chExt cx="304024" cy="304024"/>
          </a:xfrm>
        </p:grpSpPr>
        <p:cxnSp>
          <p:nvCxnSpPr>
            <p:cNvPr id="102" name="직선 연결선 10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 rot="0">
            <a:off x="4581836" y="3815352"/>
            <a:ext cx="307760" cy="307760"/>
            <a:chOff x="6249485" y="2814376"/>
            <a:chExt cx="304024" cy="304024"/>
          </a:xfrm>
        </p:grpSpPr>
        <p:cxnSp>
          <p:nvCxnSpPr>
            <p:cNvPr id="105" name="직선 연결선 10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 rot="0">
            <a:off x="5048979" y="3835250"/>
            <a:ext cx="307760" cy="307760"/>
            <a:chOff x="6249485" y="2814376"/>
            <a:chExt cx="304024" cy="304024"/>
          </a:xfrm>
        </p:grpSpPr>
        <p:cxnSp>
          <p:nvCxnSpPr>
            <p:cNvPr id="108" name="직선 연결선 10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21"/>
          <p:cNvSpPr>
            <a:spLocks noChangeArrowheads="1"/>
          </p:cNvSpPr>
          <p:nvPr/>
        </p:nvSpPr>
        <p:spPr>
          <a:xfrm>
            <a:off x="6984268" y="980728"/>
            <a:ext cx="2159732" cy="4503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지시문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</a:t>
            </a:r>
            <a:r>
              <a:rPr lang="ko-KR" altLang="en-US" sz="1000">
                <a:latin typeface="맑은 고딕"/>
                <a:ea typeface="맑은 고딕"/>
              </a:rPr>
              <a:t>볼드 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도형</a:t>
            </a:r>
            <a:r>
              <a:rPr lang="en-US" altLang="ko-KR" sz="1000">
                <a:latin typeface="맑은 고딕"/>
                <a:ea typeface="맑은 고딕"/>
              </a:rPr>
              <a:t>, </a:t>
            </a:r>
            <a:r>
              <a:rPr lang="ko-KR" altLang="en-US" sz="1000">
                <a:latin typeface="맑은 고딕"/>
                <a:ea typeface="맑은 고딕"/>
              </a:rPr>
              <a:t>클릭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각각의 조각 클릭 시에 </a:t>
            </a:r>
            <a:r>
              <a:rPr lang="en-US" altLang="ko-KR" sz="1000">
                <a:latin typeface="맑은 고딕"/>
                <a:ea typeface="맑은 고딕"/>
              </a:rPr>
              <a:t>O </a:t>
            </a:r>
            <a:r>
              <a:rPr lang="ko-KR" altLang="en-US" sz="1000">
                <a:latin typeface="맑은 고딕"/>
                <a:ea typeface="맑은 고딕"/>
              </a:rPr>
              <a:t>또는 </a:t>
            </a:r>
            <a:r>
              <a:rPr lang="en-US" altLang="ko-KR" sz="1000">
                <a:latin typeface="맑은 고딕"/>
                <a:ea typeface="맑은 고딕"/>
              </a:rPr>
              <a:t>X</a:t>
            </a:r>
            <a:r>
              <a:rPr lang="ko-KR" altLang="en-US" sz="1000">
                <a:latin typeface="맑은 고딕"/>
                <a:ea typeface="맑은 고딕"/>
              </a:rPr>
              <a:t>가 나타남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ko-KR" altLang="en-US" sz="1000">
                <a:latin typeface="맑은 고딕"/>
                <a:ea typeface="맑은 고딕"/>
              </a:rPr>
              <a:t>클릭 시 </a:t>
            </a:r>
            <a:r>
              <a:rPr lang="en-US" altLang="ko-KR" sz="1000">
                <a:latin typeface="맑은 고딕"/>
                <a:ea typeface="맑은 고딕"/>
              </a:rPr>
              <a:t>O, X </a:t>
            </a:r>
            <a:r>
              <a:rPr lang="ko-KR" altLang="en-US" sz="1000">
                <a:latin typeface="맑은 고딕"/>
                <a:ea typeface="맑은 고딕"/>
              </a:rPr>
              <a:t>기능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O </a:t>
            </a:r>
            <a:r>
              <a:rPr lang="ko-KR" altLang="en-US" sz="1000">
                <a:latin typeface="맑은 고딕"/>
                <a:ea typeface="맑은 고딕"/>
              </a:rPr>
              <a:t>효과음 삽입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- X </a:t>
            </a:r>
            <a:r>
              <a:rPr lang="ko-KR" altLang="en-US" sz="1000">
                <a:latin typeface="맑은 고딕"/>
                <a:ea typeface="맑은 고딕"/>
              </a:rPr>
              <a:t>효과음 삽입</a:t>
            </a:r>
            <a:br>
              <a:rPr lang="en-US" altLang="ko-KR" sz="1000">
                <a:latin typeface="맑은 고딕"/>
                <a:ea typeface="맑은 고딕"/>
              </a:rPr>
            </a:b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 b="1">
                <a:latin typeface="맑은 고딕"/>
                <a:ea typeface="맑은 고딕"/>
              </a:rPr>
              <a:t>&lt;</a:t>
            </a:r>
            <a:r>
              <a:rPr lang="ko-KR" altLang="en-US" sz="1000" b="1">
                <a:latin typeface="맑은 고딕"/>
                <a:ea typeface="맑은 고딕"/>
              </a:rPr>
              <a:t>기존 저작물 기능 참고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br>
              <a:rPr lang="en-US" altLang="ko-KR" sz="1000">
                <a:latin typeface="맑은 고딕"/>
                <a:ea typeface="맑은 고딕"/>
              </a:rPr>
            </a:br>
            <a:r>
              <a:rPr lang="en-US" altLang="ko-KR" sz="1000">
                <a:latin typeface="맑은 고딕"/>
                <a:ea typeface="맑은 고딕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518365" y="2570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2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2_6_4_01.png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\app\resource\contents_sub\lesson02\ops\2\images\2_6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13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>
          <a:xfrm>
            <a:off x="5547058" y="1196752"/>
            <a:ext cx="285082" cy="33486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>
          <a:xfrm>
            <a:off x="6696229" y="1191789"/>
            <a:ext cx="288039" cy="33030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5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>
          <a:xfrm>
            <a:off x="6112743" y="1185439"/>
            <a:ext cx="302036" cy="33665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>
          <a:xfrm>
            <a:off x="5837954" y="1178152"/>
            <a:ext cx="285082" cy="33441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>
          <a:xfrm>
            <a:off x="4824028" y="1196780"/>
            <a:ext cx="729605" cy="3348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100" b="1" spc="-150">
                <a:solidFill>
                  <a:schemeClr val="bg1"/>
                </a:solidFill>
                <a:latin typeface="맑은 고딕"/>
                <a:ea typeface="맑은 고딕"/>
              </a:rPr>
              <a:t>개념 정리</a:t>
            </a:r>
            <a:endParaRPr lang="en-US" altLang="ko-KR" sz="11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까닭 약물 사용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내 예 약물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63413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>
          <a:xfrm>
            <a:off x="869300" y="116632"/>
            <a:ext cx="86360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3-1	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>
          <a:xfrm>
            <a:off x="2331596" y="116632"/>
            <a:ext cx="949960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2. </a:t>
            </a:r>
            <a:r>
              <a:rPr lang="ko-KR" altLang="en-US" sz="900">
                <a:latin typeface="맑은 고딕"/>
                <a:ea typeface="맑은 고딕"/>
              </a:rPr>
              <a:t>평면도형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>
          <a:xfrm>
            <a:off x="6408197" y="1188211"/>
            <a:ext cx="288039" cy="333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4</a:t>
            </a:r>
            <a:endParaRPr lang="en-US" altLang="ko-KR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751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도형이 정사각형이 아닌 까닭을 써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2094" y="4310387"/>
            <a:ext cx="298158" cy="2395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1067990" y="4179543"/>
            <a:ext cx="5588585" cy="904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800" b="1">
                <a:solidFill>
                  <a:srgbClr val="00b0f0"/>
                </a:solidFill>
                <a:latin typeface="맑은 고딕"/>
                <a:ea typeface="맑은 고딕"/>
              </a:rPr>
              <a:t>    주어진 도형은 네 각이 모두 직각이지만 네 변의 </a:t>
            </a:r>
            <a:endParaRPr lang="ko-KR" altLang="en-US" sz="1800" b="1">
              <a:solidFill>
                <a:srgbClr val="00b0f0"/>
              </a:solidFill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800" b="1">
                <a:solidFill>
                  <a:srgbClr val="00b0f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800" b="1">
                <a:solidFill>
                  <a:srgbClr val="00b0f0"/>
                </a:solidFill>
                <a:latin typeface="맑은 고딕"/>
                <a:ea typeface="맑은 고딕"/>
              </a:rPr>
              <a:t>길이가 모두 같지 않기 때문입니다</a:t>
            </a:r>
            <a:r>
              <a:rPr lang="en-US" altLang="ko-KR" sz="1800" b="1">
                <a:solidFill>
                  <a:srgbClr val="00b0f0"/>
                </a:solidFill>
                <a:latin typeface="맑은 고딕"/>
                <a:ea typeface="맑은 고딕"/>
              </a:rPr>
              <a:t>.</a:t>
            </a:r>
            <a:endParaRPr lang="ko-KR" altLang="en-US" sz="1800" b="1">
              <a:solidFill>
                <a:srgbClr val="00b0f0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>
          <a:xfrm>
            <a:off x="2345452" y="334119"/>
            <a:ext cx="2578082" cy="2174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>
                <a:latin typeface="맑은 고딕"/>
                <a:ea typeface="맑은 고딕"/>
              </a:rPr>
              <a:t>07 </a:t>
            </a:r>
            <a:r>
              <a:rPr lang="ko-KR" altLang="en-US" sz="900">
                <a:latin typeface="맑은 고딕"/>
                <a:ea typeface="맑은 고딕"/>
              </a:rPr>
              <a:t>정사각형을 알아볼까요</a:t>
            </a:r>
            <a:endParaRPr lang="en-US" altLang="ko-KR" sz="900">
              <a:latin typeface="맑은 고딕"/>
              <a:ea typeface="맑은 고딕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>
          <a:xfrm>
            <a:off x="7800307" y="135560"/>
            <a:ext cx="1277893" cy="39711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900">
                <a:latin typeface="맑은 고딕"/>
                <a:ea typeface="맑은 고딕"/>
              </a:rPr>
              <a:t>suhi_h_0301_02_0007</a:t>
            </a:r>
            <a:endParaRPr kumimoji="0" lang="ko-KR" altLang="en-US" sz="900">
              <a:latin typeface="맑은 고딕"/>
              <a:ea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100">
                <a:latin typeface="맑은 고딕"/>
                <a:ea typeface="맑은 고딕"/>
              </a:rPr>
              <a:t>정사각형을 알아볼까요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│ </a:t>
            </a:r>
            <a:r>
              <a:rPr lang="en-US" altLang="ko-KR" sz="1100">
                <a:solidFill>
                  <a:srgbClr val="339933"/>
                </a:solidFill>
                <a:latin typeface="맑은 고딕"/>
                <a:ea typeface="맑은 고딕"/>
              </a:rPr>
              <a:t>36~37</a:t>
            </a:r>
            <a:r>
              <a:rPr lang="ko-KR" altLang="en-US" sz="1100">
                <a:solidFill>
                  <a:srgbClr val="339933"/>
                </a:solidFill>
                <a:latin typeface="맑은 고딕"/>
                <a:ea typeface="맑은 고딕"/>
              </a:rPr>
              <a:t>쪽</a:t>
            </a:r>
            <a:endParaRPr lang="en-US" altLang="ko-KR" sz="1100">
              <a:solidFill>
                <a:srgbClr val="339933"/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347176" y="2127942"/>
            <a:ext cx="2304257" cy="1900052"/>
            <a:chOff x="2087723" y="2062745"/>
            <a:chExt cx="2835811" cy="23383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356304" y="2208537"/>
              <a:ext cx="2343150" cy="20288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2087723" y="2062745"/>
              <a:ext cx="2835811" cy="233836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43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2_6_5_bg.sgv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한대희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\app\resource\contents_sub\lesson02\ops\2\images\2_6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47163" y="4027994"/>
            <a:ext cx="360000" cy="355000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251520" y="4183423"/>
            <a:ext cx="783582" cy="36646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까닭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1520" y="40390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59441" y="4073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75" name="타원 42"/>
          <p:cNvSpPr/>
          <p:nvPr/>
        </p:nvSpPr>
        <p:spPr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완료</a:t>
            </a:r>
            <a:endParaRPr kumimoji="1" lang="ko-KR" altLang="en-US" sz="1800" b="1" i="0" u="none" strike="noStrike" cap="none" normalizeH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515</ep:Words>
  <ep:PresentationFormat>화면 슬라이드 쇼(4:3)</ep:PresentationFormat>
  <ep:Paragraphs>231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PowerPoint 프레젠테이션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2022-01-31T10:47:28.351</dcterms:modified>
  <cp:revision>7403</cp:revision>
  <dc:title>슬라이드 1</dc:title>
  <cp:version>1000.0000.01</cp:version>
</cp:coreProperties>
</file>