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27" r:id="rId4"/>
    <p:sldId id="1097" r:id="rId5"/>
    <p:sldId id="1289" r:id="rId6"/>
    <p:sldId id="1375" r:id="rId7"/>
    <p:sldId id="1359" r:id="rId8"/>
    <p:sldId id="1370" r:id="rId9"/>
    <p:sldId id="1351" r:id="rId10"/>
    <p:sldId id="1382" r:id="rId11"/>
    <p:sldId id="1383" r:id="rId12"/>
    <p:sldId id="1372" r:id="rId13"/>
    <p:sldId id="1384" r:id="rId14"/>
    <p:sldId id="1377" r:id="rId15"/>
    <p:sldId id="1369" r:id="rId16"/>
    <p:sldId id="1385" r:id="rId17"/>
    <p:sldId id="1386" r:id="rId18"/>
    <p:sldId id="1387" r:id="rId19"/>
    <p:sldId id="1373" r:id="rId20"/>
    <p:sldId id="1381" r:id="rId21"/>
    <p:sldId id="1315" r:id="rId22"/>
    <p:sldId id="1316" r:id="rId2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00A0FF"/>
    <a:srgbClr val="FF0000"/>
    <a:srgbClr val="336600"/>
    <a:srgbClr val="339933"/>
    <a:srgbClr val="FFFFCC"/>
    <a:srgbClr val="C99447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091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9387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20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22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0.png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6.png"/><Relationship Id="rId1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9.png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6796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7392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2503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81954" y="1520788"/>
            <a:ext cx="6884730" cy="3572404"/>
            <a:chOff x="-3179" y="1569501"/>
            <a:chExt cx="6884730" cy="3572404"/>
          </a:xfrm>
        </p:grpSpPr>
        <p:grpSp>
          <p:nvGrpSpPr>
            <p:cNvPr id="37" name="그룹 36"/>
            <p:cNvGrpSpPr/>
            <p:nvPr/>
          </p:nvGrpSpPr>
          <p:grpSpPr>
            <a:xfrm>
              <a:off x="791580" y="1569501"/>
              <a:ext cx="6089971" cy="3572404"/>
              <a:chOff x="71500" y="1622059"/>
              <a:chExt cx="6089971" cy="3572404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71500" y="1628800"/>
                <a:ext cx="6089971" cy="3565663"/>
                <a:chOff x="885218" y="1628800"/>
                <a:chExt cx="6089971" cy="3565663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6173438" y="1628800"/>
                  <a:ext cx="801751" cy="3565663"/>
                  <a:chOff x="6173438" y="1628800"/>
                  <a:chExt cx="801751" cy="3565663"/>
                </a:xfrm>
              </p:grpSpPr>
              <p:pic>
                <p:nvPicPr>
                  <p:cNvPr id="6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79565" y="1628800"/>
                    <a:ext cx="795624" cy="1476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73438" y="2800117"/>
                    <a:ext cx="795624" cy="1476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77967" y="3718088"/>
                    <a:ext cx="795624" cy="1476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5218" y="1628800"/>
                  <a:ext cx="5292588" cy="3555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5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1874" y="1622059"/>
                <a:ext cx="2240424" cy="457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9" name="그룹 38"/>
            <p:cNvGrpSpPr/>
            <p:nvPr/>
          </p:nvGrpSpPr>
          <p:grpSpPr>
            <a:xfrm>
              <a:off x="-3179" y="1576242"/>
              <a:ext cx="801751" cy="3565663"/>
              <a:chOff x="-3179" y="1576242"/>
              <a:chExt cx="801751" cy="3565663"/>
            </a:xfrm>
          </p:grpSpPr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8" y="1576242"/>
                <a:ext cx="795624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179" y="2747559"/>
                <a:ext cx="795624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0" y="3665530"/>
                <a:ext cx="795624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4" name="그룹 63"/>
          <p:cNvGrpSpPr/>
          <p:nvPr/>
        </p:nvGrpSpPr>
        <p:grpSpPr>
          <a:xfrm>
            <a:off x="2486625" y="5290672"/>
            <a:ext cx="2077788" cy="266143"/>
            <a:chOff x="2335049" y="5290672"/>
            <a:chExt cx="2077788" cy="26614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FB72CA3B-FE92-4BC7-9CE7-F3924FE17E83}"/>
                </a:ext>
              </a:extLst>
            </p:cNvPr>
            <p:cNvGrpSpPr/>
            <p:nvPr/>
          </p:nvGrpSpPr>
          <p:grpSpPr>
            <a:xfrm>
              <a:off x="2335049" y="5290672"/>
              <a:ext cx="1800200" cy="266143"/>
              <a:chOff x="323528" y="3557567"/>
              <a:chExt cx="1800200" cy="266143"/>
            </a:xfrm>
          </p:grpSpPr>
          <p:pic>
            <p:nvPicPr>
              <p:cNvPr id="67" name="Picture 15">
                <a:extLst>
                  <a:ext uri="{FF2B5EF4-FFF2-40B4-BE49-F238E27FC236}">
                    <a16:creationId xmlns:a16="http://schemas.microsoft.com/office/drawing/2014/main" id="{AB8F57DA-8AB7-4EAD-A0B3-63A752C96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28" y="3557567"/>
                <a:ext cx="272057" cy="266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13">
                <a:extLst>
                  <a:ext uri="{FF2B5EF4-FFF2-40B4-BE49-F238E27FC236}">
                    <a16:creationId xmlns:a16="http://schemas.microsoft.com/office/drawing/2014/main" id="{F8BD26E3-5A09-4F5F-B1BF-C2D8EEF3A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6929" y="3593199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" name="Picture 13">
                <a:extLst>
                  <a:ext uri="{FF2B5EF4-FFF2-40B4-BE49-F238E27FC236}">
                    <a16:creationId xmlns:a16="http://schemas.microsoft.com/office/drawing/2014/main" id="{FEB256E7-47D3-4F94-8F2E-BF9109CA8D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373" y="3593199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12">
                <a:extLst>
                  <a:ext uri="{FF2B5EF4-FFF2-40B4-BE49-F238E27FC236}">
                    <a16:creationId xmlns:a16="http://schemas.microsoft.com/office/drawing/2014/main" id="{F6E6EF44-3C2E-4C85-AE10-253E390D51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9900" y="3599114"/>
                <a:ext cx="484971" cy="183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6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609" y="529067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TextBox 70"/>
          <p:cNvSpPr txBox="1"/>
          <p:nvPr/>
        </p:nvSpPr>
        <p:spPr>
          <a:xfrm>
            <a:off x="2260529" y="1563533"/>
            <a:ext cx="25156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식품별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열량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30626" y="2012421"/>
            <a:ext cx="119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쌀밥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공기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304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26551" y="2643653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김치찌개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그릇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134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87131" y="3236557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깍두기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32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62555" y="3831785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 smtClean="0">
                <a:latin typeface="맑은 고딕" pitchFamily="50" charset="-127"/>
                <a:ea typeface="맑은 고딕" pitchFamily="50" charset="-127"/>
              </a:rPr>
              <a:t>달걀말이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190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94822" y="2012421"/>
            <a:ext cx="119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만두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392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90747" y="2624489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김밥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480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90747" y="3236557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잔치국수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그릇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310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87331" y="3759777"/>
            <a:ext cx="1544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햄버그스테이크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458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15002" y="2012421"/>
            <a:ext cx="119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치킨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1860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46931" y="2624489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피자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450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935" y="3236557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샌드위치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438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71507" y="3812621"/>
            <a:ext cx="163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감자샐러드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100 g</a:t>
            </a: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143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24444" y="4355430"/>
            <a:ext cx="1638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양배추샐러드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100 g</a:t>
            </a: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153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54058" y="1722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텍스트는 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- 19px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안되면 작은 크기에서 가능한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91980" y="5074047"/>
            <a:ext cx="1989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식품안전나라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 2021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11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00197" y="1592796"/>
            <a:ext cx="6812063" cy="3539562"/>
            <a:chOff x="238782" y="1664805"/>
            <a:chExt cx="6598912" cy="3428808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83" y="2132856"/>
              <a:ext cx="6598911" cy="2960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82" y="1664805"/>
              <a:ext cx="6598911" cy="864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2735796" y="1592796"/>
            <a:ext cx="2804042" cy="93610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좋아하는 김밥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치킨으로 한 끼 식단을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짜야지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192745" y="1592796"/>
            <a:ext cx="2180103" cy="1137972"/>
          </a:xfrm>
          <a:prstGeom prst="wedgeRoundRectCallout">
            <a:avLst>
              <a:gd name="adj1" fmla="val 21137"/>
              <a:gd name="adj2" fmla="val 5937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식품별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열량을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 한 끼 식단을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짜 볼까요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859318" y="2570059"/>
            <a:ext cx="144015" cy="14401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995936" y="2706062"/>
            <a:ext cx="94605" cy="94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07028" y="26285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133096" y="2382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 rot="10800000">
            <a:off x="2483768" y="5290672"/>
            <a:ext cx="2113416" cy="258599"/>
            <a:chOff x="323528" y="2823300"/>
            <a:chExt cx="2113416" cy="258599"/>
          </a:xfrm>
        </p:grpSpPr>
        <p:pic>
          <p:nvPicPr>
            <p:cNvPr id="61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99" y="285878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id="{A4A5DF3D-104E-4E32-8739-0A3851E72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900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:a16="http://schemas.microsoft.com/office/drawing/2014/main" id="{5CD8DB04-43BE-450B-A15C-70627C476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929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6716" y="282330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생각하는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6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39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71" y="322792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0FA20-4F4B-487F-9237-F210F3FF06EE}"/>
              </a:ext>
            </a:extLst>
          </p:cNvPr>
          <p:cNvSpPr txBox="1"/>
          <p:nvPr/>
        </p:nvSpPr>
        <p:spPr>
          <a:xfrm>
            <a:off x="591962" y="3115646"/>
            <a:ext cx="2664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무엇을 그릴지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ECE04-E2B3-42FE-A8C3-BE3CED92938A}"/>
              </a:ext>
            </a:extLst>
          </p:cNvPr>
          <p:cNvSpPr txBox="1"/>
          <p:nvPr/>
        </p:nvSpPr>
        <p:spPr>
          <a:xfrm>
            <a:off x="124228" y="2455826"/>
            <a:ext cx="2504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D3657567-BF07-4133-8EA0-6D6330879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29" y="31590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A22479B-4C65-49B2-9EF7-9BE7BBFD0992}"/>
              </a:ext>
            </a:extLst>
          </p:cNvPr>
          <p:cNvSpPr txBox="1"/>
          <p:nvPr/>
        </p:nvSpPr>
        <p:spPr>
          <a:xfrm>
            <a:off x="4558603" y="3125321"/>
            <a:ext cx="18496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공룡을 그릴 것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E1131E0-10EC-4A7D-B17A-38CA8F510650}"/>
              </a:ext>
            </a:extLst>
          </p:cNvPr>
          <p:cNvSpPr/>
          <p:nvPr/>
        </p:nvSpPr>
        <p:spPr>
          <a:xfrm>
            <a:off x="3953919" y="28042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E1131E0-10EC-4A7D-B17A-38CA8F510650}"/>
              </a:ext>
            </a:extLst>
          </p:cNvPr>
          <p:cNvSpPr/>
          <p:nvPr/>
        </p:nvSpPr>
        <p:spPr>
          <a:xfrm>
            <a:off x="5284026" y="2895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440395" y="1788470"/>
            <a:ext cx="5846154" cy="319488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090866" y="1996391"/>
            <a:ext cx="499330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내가 먹고 싶은 음식을 선택하여 식단을 짜요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713009" y="2457941"/>
            <a:ext cx="3204356" cy="240366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74987" y="1981575"/>
            <a:ext cx="323493" cy="365130"/>
            <a:chOff x="674987" y="2042075"/>
            <a:chExt cx="323493" cy="36513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73D94E8-EA6B-411D-8EAC-2972D3416F42}"/>
                </a:ext>
              </a:extLst>
            </p:cNvPr>
            <p:cNvSpPr txBox="1"/>
            <p:nvPr/>
          </p:nvSpPr>
          <p:spPr>
            <a:xfrm rot="2700000">
              <a:off x="665864" y="2060294"/>
              <a:ext cx="341740" cy="32349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695332" y="2042075"/>
              <a:ext cx="276268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722216" y="5295536"/>
            <a:ext cx="1637116" cy="263186"/>
            <a:chOff x="319554" y="1245924"/>
            <a:chExt cx="2636592" cy="423864"/>
          </a:xfrm>
        </p:grpSpPr>
        <p:pic>
          <p:nvPicPr>
            <p:cNvPr id="6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9" name="그룹 48"/>
          <p:cNvGrpSpPr/>
          <p:nvPr/>
        </p:nvGrpSpPr>
        <p:grpSpPr>
          <a:xfrm>
            <a:off x="45782" y="2337912"/>
            <a:ext cx="6964714" cy="1996876"/>
            <a:chOff x="0" y="1804383"/>
            <a:chExt cx="9078215" cy="2602845"/>
          </a:xfrm>
        </p:grpSpPr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04383"/>
              <a:ext cx="9078215" cy="2602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279082" y="3173439"/>
              <a:ext cx="6120681" cy="49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b="1" dirty="0" smtClean="0">
                  <a:latin typeface="맑은 고딕" pitchFamily="50" charset="-127"/>
                  <a:ea typeface="맑은 고딕" pitchFamily="50" charset="-127"/>
                </a:rPr>
                <a:t>다음 순서로 한 끼 식단을 짜 보세요</a:t>
              </a:r>
              <a:r>
                <a:rPr lang="en-US" altLang="ko-KR" sz="1900" b="1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5135757" y="265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71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39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 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상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라인 박스의 내용이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5-1\app\resource\contents\lesson01\ops\1\1_6_01.html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닫힌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2769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5-1\app\resource\contents\lesson01\ops\1\images\1_powerup\5-1.png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40395" y="1788470"/>
            <a:ext cx="5846154" cy="319488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090866" y="1987765"/>
            <a:ext cx="499330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내가 먹고 싶은 음식을 선택하여 식단을 짜요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D:\2022 2학기 업무\한대희 전자저작물\한대희 5-1\app\resource\contents\lesson01\ops\1\images\1_powerup\5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55" y="3214915"/>
            <a:ext cx="1733572" cy="139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모서리가 둥근 직사각형 50"/>
          <p:cNvSpPr/>
          <p:nvPr/>
        </p:nvSpPr>
        <p:spPr>
          <a:xfrm>
            <a:off x="2713009" y="2457941"/>
            <a:ext cx="3204356" cy="240366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29042" y="2636417"/>
            <a:ext cx="1214887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369816" y="2617158"/>
            <a:ext cx="1214887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3107409" y="3133394"/>
            <a:ext cx="1080088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4437215" y="3133394"/>
            <a:ext cx="1080088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직사각형 64"/>
          <p:cNvSpPr/>
          <p:nvPr/>
        </p:nvSpPr>
        <p:spPr bwMode="auto">
          <a:xfrm>
            <a:off x="3029042" y="3877733"/>
            <a:ext cx="124758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음식 이름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3301963" y="4242863"/>
            <a:ext cx="70174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양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4437215" y="3869107"/>
            <a:ext cx="112090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음식 이름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4646796" y="4234237"/>
            <a:ext cx="70174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양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029042" y="3728251"/>
            <a:ext cx="1214887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 bwMode="auto">
          <a:xfrm>
            <a:off x="3107409" y="4234237"/>
            <a:ext cx="1080088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4437215" y="4234237"/>
            <a:ext cx="1080088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28" y="347662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139952" y="3152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187" y="3617133"/>
            <a:ext cx="1599893" cy="120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80"/>
          <p:cNvSpPr/>
          <p:nvPr/>
        </p:nvSpPr>
        <p:spPr bwMode="auto">
          <a:xfrm>
            <a:off x="3029042" y="2779428"/>
            <a:ext cx="124758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음식 이름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3301963" y="3144558"/>
            <a:ext cx="70174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양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4437215" y="2770802"/>
            <a:ext cx="112090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음식 이름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4646796" y="3135932"/>
            <a:ext cx="70174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양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722216" y="5295536"/>
            <a:ext cx="1637116" cy="263186"/>
            <a:chOff x="319554" y="1245924"/>
            <a:chExt cx="2636592" cy="423864"/>
          </a:xfrm>
        </p:grpSpPr>
        <p:pic>
          <p:nvPicPr>
            <p:cNvPr id="8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타원 72"/>
          <p:cNvSpPr/>
          <p:nvPr/>
        </p:nvSpPr>
        <p:spPr>
          <a:xfrm>
            <a:off x="2470127" y="5158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6867"/>
            <a:ext cx="252870" cy="102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112595" y="26708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98" y="1984415"/>
            <a:ext cx="368480" cy="36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>
          <a:xfrm>
            <a:off x="4427984" y="3619880"/>
            <a:ext cx="1115390" cy="111539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83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39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663" y="1556792"/>
            <a:ext cx="6568441" cy="402527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415" y="3191385"/>
            <a:ext cx="984581" cy="174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닫힌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그룹 58"/>
          <p:cNvGrpSpPr/>
          <p:nvPr/>
        </p:nvGrpSpPr>
        <p:grpSpPr>
          <a:xfrm rot="10800000">
            <a:off x="2722216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직사각형 64"/>
          <p:cNvSpPr/>
          <p:nvPr/>
        </p:nvSpPr>
        <p:spPr bwMode="auto">
          <a:xfrm>
            <a:off x="1185253" y="1986404"/>
            <a:ext cx="449648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내가 짠 식단의 전체 열량을 계산해요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439652" y="2457941"/>
            <a:ext cx="3456554" cy="107907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80000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(1860÷15)×3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(480÷12)×8</a:t>
            </a:r>
          </a:p>
          <a:p>
            <a:pPr marL="180000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124×3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40×8</a:t>
            </a:r>
          </a:p>
          <a:p>
            <a:pPr marL="180000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372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320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692 (kcal)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444" y="280695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3176593" y="2704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사각형 설명선 89"/>
          <p:cNvSpPr/>
          <p:nvPr/>
        </p:nvSpPr>
        <p:spPr>
          <a:xfrm>
            <a:off x="2271681" y="3647786"/>
            <a:ext cx="2328092" cy="1065878"/>
          </a:xfrm>
          <a:prstGeom prst="wedgeRoundRectCallout">
            <a:avLst>
              <a:gd name="adj1" fmla="val 61860"/>
              <a:gd name="adj2" fmla="val -2298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끼 식사 열량을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넘지 않게 식단을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짜야 해요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40395" y="1788470"/>
            <a:ext cx="5846154" cy="319488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6867"/>
            <a:ext cx="252870" cy="102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112595" y="26708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2037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5-1\app\resource\contents\lesson01\ops\1\images\1_powerup\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girl.svg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8" y="1973777"/>
            <a:ext cx="367265" cy="38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29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먹고 싶은 음식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가지를 선택하여 식단을 짜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440395" y="2204864"/>
            <a:ext cx="5846154" cy="288947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96582" y="2542613"/>
            <a:ext cx="2587900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74949" y="2685624"/>
            <a:ext cx="2329513" cy="730260"/>
            <a:chOff x="766323" y="2453929"/>
            <a:chExt cx="2329513" cy="730260"/>
          </a:xfrm>
        </p:grpSpPr>
        <p:cxnSp>
          <p:nvCxnSpPr>
            <p:cNvPr id="39" name="직선 연결선 38"/>
            <p:cNvCxnSpPr/>
            <p:nvPr/>
          </p:nvCxnSpPr>
          <p:spPr bwMode="auto">
            <a:xfrm>
              <a:off x="766323" y="2807895"/>
              <a:ext cx="2329513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직사각형 39"/>
            <p:cNvSpPr/>
            <p:nvPr/>
          </p:nvSpPr>
          <p:spPr bwMode="auto">
            <a:xfrm>
              <a:off x="1344198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음식 이름</a:t>
              </a: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1617119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양</a:t>
              </a: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62006" y="2542613"/>
            <a:ext cx="2587900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540373" y="2685624"/>
            <a:ext cx="2329513" cy="730260"/>
            <a:chOff x="766323" y="2453929"/>
            <a:chExt cx="2329513" cy="730260"/>
          </a:xfrm>
        </p:grpSpPr>
        <p:cxnSp>
          <p:nvCxnSpPr>
            <p:cNvPr id="47" name="직선 연결선 46"/>
            <p:cNvCxnSpPr/>
            <p:nvPr/>
          </p:nvCxnSpPr>
          <p:spPr bwMode="auto">
            <a:xfrm>
              <a:off x="766323" y="2807895"/>
              <a:ext cx="2329513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직사각형 48"/>
            <p:cNvSpPr/>
            <p:nvPr/>
          </p:nvSpPr>
          <p:spPr bwMode="auto">
            <a:xfrm>
              <a:off x="1351082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음식 이름</a:t>
              </a: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1624003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양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707114" y="3770306"/>
            <a:ext cx="2587900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85481" y="3913317"/>
            <a:ext cx="2329513" cy="730260"/>
            <a:chOff x="766323" y="2453929"/>
            <a:chExt cx="2329513" cy="730260"/>
          </a:xfrm>
        </p:grpSpPr>
        <p:cxnSp>
          <p:nvCxnSpPr>
            <p:cNvPr id="54" name="직선 연결선 53"/>
            <p:cNvCxnSpPr/>
            <p:nvPr/>
          </p:nvCxnSpPr>
          <p:spPr bwMode="auto">
            <a:xfrm>
              <a:off x="766323" y="2807895"/>
              <a:ext cx="2329513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직사각형 55"/>
            <p:cNvSpPr/>
            <p:nvPr/>
          </p:nvSpPr>
          <p:spPr bwMode="auto">
            <a:xfrm>
              <a:off x="1344198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음식 이름</a:t>
              </a: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1617119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양</a:t>
              </a: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472538" y="3770306"/>
            <a:ext cx="2587900" cy="98071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550905" y="3913317"/>
            <a:ext cx="2329513" cy="730260"/>
            <a:chOff x="766323" y="2453929"/>
            <a:chExt cx="2329513" cy="730260"/>
          </a:xfrm>
        </p:grpSpPr>
        <p:cxnSp>
          <p:nvCxnSpPr>
            <p:cNvPr id="63" name="직선 연결선 62"/>
            <p:cNvCxnSpPr/>
            <p:nvPr/>
          </p:nvCxnSpPr>
          <p:spPr bwMode="auto">
            <a:xfrm>
              <a:off x="766323" y="2807895"/>
              <a:ext cx="2329513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직사각형 63"/>
            <p:cNvSpPr/>
            <p:nvPr/>
          </p:nvSpPr>
          <p:spPr bwMode="auto">
            <a:xfrm>
              <a:off x="1351082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음식 이름</a:t>
              </a: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1624003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양</a:t>
              </a:r>
            </a:p>
          </p:txBody>
        </p:sp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55" y="282566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45" y="282566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55" y="406198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45" y="405199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5782" y="2337912"/>
            <a:ext cx="6964714" cy="1996876"/>
            <a:chOff x="0" y="1804383"/>
            <a:chExt cx="9078215" cy="2602845"/>
          </a:xfrm>
        </p:grpSpPr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04383"/>
              <a:ext cx="9078215" cy="2602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279082" y="3173439"/>
              <a:ext cx="6595090" cy="501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b="1" dirty="0" smtClean="0">
                  <a:latin typeface="맑은 고딕" pitchFamily="50" charset="-127"/>
                  <a:ea typeface="맑은 고딕" pitchFamily="50" charset="-127"/>
                </a:rPr>
                <a:t>식사 열량에 맞춰서 한 끼 식단을 짜 보세요</a:t>
              </a:r>
              <a:r>
                <a:rPr lang="en-US" altLang="ko-KR" sz="1900" b="1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3" name="타원 82"/>
          <p:cNvSpPr/>
          <p:nvPr/>
        </p:nvSpPr>
        <p:spPr>
          <a:xfrm>
            <a:off x="5372714" y="265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85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먹고 싶은 음식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가지를 선택하여 식단을 짜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440395" y="2204864"/>
            <a:ext cx="5846154" cy="288947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96582" y="2542613"/>
            <a:ext cx="2587900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74949" y="2685624"/>
            <a:ext cx="2329513" cy="730260"/>
            <a:chOff x="766323" y="2453929"/>
            <a:chExt cx="2329513" cy="730260"/>
          </a:xfrm>
        </p:grpSpPr>
        <p:cxnSp>
          <p:nvCxnSpPr>
            <p:cNvPr id="39" name="직선 연결선 38"/>
            <p:cNvCxnSpPr/>
            <p:nvPr/>
          </p:nvCxnSpPr>
          <p:spPr bwMode="auto">
            <a:xfrm>
              <a:off x="766323" y="2807895"/>
              <a:ext cx="2329513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직사각형 39"/>
            <p:cNvSpPr/>
            <p:nvPr/>
          </p:nvSpPr>
          <p:spPr bwMode="auto">
            <a:xfrm>
              <a:off x="1344198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음식 이름</a:t>
              </a: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1617119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양</a:t>
              </a: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62006" y="2542613"/>
            <a:ext cx="2587900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540373" y="2685624"/>
            <a:ext cx="2329513" cy="730260"/>
            <a:chOff x="766323" y="2453929"/>
            <a:chExt cx="2329513" cy="730260"/>
          </a:xfrm>
        </p:grpSpPr>
        <p:cxnSp>
          <p:nvCxnSpPr>
            <p:cNvPr id="47" name="직선 연결선 46"/>
            <p:cNvCxnSpPr/>
            <p:nvPr/>
          </p:nvCxnSpPr>
          <p:spPr bwMode="auto">
            <a:xfrm>
              <a:off x="766323" y="2807895"/>
              <a:ext cx="2329513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직사각형 48"/>
            <p:cNvSpPr/>
            <p:nvPr/>
          </p:nvSpPr>
          <p:spPr bwMode="auto">
            <a:xfrm>
              <a:off x="1351082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음식 이름</a:t>
              </a: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1624003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양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707114" y="3770306"/>
            <a:ext cx="2587900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85481" y="3913317"/>
            <a:ext cx="2329513" cy="730260"/>
            <a:chOff x="766323" y="2453929"/>
            <a:chExt cx="2329513" cy="730260"/>
          </a:xfrm>
        </p:grpSpPr>
        <p:cxnSp>
          <p:nvCxnSpPr>
            <p:cNvPr id="54" name="직선 연결선 53"/>
            <p:cNvCxnSpPr/>
            <p:nvPr/>
          </p:nvCxnSpPr>
          <p:spPr bwMode="auto">
            <a:xfrm>
              <a:off x="766323" y="2807895"/>
              <a:ext cx="2329513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직사각형 55"/>
            <p:cNvSpPr/>
            <p:nvPr/>
          </p:nvSpPr>
          <p:spPr bwMode="auto">
            <a:xfrm>
              <a:off x="1344198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음식 이름</a:t>
              </a: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1617119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양</a:t>
              </a: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472538" y="3770306"/>
            <a:ext cx="2587900" cy="98071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550905" y="3913317"/>
            <a:ext cx="2329513" cy="730260"/>
            <a:chOff x="766323" y="2453929"/>
            <a:chExt cx="2329513" cy="730260"/>
          </a:xfrm>
        </p:grpSpPr>
        <p:cxnSp>
          <p:nvCxnSpPr>
            <p:cNvPr id="63" name="직선 연결선 62"/>
            <p:cNvCxnSpPr/>
            <p:nvPr/>
          </p:nvCxnSpPr>
          <p:spPr bwMode="auto">
            <a:xfrm>
              <a:off x="766323" y="2807895"/>
              <a:ext cx="2329513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직사각형 63"/>
            <p:cNvSpPr/>
            <p:nvPr/>
          </p:nvSpPr>
          <p:spPr bwMode="auto">
            <a:xfrm>
              <a:off x="1351082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음식 이름</a:t>
              </a: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1624003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양</a:t>
              </a:r>
            </a:p>
          </p:txBody>
        </p:sp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55" y="282566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2060804" y="27233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45" y="282566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4818694" y="27233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55" y="406198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2060804" y="39596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45" y="405199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4818694" y="3949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라인 박스의 내용이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5-1\app\resource\contents\lesson01\ops\1\1_6_01.html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손가락 약물 중 어느 하나라도 클릭하면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닫힌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319577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1" y="2492896"/>
            <a:ext cx="1848866" cy="99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2455937" y="5300524"/>
            <a:ext cx="2113699" cy="263186"/>
            <a:chOff x="319554" y="1245924"/>
            <a:chExt cx="3404134" cy="423864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4588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928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타원 82"/>
          <p:cNvSpPr/>
          <p:nvPr/>
        </p:nvSpPr>
        <p:spPr>
          <a:xfrm>
            <a:off x="2244989" y="51988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97" y="22307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1118468" y="220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6867"/>
            <a:ext cx="252870" cy="102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44476" y="27408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72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짠 식단의 전체 열량을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319577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52980" y="5309395"/>
            <a:ext cx="2116656" cy="254315"/>
            <a:chOff x="2452980" y="5309395"/>
            <a:chExt cx="2116656" cy="254315"/>
          </a:xfrm>
        </p:grpSpPr>
        <p:grpSp>
          <p:nvGrpSpPr>
            <p:cNvPr id="61" name="그룹 60"/>
            <p:cNvGrpSpPr/>
            <p:nvPr/>
          </p:nvGrpSpPr>
          <p:grpSpPr>
            <a:xfrm>
              <a:off x="2764863" y="5309395"/>
              <a:ext cx="1804773" cy="254314"/>
              <a:chOff x="817083" y="1260212"/>
              <a:chExt cx="2906605" cy="409576"/>
            </a:xfrm>
          </p:grpSpPr>
          <p:pic>
            <p:nvPicPr>
              <p:cNvPr id="78" name="Picture 1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967" y="1317363"/>
                <a:ext cx="781051" cy="29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9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7083" y="1312601"/>
                <a:ext cx="800100" cy="304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1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4588" y="1260212"/>
                <a:ext cx="419100" cy="409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288" y="1312601"/>
                <a:ext cx="800100" cy="304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4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52980" y="5309396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32" y="318404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1295420" y="3008183"/>
            <a:ext cx="4497833" cy="537565"/>
            <a:chOff x="6012160" y="1660849"/>
            <a:chExt cx="4497833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6012160" y="1833284"/>
              <a:ext cx="42529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(190÷5)×2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657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149993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4" y="361224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1295400" y="3441260"/>
            <a:ext cx="840546" cy="537565"/>
            <a:chOff x="6012160" y="1660849"/>
            <a:chExt cx="840546" cy="537565"/>
          </a:xfrm>
        </p:grpSpPr>
        <p:sp>
          <p:nvSpPr>
            <p:cNvPr id="91" name="직사각형 9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657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3" name="직사각형 92"/>
          <p:cNvSpPr/>
          <p:nvPr/>
        </p:nvSpPr>
        <p:spPr bwMode="auto">
          <a:xfrm>
            <a:off x="1941408" y="3619786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kcal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6867"/>
            <a:ext cx="252870" cy="102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36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짠 식단과 친구들이 짠 식단을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텍스트만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라인은 처음부터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손가락 약물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 rot="10800000">
            <a:off x="2455937" y="5300524"/>
            <a:ext cx="2113699" cy="263186"/>
            <a:chOff x="319554" y="1245924"/>
            <a:chExt cx="3404134" cy="423864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4588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928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32" y="439695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1295420" y="4221088"/>
            <a:ext cx="4601771" cy="537565"/>
            <a:chOff x="6012160" y="1660849"/>
            <a:chExt cx="4601771" cy="537565"/>
          </a:xfrm>
        </p:grpSpPr>
        <p:sp>
          <p:nvSpPr>
            <p:cNvPr id="91" name="직사각형 90"/>
            <p:cNvSpPr/>
            <p:nvPr/>
          </p:nvSpPr>
          <p:spPr bwMode="auto">
            <a:xfrm>
              <a:off x="6012160" y="1833284"/>
              <a:ext cx="439270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438÷2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310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(392÷8)×3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829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5393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4" y="482515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1295400" y="4654165"/>
            <a:ext cx="840546" cy="537565"/>
            <a:chOff x="6012160" y="1660849"/>
            <a:chExt cx="840546" cy="537565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829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7" name="직사각형 96"/>
          <p:cNvSpPr/>
          <p:nvPr/>
        </p:nvSpPr>
        <p:spPr bwMode="auto">
          <a:xfrm>
            <a:off x="1941408" y="4832691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kcal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00234" y="2154889"/>
            <a:ext cx="2060436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1632137" y="2297900"/>
            <a:ext cx="1603300" cy="730260"/>
            <a:chOff x="1166339" y="2453929"/>
            <a:chExt cx="1603300" cy="730260"/>
          </a:xfrm>
        </p:grpSpPr>
        <p:cxnSp>
          <p:nvCxnSpPr>
            <p:cNvPr id="100" name="직선 연결선 99"/>
            <p:cNvCxnSpPr/>
            <p:nvPr/>
          </p:nvCxnSpPr>
          <p:spPr bwMode="auto">
            <a:xfrm>
              <a:off x="1166339" y="2807895"/>
              <a:ext cx="1603300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직사각형 100"/>
            <p:cNvSpPr/>
            <p:nvPr/>
          </p:nvSpPr>
          <p:spPr bwMode="auto">
            <a:xfrm>
              <a:off x="1166339" y="2453929"/>
              <a:ext cx="160330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양상추샐러드</a:t>
              </a: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1488667" y="2819059"/>
              <a:ext cx="958644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100 g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3" name="모서리가 둥근 직사각형 102"/>
          <p:cNvSpPr/>
          <p:nvPr/>
        </p:nvSpPr>
        <p:spPr>
          <a:xfrm>
            <a:off x="3571760" y="2154889"/>
            <a:ext cx="1936344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802083" y="2297900"/>
            <a:ext cx="1521628" cy="730260"/>
            <a:chOff x="1252683" y="2453929"/>
            <a:chExt cx="1521628" cy="730260"/>
          </a:xfrm>
        </p:grpSpPr>
        <p:cxnSp>
          <p:nvCxnSpPr>
            <p:cNvPr id="105" name="직선 연결선 104"/>
            <p:cNvCxnSpPr/>
            <p:nvPr/>
          </p:nvCxnSpPr>
          <p:spPr bwMode="auto">
            <a:xfrm>
              <a:off x="1252683" y="2801276"/>
              <a:ext cx="1521628" cy="6619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직사각형 105"/>
            <p:cNvSpPr/>
            <p:nvPr/>
          </p:nvSpPr>
          <p:spPr bwMode="auto">
            <a:xfrm>
              <a:off x="1351082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샌드위치</a:t>
              </a: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1404219" y="2819059"/>
              <a:ext cx="1141308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조각</a:t>
              </a:r>
            </a:p>
          </p:txBody>
        </p:sp>
      </p:grpSp>
      <p:sp>
        <p:nvSpPr>
          <p:cNvPr id="108" name="모서리가 둥근 직사각형 107"/>
          <p:cNvSpPr/>
          <p:nvPr/>
        </p:nvSpPr>
        <p:spPr>
          <a:xfrm>
            <a:off x="1400234" y="3248980"/>
            <a:ext cx="2060436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1778470" y="3391991"/>
            <a:ext cx="1315518" cy="730260"/>
            <a:chOff x="1276262" y="2453929"/>
            <a:chExt cx="1315518" cy="730260"/>
          </a:xfrm>
        </p:grpSpPr>
        <p:cxnSp>
          <p:nvCxnSpPr>
            <p:cNvPr id="110" name="직선 연결선 109"/>
            <p:cNvCxnSpPr/>
            <p:nvPr/>
          </p:nvCxnSpPr>
          <p:spPr bwMode="auto">
            <a:xfrm>
              <a:off x="1276262" y="2811014"/>
              <a:ext cx="1315518" cy="8045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직사각형 110"/>
            <p:cNvSpPr/>
            <p:nvPr/>
          </p:nvSpPr>
          <p:spPr bwMode="auto">
            <a:xfrm>
              <a:off x="1344198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잔치국수</a:t>
              </a: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1617119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공기</a:t>
              </a: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3592824" y="3248980"/>
            <a:ext cx="1915280" cy="98071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3945518" y="3391991"/>
            <a:ext cx="1247582" cy="730260"/>
            <a:chOff x="1351082" y="2453929"/>
            <a:chExt cx="1247582" cy="730260"/>
          </a:xfrm>
        </p:grpSpPr>
        <p:cxnSp>
          <p:nvCxnSpPr>
            <p:cNvPr id="115" name="직선 연결선 114"/>
            <p:cNvCxnSpPr/>
            <p:nvPr/>
          </p:nvCxnSpPr>
          <p:spPr bwMode="auto">
            <a:xfrm>
              <a:off x="1393687" y="2807895"/>
              <a:ext cx="1194445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직사각형 115"/>
            <p:cNvSpPr/>
            <p:nvPr/>
          </p:nvSpPr>
          <p:spPr bwMode="auto">
            <a:xfrm>
              <a:off x="1351082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만두</a:t>
              </a: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1624003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53" y="300756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타원 118"/>
          <p:cNvSpPr/>
          <p:nvPr/>
        </p:nvSpPr>
        <p:spPr>
          <a:xfrm>
            <a:off x="3515495" y="2843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05" y="213460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타원 120"/>
          <p:cNvSpPr/>
          <p:nvPr/>
        </p:nvSpPr>
        <p:spPr>
          <a:xfrm>
            <a:off x="5388922" y="5154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715169" y="2208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6867"/>
            <a:ext cx="252870" cy="102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42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312" y="1541165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/>
          <p:cNvSpPr txBox="1"/>
          <p:nvPr/>
        </p:nvSpPr>
        <p:spPr>
          <a:xfrm>
            <a:off x="569064" y="1709151"/>
            <a:ext cx="5965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짠 식단과 친구들이 짠 식단을 비교해 보고 앞으로 식사를 할 때 어떤 점을 고려하면 좋을지 이야기해 보세요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캐릭터가 왼쪽으로 이동한 후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_x158392888" descr="EMB00002bac2d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37" y="3032954"/>
            <a:ext cx="1316238" cy="193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09" y="2850836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422960" y="2850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81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90176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영양 체험 교육관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내가 짠 식단의 전체 열량 계산하기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내가 짠 식단의 전체 열량 계산하기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312" y="1541165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_x158392888" descr="EMB00002bac2d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23" y="3032954"/>
            <a:ext cx="1316238" cy="193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07061" y="2967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2591780" y="3122671"/>
            <a:ext cx="3636404" cy="1314442"/>
          </a:xfrm>
          <a:prstGeom prst="wedgeRoundRectCallout">
            <a:avLst>
              <a:gd name="adj1" fmla="val -57106"/>
              <a:gd name="adj2" fmla="val -21148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식습관을 지키려면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열량이 높은 음식 위주보다는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골고루 먹는 습관을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기르는 게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좋아요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007210" y="3101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7084990" y="2874447"/>
            <a:ext cx="1971702" cy="11695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식습관을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지키려면 열량이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높은 음식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위주보다는 골고루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먹는 습관을 기르는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 좋아요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569064" y="1709151"/>
            <a:ext cx="5965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짠 식단과 친구들이 짠 식단을 비교해 보고 앞으로 식사를 할 때 어떤 점을 고려하면 좋을지 이야기해 보세요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42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537" y="3612322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95" y="360640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205078" y="3591743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22~25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/>
          <p:cNvSpPr/>
          <p:nvPr/>
        </p:nvSpPr>
        <p:spPr>
          <a:xfrm>
            <a:off x="4729020" y="3577948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2" y="1971080"/>
            <a:ext cx="6286282" cy="3006092"/>
          </a:xfrm>
          <a:prstGeom prst="rect">
            <a:avLst/>
          </a:prstGeom>
        </p:spPr>
      </p:pic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2022 2학기 업무\한대희 전자저작물\한대희 5-1\app\resource\contents\lesson01\ops\1\media\mp4\1_powerup_a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" y="912320"/>
            <a:ext cx="6906368" cy="471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7282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1_powerup_ani.mp4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489" y="88644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55676" y="2425265"/>
            <a:ext cx="37948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영양 </a:t>
            </a:r>
            <a:r>
              <a:rPr lang="ko-KR" altLang="en-US" sz="3600" b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체험</a:t>
            </a:r>
            <a:r>
              <a:rPr lang="ko-KR" altLang="en-US" sz="3600" b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</a:t>
            </a:r>
            <a:r>
              <a:rPr lang="ko-KR" altLang="en-US" sz="3600" b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육관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400565" y="3487383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510504" y="3595395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5-1\app\resource\contents\lesson01\ops\1\media\mp4\1_intro.mp4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47936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자연수의 혼합 계산을 이용하여 실생활 문제를 해결하고 어떻게 해결하였는지 설명할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7613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- 19px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안되면 작은 크기에서 가능한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2508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파일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)5-1-1(1).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>
            <a:off x="2483768" y="5290672"/>
            <a:ext cx="2113416" cy="258599"/>
            <a:chOff x="323528" y="2823300"/>
            <a:chExt cx="2113416" cy="258599"/>
          </a:xfrm>
        </p:grpSpPr>
        <p:pic>
          <p:nvPicPr>
            <p:cNvPr id="37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99" y="285878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id="{A4A5DF3D-104E-4E32-8739-0A3851E72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900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:a16="http://schemas.microsoft.com/office/drawing/2014/main" id="{5CD8DB04-43BE-450B-A15C-70627C476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929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6716" y="282330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타원 87"/>
          <p:cNvSpPr/>
          <p:nvPr/>
        </p:nvSpPr>
        <p:spPr>
          <a:xfrm>
            <a:off x="1795370" y="5288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7504" y="1628800"/>
            <a:ext cx="6846768" cy="3574975"/>
            <a:chOff x="107504" y="1628800"/>
            <a:chExt cx="6846768" cy="3574975"/>
          </a:xfrm>
        </p:grpSpPr>
        <p:grpSp>
          <p:nvGrpSpPr>
            <p:cNvPr id="3" name="그룹 2"/>
            <p:cNvGrpSpPr/>
            <p:nvPr/>
          </p:nvGrpSpPr>
          <p:grpSpPr>
            <a:xfrm>
              <a:off x="5352518" y="1628800"/>
              <a:ext cx="1601754" cy="3574975"/>
              <a:chOff x="5352518" y="1628800"/>
              <a:chExt cx="1601754" cy="3574975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3022" y="1628800"/>
                <a:ext cx="1591249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2518" y="3064210"/>
                <a:ext cx="1591249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2518" y="3727400"/>
                <a:ext cx="1601754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628800"/>
              <a:ext cx="5255519" cy="35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TextBox 30"/>
          <p:cNvSpPr txBox="1"/>
          <p:nvPr/>
        </p:nvSpPr>
        <p:spPr>
          <a:xfrm>
            <a:off x="2599041" y="1916832"/>
            <a:ext cx="27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하루 권장 열량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(12~14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세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77144" y="2240868"/>
            <a:ext cx="888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여학생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8768" y="2240868"/>
            <a:ext cx="888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학생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44789" y="2528900"/>
            <a:ext cx="110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2000 kcal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50756" y="2528900"/>
            <a:ext cx="110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2500 kcal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509556" y="1808820"/>
            <a:ext cx="2290842" cy="1404156"/>
          </a:xfrm>
          <a:prstGeom prst="wedgeRoundRectCallout">
            <a:avLst>
              <a:gd name="adj1" fmla="val 36966"/>
              <a:gd name="adj2" fmla="val 6321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12~14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 청소년의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하루 권장 열량은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여학생이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2000 kcal,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남학생이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2500 kcal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예요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4004003" y="3068960"/>
            <a:ext cx="2950269" cy="1396627"/>
          </a:xfrm>
          <a:prstGeom prst="wedgeRoundRectCallout">
            <a:avLst>
              <a:gd name="adj1" fmla="val -60640"/>
              <a:gd name="adj2" fmla="val -2253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하루 세끼를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기준으로 한 끼 식사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열량은 여학생이 약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700 kcal,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남학생이 약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800 kcal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넘지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않는 게 좋아요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944" y="4926776"/>
            <a:ext cx="249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한국영양학회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 2020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89042" y="1770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480212" y="5300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81954" y="1569501"/>
            <a:ext cx="6884730" cy="3572404"/>
            <a:chOff x="-3179" y="1569501"/>
            <a:chExt cx="6884730" cy="3572404"/>
          </a:xfrm>
        </p:grpSpPr>
        <p:grpSp>
          <p:nvGrpSpPr>
            <p:cNvPr id="11" name="그룹 10"/>
            <p:cNvGrpSpPr/>
            <p:nvPr/>
          </p:nvGrpSpPr>
          <p:grpSpPr>
            <a:xfrm>
              <a:off x="791580" y="1569501"/>
              <a:ext cx="6089971" cy="3572404"/>
              <a:chOff x="71500" y="1622059"/>
              <a:chExt cx="6089971" cy="3572404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71500" y="1628800"/>
                <a:ext cx="6089971" cy="3565663"/>
                <a:chOff x="885218" y="1628800"/>
                <a:chExt cx="6089971" cy="3565663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6173438" y="1628800"/>
                  <a:ext cx="801751" cy="3565663"/>
                  <a:chOff x="6173438" y="1628800"/>
                  <a:chExt cx="801751" cy="3565663"/>
                </a:xfrm>
              </p:grpSpPr>
              <p:pic>
                <p:nvPicPr>
                  <p:cNvPr id="5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79565" y="1628800"/>
                    <a:ext cx="795624" cy="1476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5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73438" y="2800117"/>
                    <a:ext cx="795624" cy="1476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56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77967" y="3718088"/>
                    <a:ext cx="795624" cy="1476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pic>
              <p:nvPicPr>
                <p:cNvPr id="3074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5218" y="1628800"/>
                  <a:ext cx="5292588" cy="3555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1874" y="1622059"/>
                <a:ext cx="2240424" cy="457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-3179" y="1576242"/>
              <a:ext cx="801751" cy="3565663"/>
              <a:chOff x="-3179" y="1576242"/>
              <a:chExt cx="801751" cy="3565663"/>
            </a:xfrm>
          </p:grpSpPr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8" y="1576242"/>
                <a:ext cx="795624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179" y="2747559"/>
                <a:ext cx="795624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0" y="3665530"/>
                <a:ext cx="795624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486625" y="5290672"/>
            <a:ext cx="2077788" cy="266143"/>
            <a:chOff x="2335049" y="5290672"/>
            <a:chExt cx="2077788" cy="26614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B72CA3B-FE92-4BC7-9CE7-F3924FE17E83}"/>
                </a:ext>
              </a:extLst>
            </p:cNvPr>
            <p:cNvGrpSpPr/>
            <p:nvPr/>
          </p:nvGrpSpPr>
          <p:grpSpPr>
            <a:xfrm>
              <a:off x="2335049" y="5290672"/>
              <a:ext cx="1800200" cy="266143"/>
              <a:chOff x="323528" y="3557567"/>
              <a:chExt cx="1800200" cy="266143"/>
            </a:xfrm>
          </p:grpSpPr>
          <p:pic>
            <p:nvPicPr>
              <p:cNvPr id="25" name="Picture 15">
                <a:extLst>
                  <a:ext uri="{FF2B5EF4-FFF2-40B4-BE49-F238E27FC236}">
                    <a16:creationId xmlns:a16="http://schemas.microsoft.com/office/drawing/2014/main" id="{AB8F57DA-8AB7-4EAD-A0B3-63A752C96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28" y="3557567"/>
                <a:ext cx="272057" cy="266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13">
                <a:extLst>
                  <a:ext uri="{FF2B5EF4-FFF2-40B4-BE49-F238E27FC236}">
                    <a16:creationId xmlns:a16="http://schemas.microsoft.com/office/drawing/2014/main" id="{F8BD26E3-5A09-4F5F-B1BF-C2D8EEF3A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6929" y="3593199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13">
                <a:extLst>
                  <a:ext uri="{FF2B5EF4-FFF2-40B4-BE49-F238E27FC236}">
                    <a16:creationId xmlns:a16="http://schemas.microsoft.com/office/drawing/2014/main" id="{FEB256E7-47D3-4F94-8F2E-BF9109CA8D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373" y="3593199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12">
                <a:extLst>
                  <a:ext uri="{FF2B5EF4-FFF2-40B4-BE49-F238E27FC236}">
                    <a16:creationId xmlns:a16="http://schemas.microsoft.com/office/drawing/2014/main" id="{F6E6EF44-3C2E-4C85-AE10-253E390D51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9900" y="3599114"/>
                <a:ext cx="484971" cy="183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5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609" y="529067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TextBox 30"/>
          <p:cNvSpPr txBox="1"/>
          <p:nvPr/>
        </p:nvSpPr>
        <p:spPr>
          <a:xfrm>
            <a:off x="2260529" y="1612246"/>
            <a:ext cx="25156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식품별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열량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30626" y="2061134"/>
            <a:ext cx="119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쌀밥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공기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304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6551" y="2692366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김치찌개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그릇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134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131" y="3285270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깍두기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32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62555" y="3880498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 smtClean="0">
                <a:latin typeface="맑은 고딕" pitchFamily="50" charset="-127"/>
                <a:ea typeface="맑은 고딕" pitchFamily="50" charset="-127"/>
              </a:rPr>
              <a:t>달걀말이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190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94822" y="2061134"/>
            <a:ext cx="119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만두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392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90747" y="2673202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김밥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480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90747" y="3285270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잔치국수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그릇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310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87331" y="3808490"/>
            <a:ext cx="1544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햄버그스테이크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458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15002" y="2061134"/>
            <a:ext cx="119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치킨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1860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46931" y="2673202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피자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450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2935" y="3285270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샌드위치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438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71507" y="3861334"/>
            <a:ext cx="163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감자샐러드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100 g</a:t>
            </a: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143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24444" y="4404143"/>
            <a:ext cx="1638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양배추샐러드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100 g</a:t>
            </a: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153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91980" y="5074047"/>
            <a:ext cx="1989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식품안전나라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 2021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54058" y="1770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- 19px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안되면 작은 크기에서 가능한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480212" y="5300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56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38782" y="1664805"/>
            <a:ext cx="6598912" cy="3428808"/>
            <a:chOff x="238782" y="1664805"/>
            <a:chExt cx="6598912" cy="3428808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83" y="2132856"/>
              <a:ext cx="6598911" cy="2960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82" y="1664805"/>
              <a:ext cx="6598911" cy="864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2735796" y="1592796"/>
            <a:ext cx="2804042" cy="93610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좋아하는 김밥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치킨으로 한 끼 식단을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짜야지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192745" y="1592796"/>
            <a:ext cx="2180103" cy="1137972"/>
          </a:xfrm>
          <a:prstGeom prst="wedgeRoundRectCallout">
            <a:avLst>
              <a:gd name="adj1" fmla="val 21137"/>
              <a:gd name="adj2" fmla="val 5937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식품별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열량을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 한 끼 식단을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짜 볼까요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859318" y="2570059"/>
            <a:ext cx="144015" cy="14401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995936" y="2706062"/>
            <a:ext cx="94605" cy="94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480212" y="5300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07028" y="26285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생각하는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133096" y="2382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 rot="10800000">
            <a:off x="2483768" y="5290672"/>
            <a:ext cx="2113416" cy="258599"/>
            <a:chOff x="323528" y="2823300"/>
            <a:chExt cx="2113416" cy="258599"/>
          </a:xfrm>
        </p:grpSpPr>
        <p:pic>
          <p:nvPicPr>
            <p:cNvPr id="53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99" y="285878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id="{A4A5DF3D-104E-4E32-8739-0A3851E72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900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id="{5CD8DB04-43BE-450B-A15C-70627C476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929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6716" y="282330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43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0" name="타원 39"/>
          <p:cNvSpPr/>
          <p:nvPr/>
        </p:nvSpPr>
        <p:spPr>
          <a:xfrm>
            <a:off x="5696630" y="944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569064" y="1709151"/>
            <a:ext cx="59268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620415" y="2192495"/>
            <a:ext cx="5787789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청소년 하루 권장 열량을 말하고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633" y="2024844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569064" y="2906192"/>
            <a:ext cx="59268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12~14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 청소년 하루 권장 열량은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0460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647564" y="3369426"/>
            <a:ext cx="5740069" cy="4368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여학생은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2000 kcal,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남학생은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2500 kcal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411" y="3161553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9" name="TextBox 43"/>
          <p:cNvSpPr txBox="1"/>
          <p:nvPr/>
        </p:nvSpPr>
        <p:spPr>
          <a:xfrm>
            <a:off x="583903" y="4113076"/>
            <a:ext cx="59268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하루 세끼를 기준으로 한 끼 식사 열량은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9" y="42529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662403" y="4576310"/>
            <a:ext cx="5740069" cy="4368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여학생은 약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700 kcal,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남학생은 약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800 kcal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250" y="436843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8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>
            <a:off x="2483768" y="5294637"/>
            <a:ext cx="2113416" cy="258599"/>
            <a:chOff x="323528" y="2823300"/>
            <a:chExt cx="2113416" cy="258599"/>
          </a:xfrm>
        </p:grpSpPr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99" y="285878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>
              <a:extLst>
                <a:ext uri="{FF2B5EF4-FFF2-40B4-BE49-F238E27FC236}">
                  <a16:creationId xmlns:a16="http://schemas.microsoft.com/office/drawing/2014/main" id="{A4A5DF3D-104E-4E32-8739-0A3851E72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900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>
              <a:extLst>
                <a:ext uri="{FF2B5EF4-FFF2-40B4-BE49-F238E27FC236}">
                  <a16:creationId xmlns:a16="http://schemas.microsoft.com/office/drawing/2014/main" id="{5CD8DB04-43BE-450B-A15C-70627C476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929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6716" y="282330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타원 29"/>
          <p:cNvSpPr/>
          <p:nvPr/>
        </p:nvSpPr>
        <p:spPr>
          <a:xfrm>
            <a:off x="2277442" y="5221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7504" y="1510209"/>
            <a:ext cx="6846768" cy="3574975"/>
            <a:chOff x="107504" y="1628800"/>
            <a:chExt cx="6846768" cy="3574975"/>
          </a:xfrm>
        </p:grpSpPr>
        <p:grpSp>
          <p:nvGrpSpPr>
            <p:cNvPr id="32" name="그룹 31"/>
            <p:cNvGrpSpPr/>
            <p:nvPr/>
          </p:nvGrpSpPr>
          <p:grpSpPr>
            <a:xfrm>
              <a:off x="5352518" y="1628800"/>
              <a:ext cx="1601754" cy="3574975"/>
              <a:chOff x="5352518" y="1628800"/>
              <a:chExt cx="1601754" cy="3574975"/>
            </a:xfrm>
          </p:grpSpPr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3022" y="1628800"/>
                <a:ext cx="1591249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2518" y="3064210"/>
                <a:ext cx="1591249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2518" y="3727400"/>
                <a:ext cx="1601754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628800"/>
              <a:ext cx="5255519" cy="35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2"/>
          <p:cNvSpPr txBox="1"/>
          <p:nvPr/>
        </p:nvSpPr>
        <p:spPr>
          <a:xfrm>
            <a:off x="2599041" y="1798241"/>
            <a:ext cx="27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하루 권장 열량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(12~14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세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77144" y="2122277"/>
            <a:ext cx="888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여학생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58768" y="2122277"/>
            <a:ext cx="888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학생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44789" y="2410309"/>
            <a:ext cx="110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2000 kcal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0756" y="2410309"/>
            <a:ext cx="110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2500 kcal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509556" y="1690229"/>
            <a:ext cx="2290842" cy="1404156"/>
          </a:xfrm>
          <a:prstGeom prst="wedgeRoundRectCallout">
            <a:avLst>
              <a:gd name="adj1" fmla="val 36966"/>
              <a:gd name="adj2" fmla="val 6321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12~14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 청소년의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하루 권장 열량은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여학생이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2000 kcal,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남학생이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2500 kcal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예요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4004003" y="2950369"/>
            <a:ext cx="2950269" cy="1396627"/>
          </a:xfrm>
          <a:prstGeom prst="wedgeRoundRectCallout">
            <a:avLst>
              <a:gd name="adj1" fmla="val -60640"/>
              <a:gd name="adj2" fmla="val -2253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하루 세끼를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기준으로 한 끼 식사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열량은 여학생이 약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700 kcal,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남학생이 약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800 kcal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넘지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않는 게 좋아요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55897" y="4808185"/>
            <a:ext cx="209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한국영양학회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 2020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89042" y="16521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텍스트는 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- 19px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안되면 작은 크기에서 가능한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2301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파일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)5-1-1(1).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34069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43647</TotalTime>
  <Words>1661</Words>
  <Application>Microsoft Office PowerPoint</Application>
  <PresentationFormat>화면 슬라이드 쇼(4:3)</PresentationFormat>
  <Paragraphs>659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7840</cp:revision>
  <cp:lastPrinted>2021-12-20T01:30:02Z</cp:lastPrinted>
  <dcterms:created xsi:type="dcterms:W3CDTF">2008-07-15T12:19:11Z</dcterms:created>
  <dcterms:modified xsi:type="dcterms:W3CDTF">2022-06-29T23:00:19Z</dcterms:modified>
</cp:coreProperties>
</file>