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5" r:id="rId2"/>
    <p:sldId id="315" r:id="rId3"/>
    <p:sldId id="303" r:id="rId4"/>
    <p:sldId id="304" r:id="rId5"/>
    <p:sldId id="316" r:id="rId6"/>
    <p:sldId id="309" r:id="rId7"/>
    <p:sldId id="307" r:id="rId8"/>
    <p:sldId id="296" r:id="rId9"/>
  </p:sldIdLst>
  <p:sldSz cx="9906000" cy="6858000" type="A4"/>
  <p:notesSz cx="6797675" cy="9926638"/>
  <p:embeddedFontLst>
    <p:embeddedFont>
      <p:font typeface="나눔고딕 ExtraBold" panose="020D0904000000000000" pitchFamily="50" charset="-127"/>
      <p:bold r:id="rId11"/>
    </p:embeddedFont>
    <p:embeddedFont>
      <p:font typeface="나눔고딕" panose="020D0604000000000000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A6C"/>
    <a:srgbClr val="4F81BD"/>
    <a:srgbClr val="D2E287"/>
    <a:srgbClr val="FED396"/>
    <a:srgbClr val="AED1E9"/>
    <a:srgbClr val="1FBADF"/>
    <a:srgbClr val="7B2D2D"/>
    <a:srgbClr val="3567D7"/>
    <a:srgbClr val="CFF1F9"/>
    <a:srgbClr val="74D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3" autoAdjust="0"/>
    <p:restoredTop sz="94660"/>
  </p:normalViewPr>
  <p:slideViewPr>
    <p:cSldViewPr>
      <p:cViewPr varScale="1">
        <p:scale>
          <a:sx n="106" d="100"/>
          <a:sy n="106" d="100"/>
        </p:scale>
        <p:origin x="1788" y="150"/>
      </p:cViewPr>
      <p:guideLst>
        <p:guide orient="horz" pos="255"/>
        <p:guide pos="353"/>
        <p:guide orient="horz" pos="618"/>
        <p:guide pos="580"/>
        <p:guide pos="5887"/>
        <p:guide orient="horz" pos="3884"/>
        <p:guide orient="horz" pos="3748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525EE-4C97-4A36-91B7-2FF04F9666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3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0"/>
            <a:ext cx="6537176" cy="714356"/>
            <a:chOff x="0" y="0"/>
            <a:chExt cx="6537176" cy="714356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6537176" cy="428604"/>
            </a:xfrm>
            <a:prstGeom prst="rect">
              <a:avLst/>
            </a:prstGeom>
            <a:solidFill>
              <a:srgbClr val="1FBA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3778" y="428604"/>
              <a:ext cx="857256" cy="285752"/>
              <a:chOff x="1381100" y="571480"/>
              <a:chExt cx="1143008" cy="285752"/>
            </a:xfrm>
          </p:grpSpPr>
          <p:pic>
            <p:nvPicPr>
              <p:cNvPr id="11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1952604" y="571480"/>
                <a:ext cx="571504" cy="285752"/>
              </a:xfrm>
              <a:prstGeom prst="rect">
                <a:avLst/>
              </a:prstGeom>
              <a:noFill/>
            </p:spPr>
          </p:pic>
          <p:pic>
            <p:nvPicPr>
              <p:cNvPr id="12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381100" y="571480"/>
                <a:ext cx="571504" cy="285752"/>
              </a:xfrm>
              <a:prstGeom prst="rect">
                <a:avLst/>
              </a:prstGeom>
              <a:noFill/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763623" y="221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차시</a:t>
              </a:r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783182" y="428604"/>
            <a:ext cx="114300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381100" y="12893"/>
            <a:ext cx="3494434" cy="630025"/>
            <a:chOff x="1381100" y="12893"/>
            <a:chExt cx="3494434" cy="63002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381100" y="71438"/>
              <a:ext cx="2923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풀어 보고 확인하고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732526" y="12893"/>
              <a:ext cx="1143008" cy="630025"/>
              <a:chOff x="4135432" y="12893"/>
              <a:chExt cx="1143008" cy="630025"/>
            </a:xfrm>
          </p:grpSpPr>
          <p:pic>
            <p:nvPicPr>
              <p:cNvPr id="18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21184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4135432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3.emf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image" Target="../media/image1.png"/><Relationship Id="rId9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6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image" Target="../media/image9.png"/><Relationship Id="rId4" Type="http://schemas.openxmlformats.org/officeDocument/2006/relationships/slide" Target="slide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image" Target="../media/image5.png"/><Relationship Id="rId4" Type="http://schemas.openxmlformats.org/officeDocument/2006/relationships/slide" Target="slide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image" Target="../media/image5.png"/><Relationship Id="rId4" Type="http://schemas.openxmlformats.org/officeDocument/2006/relationships/slide" Target="slide2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풀어 보고 확인하고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0795" y="2136699"/>
            <a:ext cx="2572441" cy="2584603"/>
            <a:chOff x="1050795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1171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50795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5069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56793" y="3105835"/>
            <a:ext cx="13604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143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92372" y="0"/>
            <a:ext cx="3324878" cy="600790"/>
            <a:chOff x="6492372" y="0"/>
            <a:chExt cx="3324878" cy="600790"/>
          </a:xfrm>
        </p:grpSpPr>
        <p:pic>
          <p:nvPicPr>
            <p:cNvPr id="10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5" name="그룹 104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8172512" y="4763"/>
              <a:ext cx="358148" cy="596027"/>
              <a:chOff x="5595942" y="642918"/>
              <a:chExt cx="358148" cy="596027"/>
            </a:xfrm>
          </p:grpSpPr>
          <p:grpSp>
            <p:nvGrpSpPr>
              <p:cNvPr id="13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2" name="직선 연결선 13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7739440" y="0"/>
              <a:ext cx="358148" cy="596027"/>
              <a:chOff x="5595942" y="642918"/>
              <a:chExt cx="358148" cy="596027"/>
            </a:xfrm>
          </p:grpSpPr>
          <p:grpSp>
            <p:nvGrpSpPr>
              <p:cNvPr id="147" name="그룹 14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9459102" y="0"/>
              <a:ext cx="358148" cy="596027"/>
              <a:chOff x="5595942" y="642918"/>
              <a:chExt cx="358148" cy="596027"/>
            </a:xfrm>
          </p:grpSpPr>
          <p:grpSp>
            <p:nvGrpSpPr>
              <p:cNvPr id="21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7" name="직선 연결선 2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6" name="TextBox 21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23" name="그룹 222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224" name="그룹 22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9" name="직선 연결선 2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모서리가 둥근 직사각형 2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5" name="TextBox 22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2" name="그룹 241"/>
            <p:cNvGrpSpPr/>
            <p:nvPr/>
          </p:nvGrpSpPr>
          <p:grpSpPr>
            <a:xfrm>
              <a:off x="7308185" y="0"/>
              <a:ext cx="358148" cy="596027"/>
              <a:chOff x="5595942" y="642918"/>
              <a:chExt cx="358148" cy="596027"/>
            </a:xfrm>
          </p:grpSpPr>
          <p:grpSp>
            <p:nvGrpSpPr>
              <p:cNvPr id="243" name="그룹 24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5" name="직선 연결선 2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모서리가 둥근 직사각형 2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모서리가 둥근 직사각형 2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모서리가 둥근 직사각형 2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모서리가 둥근 직사각형 2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4" name="TextBox 24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7304671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hlinkClick r:id="rId6" action="ppaction://hlinksldjump"/>
          </p:cNvPr>
          <p:cNvSpPr/>
          <p:nvPr/>
        </p:nvSpPr>
        <p:spPr>
          <a:xfrm>
            <a:off x="7737293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hlinkClick r:id="rId7" action="ppaction://hlinksldjump"/>
          </p:cNvPr>
          <p:cNvSpPr/>
          <p:nvPr/>
        </p:nvSpPr>
        <p:spPr>
          <a:xfrm>
            <a:off x="8172995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hlinkClick r:id="rId8" action="ppaction://hlinksldjump"/>
          </p:cNvPr>
          <p:cNvSpPr/>
          <p:nvPr/>
        </p:nvSpPr>
        <p:spPr>
          <a:xfrm>
            <a:off x="8601216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hlinkClick r:id="rId9" action="ppaction://hlinksldjump"/>
          </p:cNvPr>
          <p:cNvSpPr/>
          <p:nvPr/>
        </p:nvSpPr>
        <p:spPr>
          <a:xfrm>
            <a:off x="9024672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hlinkClick r:id="rId10" action="ppaction://hlinksldjump"/>
          </p:cNvPr>
          <p:cNvSpPr/>
          <p:nvPr/>
        </p:nvSpPr>
        <p:spPr>
          <a:xfrm>
            <a:off x="9455505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사각형 설명선 95"/>
          <p:cNvSpPr/>
          <p:nvPr/>
        </p:nvSpPr>
        <p:spPr>
          <a:xfrm>
            <a:off x="4770482" y="78558"/>
            <a:ext cx="2136564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44~45</a:t>
            </a:r>
            <a:r>
              <a:rPr lang="ko-KR" altLang="en-US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8916985" y="6194141"/>
            <a:ext cx="428628" cy="428628"/>
            <a:chOff x="6701949" y="6250801"/>
            <a:chExt cx="428628" cy="428628"/>
          </a:xfrm>
        </p:grpSpPr>
        <p:sp>
          <p:nvSpPr>
            <p:cNvPr id="90" name="타원 89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1" name="이등변 삼각형 90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69" y="2630295"/>
            <a:ext cx="6765932" cy="2267733"/>
          </a:xfrm>
          <a:prstGeom prst="rect">
            <a:avLst/>
          </a:prstGeom>
        </p:spPr>
      </p:pic>
      <p:grpSp>
        <p:nvGrpSpPr>
          <p:cNvPr id="108" name="그룹 10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109" name="그룹 10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4" name="이등변 삼각형 113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2" name="이등변 삼각형 111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6492372" y="0"/>
            <a:ext cx="3324878" cy="680156"/>
            <a:chOff x="6492372" y="0"/>
            <a:chExt cx="3324878" cy="680156"/>
          </a:xfrm>
        </p:grpSpPr>
        <p:pic>
          <p:nvPicPr>
            <p:cNvPr id="27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78" name="그룹 277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279" name="그룹 278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81" name="직선 연결선 28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모서리가 둥근 직사각형 2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타원 2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모서리가 둥근 직사각형 2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모서리가 둥근 직사각형 2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모서리가 둥근 직사각형 2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0" name="TextBox 27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8172512" y="4763"/>
              <a:ext cx="358148" cy="596027"/>
              <a:chOff x="5595942" y="642918"/>
              <a:chExt cx="358148" cy="596027"/>
            </a:xfrm>
          </p:grpSpPr>
          <p:grpSp>
            <p:nvGrpSpPr>
              <p:cNvPr id="28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90" name="직선 연결선 2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모서리가 둥근 직사각형 2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타원 2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모서리가 둥근 직사각형 2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모서리가 둥근 직사각형 2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모서리가 둥근 직사각형 2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9" name="TextBox 28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7739440" y="0"/>
              <a:ext cx="358148" cy="596027"/>
              <a:chOff x="5595942" y="642918"/>
              <a:chExt cx="358148" cy="596027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99" name="직선 연결선 2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모서리가 둥근 직사각형 2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모서리가 둥근 직사각형 3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모서리가 둥근 직사각형 3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모서리가 둥근 직사각형 3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8" name="TextBox 29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05" name="그룹 304"/>
            <p:cNvGrpSpPr/>
            <p:nvPr/>
          </p:nvGrpSpPr>
          <p:grpSpPr>
            <a:xfrm>
              <a:off x="9459102" y="0"/>
              <a:ext cx="358148" cy="596027"/>
              <a:chOff x="5595942" y="642918"/>
              <a:chExt cx="358148" cy="596027"/>
            </a:xfrm>
          </p:grpSpPr>
          <p:grpSp>
            <p:nvGrpSpPr>
              <p:cNvPr id="30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08" name="직선 연결선 3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모서리가 둥근 직사각형 3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모서리가 둥근 직사각형 3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모서리가 둥근 직사각형 3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모서리가 둥근 직사각형 3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7" name="TextBox 30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14" name="그룹 313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315" name="그룹 31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17" name="직선 연결선 3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모서리가 둥근 직사각형 3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모서리가 둥근 직사각형 3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모서리가 둥근 직사각형 3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모서리가 둥근 직사각형 3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6" name="TextBox 31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23" name="그룹 322"/>
            <p:cNvGrpSpPr/>
            <p:nvPr/>
          </p:nvGrpSpPr>
          <p:grpSpPr>
            <a:xfrm>
              <a:off x="7296950" y="0"/>
              <a:ext cx="358148" cy="680156"/>
              <a:chOff x="6869645" y="0"/>
              <a:chExt cx="358148" cy="680156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326" name="직선 연결선 32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7" name="모서리가 둥근 직사각형 3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모서리가 둥근 직사각형 3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모서리가 둥근 직사각형 3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모서리가 둥근 직사각형 3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TextBox 324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00" name="직사각형 99"/>
          <p:cNvSpPr/>
          <p:nvPr/>
        </p:nvSpPr>
        <p:spPr>
          <a:xfrm>
            <a:off x="3037114" y="4381756"/>
            <a:ext cx="348172" cy="430887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855406" y="3337200"/>
            <a:ext cx="684000" cy="51840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492330" y="3906000"/>
            <a:ext cx="527709" cy="51840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hlinkClick r:id="rId4" action="ppaction://hlinksldjump"/>
          </p:cNvPr>
          <p:cNvSpPr/>
          <p:nvPr/>
        </p:nvSpPr>
        <p:spPr>
          <a:xfrm>
            <a:off x="7737293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5" action="ppaction://hlinksldjump"/>
          </p:cNvPr>
          <p:cNvSpPr/>
          <p:nvPr/>
        </p:nvSpPr>
        <p:spPr>
          <a:xfrm>
            <a:off x="8172995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6" action="ppaction://hlinksldjump"/>
          </p:cNvPr>
          <p:cNvSpPr/>
          <p:nvPr/>
        </p:nvSpPr>
        <p:spPr>
          <a:xfrm>
            <a:off x="8601216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7" action="ppaction://hlinksldjump"/>
          </p:cNvPr>
          <p:cNvSpPr/>
          <p:nvPr/>
        </p:nvSpPr>
        <p:spPr>
          <a:xfrm>
            <a:off x="9024672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hlinkClick r:id="rId8" action="ppaction://hlinksldjump"/>
          </p:cNvPr>
          <p:cNvSpPr/>
          <p:nvPr/>
        </p:nvSpPr>
        <p:spPr>
          <a:xfrm>
            <a:off x="9455505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6496" y="1501200"/>
            <a:ext cx="9076616" cy="707886"/>
            <a:chOff x="416496" y="1501200"/>
            <a:chExt cx="9076616" cy="707886"/>
          </a:xfrm>
        </p:grpSpPr>
        <p:grpSp>
          <p:nvGrpSpPr>
            <p:cNvPr id="9" name="그룹 8"/>
            <p:cNvGrpSpPr/>
            <p:nvPr/>
          </p:nvGrpSpPr>
          <p:grpSpPr>
            <a:xfrm>
              <a:off x="416496" y="1501200"/>
              <a:ext cx="9076616" cy="707886"/>
              <a:chOff x="416496" y="1501200"/>
              <a:chExt cx="9076616" cy="707886"/>
            </a:xfrm>
          </p:grpSpPr>
          <p:sp>
            <p:nvSpPr>
              <p:cNvPr id="392" name="TextBox 391"/>
              <p:cNvSpPr txBox="1"/>
              <p:nvPr/>
            </p:nvSpPr>
            <p:spPr>
              <a:xfrm>
                <a:off x="920750" y="1636897"/>
                <a:ext cx="8572362" cy="438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lang="ko-KR" altLang="en-US" sz="2250" spc="-7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다음 도형은 이등변삼각형입니다</a:t>
                </a:r>
                <a:r>
                  <a:rPr lang="en-US" altLang="ko-KR" sz="2250" spc="-7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     </a:t>
                </a:r>
                <a:r>
                  <a:rPr lang="ko-KR" altLang="en-US" sz="2250" spc="-7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안에 알맞은 수를 써넣으세요</a:t>
                </a:r>
                <a:r>
                  <a:rPr lang="en-US" altLang="ko-KR" sz="2250" spc="-7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en-US" altLang="ko-KR" sz="2250" spc="-7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496" y="1501200"/>
                <a:ext cx="47481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rgbClr val="1FBAD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4000" b="1" dirty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89" name="모서리가 둥근 직사각형 88"/>
            <p:cNvSpPr/>
            <p:nvPr/>
          </p:nvSpPr>
          <p:spPr>
            <a:xfrm>
              <a:off x="5274000" y="1682229"/>
              <a:ext cx="324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6" name="그룹 33"/>
          <p:cNvGrpSpPr/>
          <p:nvPr/>
        </p:nvGrpSpPr>
        <p:grpSpPr>
          <a:xfrm>
            <a:off x="3062638" y="4424400"/>
            <a:ext cx="324000" cy="324000"/>
            <a:chOff x="4964713" y="2475902"/>
            <a:chExt cx="405203" cy="405203"/>
          </a:xfrm>
        </p:grpSpPr>
        <p:sp>
          <p:nvSpPr>
            <p:cNvPr id="97" name="타원 9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2" name="타원 10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" name="그룹 33"/>
          <p:cNvGrpSpPr/>
          <p:nvPr/>
        </p:nvGrpSpPr>
        <p:grpSpPr>
          <a:xfrm>
            <a:off x="5035406" y="3441600"/>
            <a:ext cx="324000" cy="324000"/>
            <a:chOff x="4964713" y="2475902"/>
            <a:chExt cx="405203" cy="405203"/>
          </a:xfrm>
        </p:grpSpPr>
        <p:sp>
          <p:nvSpPr>
            <p:cNvPr id="105" name="타원 10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7" name="타원 10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5" name="그룹 33"/>
          <p:cNvGrpSpPr/>
          <p:nvPr/>
        </p:nvGrpSpPr>
        <p:grpSpPr>
          <a:xfrm>
            <a:off x="7582836" y="4010400"/>
            <a:ext cx="324000" cy="324000"/>
            <a:chOff x="4964713" y="2475902"/>
            <a:chExt cx="405203" cy="405203"/>
          </a:xfrm>
        </p:grpSpPr>
        <p:sp>
          <p:nvSpPr>
            <p:cNvPr id="116" name="타원 11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9" name="타원 11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9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117" name="그룹 116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9" name="이등변 삼각형 12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7" name="이등변 삼각형 12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492372" y="0"/>
            <a:ext cx="3324878" cy="680156"/>
            <a:chOff x="6492372" y="0"/>
            <a:chExt cx="3324878" cy="680156"/>
          </a:xfrm>
        </p:grpSpPr>
        <p:pic>
          <p:nvPicPr>
            <p:cNvPr id="9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0" name="그룹 99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101" name="그룹 100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8172512" y="4763"/>
              <a:ext cx="358148" cy="596027"/>
              <a:chOff x="5595942" y="642918"/>
              <a:chExt cx="358148" cy="596027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9459102" y="0"/>
              <a:ext cx="358148" cy="596027"/>
              <a:chOff x="5595942" y="642918"/>
              <a:chExt cx="358148" cy="596027"/>
            </a:xfrm>
          </p:grpSpPr>
          <p:grpSp>
            <p:nvGrpSpPr>
              <p:cNvPr id="13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6" name="직선 연결선 1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193" name="그룹 19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5" name="직선 연결선 1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7308185" y="0"/>
              <a:ext cx="358148" cy="596027"/>
              <a:chOff x="5595942" y="642918"/>
              <a:chExt cx="358148" cy="596027"/>
            </a:xfrm>
          </p:grpSpPr>
          <p:grpSp>
            <p:nvGrpSpPr>
              <p:cNvPr id="202" name="그룹 201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4" name="직선 연결선 2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타원 2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3" name="TextBox 20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7722044" y="0"/>
              <a:ext cx="358148" cy="680156"/>
              <a:chOff x="7207415" y="0"/>
              <a:chExt cx="358148" cy="680156"/>
            </a:xfrm>
          </p:grpSpPr>
          <p:grpSp>
            <p:nvGrpSpPr>
              <p:cNvPr id="211" name="그룹 210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2" name="TextBox 211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69" y="2691770"/>
            <a:ext cx="5942662" cy="2252725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2394000" y="4500000"/>
            <a:ext cx="410400" cy="396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078000" y="3636000"/>
            <a:ext cx="414000" cy="43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331600" y="4482719"/>
            <a:ext cx="622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6840000" y="3756494"/>
            <a:ext cx="61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hlinkClick r:id="rId4" action="ppaction://hlinksldjump"/>
          </p:cNvPr>
          <p:cNvSpPr/>
          <p:nvPr/>
        </p:nvSpPr>
        <p:spPr>
          <a:xfrm>
            <a:off x="7304671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5" action="ppaction://hlinksldjump"/>
          </p:cNvPr>
          <p:cNvSpPr/>
          <p:nvPr/>
        </p:nvSpPr>
        <p:spPr>
          <a:xfrm>
            <a:off x="8172995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hlinkClick r:id="rId6" action="ppaction://hlinksldjump"/>
          </p:cNvPr>
          <p:cNvSpPr/>
          <p:nvPr/>
        </p:nvSpPr>
        <p:spPr>
          <a:xfrm>
            <a:off x="8601216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hlinkClick r:id="rId7" action="ppaction://hlinksldjump"/>
          </p:cNvPr>
          <p:cNvSpPr/>
          <p:nvPr/>
        </p:nvSpPr>
        <p:spPr>
          <a:xfrm>
            <a:off x="9024672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hlinkClick r:id="rId8" action="ppaction://hlinksldjump"/>
          </p:cNvPr>
          <p:cNvSpPr/>
          <p:nvPr/>
        </p:nvSpPr>
        <p:spPr>
          <a:xfrm>
            <a:off x="9455505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6496" y="1501200"/>
            <a:ext cx="9076616" cy="707886"/>
            <a:chOff x="416496" y="1501200"/>
            <a:chExt cx="9076616" cy="707886"/>
          </a:xfrm>
        </p:grpSpPr>
        <p:sp>
          <p:nvSpPr>
            <p:cNvPr id="94" name="TextBox 93"/>
            <p:cNvSpPr txBox="1"/>
            <p:nvPr/>
          </p:nvSpPr>
          <p:spPr>
            <a:xfrm>
              <a:off x="920552" y="1638000"/>
              <a:ext cx="8572560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2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 도형은 정삼각형입니다</a:t>
              </a:r>
              <a:r>
                <a:rPr lang="en-US" altLang="ko-KR" sz="22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  </a:t>
              </a:r>
              <a:r>
                <a:rPr lang="ko-KR" altLang="en-US" sz="22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안에 알맞은 수를 써넣으세요</a:t>
              </a:r>
              <a:r>
                <a:rPr lang="en-US" altLang="ko-KR" sz="22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16496" y="1501200"/>
              <a:ext cx="4748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4880992" y="1682229"/>
              <a:ext cx="324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6" name="그룹 33"/>
          <p:cNvGrpSpPr/>
          <p:nvPr/>
        </p:nvGrpSpPr>
        <p:grpSpPr>
          <a:xfrm>
            <a:off x="2440824" y="4532400"/>
            <a:ext cx="324000" cy="324000"/>
            <a:chOff x="4964713" y="2475902"/>
            <a:chExt cx="405203" cy="405203"/>
          </a:xfrm>
        </p:grpSpPr>
        <p:sp>
          <p:nvSpPr>
            <p:cNvPr id="140" name="타원 13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2" name="타원 14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3" name="그룹 33"/>
          <p:cNvGrpSpPr/>
          <p:nvPr/>
        </p:nvGrpSpPr>
        <p:grpSpPr>
          <a:xfrm>
            <a:off x="3125313" y="3679200"/>
            <a:ext cx="324000" cy="324000"/>
            <a:chOff x="4964713" y="2475902"/>
            <a:chExt cx="405203" cy="405203"/>
          </a:xfrm>
        </p:grpSpPr>
        <p:sp>
          <p:nvSpPr>
            <p:cNvPr id="144" name="타원 14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6" name="타원 14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5" name="그룹 33"/>
          <p:cNvGrpSpPr/>
          <p:nvPr/>
        </p:nvGrpSpPr>
        <p:grpSpPr>
          <a:xfrm>
            <a:off x="5485254" y="4536000"/>
            <a:ext cx="324000" cy="324000"/>
            <a:chOff x="4964713" y="2475902"/>
            <a:chExt cx="405203" cy="405203"/>
          </a:xfrm>
        </p:grpSpPr>
        <p:sp>
          <p:nvSpPr>
            <p:cNvPr id="156" name="타원 15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8" name="타원 15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8" name="그룹 33"/>
          <p:cNvGrpSpPr/>
          <p:nvPr/>
        </p:nvGrpSpPr>
        <p:grpSpPr>
          <a:xfrm>
            <a:off x="6979005" y="3816000"/>
            <a:ext cx="324000" cy="324000"/>
            <a:chOff x="4964713" y="2475902"/>
            <a:chExt cx="405203" cy="405203"/>
          </a:xfrm>
        </p:grpSpPr>
        <p:sp>
          <p:nvSpPr>
            <p:cNvPr id="121" name="타원 12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4" name="타원 12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7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7" grpId="0"/>
      <p:bldP spid="130" grpId="0"/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9" name="그룹 9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9" name="이등변 삼각형 12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9" name="이등변 삼각형 118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416496" y="1501200"/>
            <a:ext cx="8929117" cy="996525"/>
            <a:chOff x="416496" y="1582288"/>
            <a:chExt cx="8929117" cy="996525"/>
          </a:xfrm>
        </p:grpSpPr>
        <p:sp>
          <p:nvSpPr>
            <p:cNvPr id="95" name="TextBox 94"/>
            <p:cNvSpPr txBox="1"/>
            <p:nvPr/>
          </p:nvSpPr>
          <p:spPr>
            <a:xfrm>
              <a:off x="920552" y="1655483"/>
              <a:ext cx="842506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algn="just">
                <a:lnSpc>
                  <a:spcPct val="120000"/>
                </a:lnSpc>
                <a:defRPr/>
              </a:pPr>
              <a:r>
                <a:rPr lang="ko-KR" altLang="en-US" sz="225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 도형이 이등변삼각형이라는 것을 알 수 있는 방법을 두 가지 써 보세요</a:t>
              </a:r>
              <a:r>
                <a:rPr lang="en-US" altLang="ko-KR" sz="225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250" spc="-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16496" y="1582288"/>
              <a:ext cx="4748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492372" y="0"/>
            <a:ext cx="3324878" cy="680156"/>
            <a:chOff x="6492372" y="0"/>
            <a:chExt cx="3324878" cy="680156"/>
          </a:xfrm>
        </p:grpSpPr>
        <p:pic>
          <p:nvPicPr>
            <p:cNvPr id="26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65" name="그룹 264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266" name="그룹 265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68" name="직선 연결선 26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9" name="모서리가 둥근 직사각형 26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모서리가 둥근 직사각형 27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모서리가 둥근 직사각형 27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모서리가 둥근 직사각형 27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7" name="TextBox 26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74" name="그룹 273"/>
            <p:cNvGrpSpPr/>
            <p:nvPr/>
          </p:nvGrpSpPr>
          <p:grpSpPr>
            <a:xfrm>
              <a:off x="9459102" y="0"/>
              <a:ext cx="358148" cy="596027"/>
              <a:chOff x="5595942" y="642918"/>
              <a:chExt cx="358148" cy="596027"/>
            </a:xfrm>
          </p:grpSpPr>
          <p:grpSp>
            <p:nvGrpSpPr>
              <p:cNvPr id="27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77" name="직선 연결선 27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모서리가 둥근 직사각형 2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타원 2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모서리가 둥근 직사각형 2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모서리가 둥근 직사각형 2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모서리가 둥근 직사각형 2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6" name="TextBox 27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83" name="그룹 282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284" name="그룹 28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86" name="직선 연결선 2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모서리가 둥근 직사각형 2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모서리가 둥근 직사각형 2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모서리가 둥근 직사각형 2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모서리가 둥근 직사각형 2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5" name="TextBox 28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92" name="그룹 291"/>
            <p:cNvGrpSpPr/>
            <p:nvPr/>
          </p:nvGrpSpPr>
          <p:grpSpPr>
            <a:xfrm>
              <a:off x="7308185" y="0"/>
              <a:ext cx="358148" cy="596027"/>
              <a:chOff x="5595942" y="642918"/>
              <a:chExt cx="358148" cy="596027"/>
            </a:xfrm>
          </p:grpSpPr>
          <p:grpSp>
            <p:nvGrpSpPr>
              <p:cNvPr id="293" name="그룹 29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95" name="직선 연결선 2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6" name="모서리가 둥근 직사각형 2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타원 2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모서리가 둥근 직사각형 2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모서리가 둥근 직사각형 2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모서리가 둥근 직사각형 2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4" name="TextBox 29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01" name="그룹 300"/>
            <p:cNvGrpSpPr/>
            <p:nvPr/>
          </p:nvGrpSpPr>
          <p:grpSpPr>
            <a:xfrm>
              <a:off x="7739440" y="0"/>
              <a:ext cx="358148" cy="596027"/>
              <a:chOff x="5595942" y="642918"/>
              <a:chExt cx="358148" cy="596027"/>
            </a:xfrm>
          </p:grpSpPr>
          <p:grpSp>
            <p:nvGrpSpPr>
              <p:cNvPr id="302" name="그룹 301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04" name="직선 연결선 3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모서리가 둥근 직사각형 3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모서리가 둥근 직사각형 3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모서리가 둥근 직사각형 3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모서리가 둥근 직사각형 3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10" name="그룹 309"/>
            <p:cNvGrpSpPr/>
            <p:nvPr/>
          </p:nvGrpSpPr>
          <p:grpSpPr>
            <a:xfrm>
              <a:off x="8165411" y="0"/>
              <a:ext cx="358148" cy="680156"/>
              <a:chOff x="7637349" y="0"/>
              <a:chExt cx="358148" cy="680156"/>
            </a:xfrm>
          </p:grpSpPr>
          <p:grpSp>
            <p:nvGrpSpPr>
              <p:cNvPr id="311" name="그룹 310"/>
              <p:cNvGrpSpPr/>
              <p:nvPr/>
            </p:nvGrpSpPr>
            <p:grpSpPr>
              <a:xfrm>
                <a:off x="76373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313" name="직선 연결선 31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모서리가 둥근 직사각형 3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타원 3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모서리가 둥근 직사각형 3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모서리가 둥근 직사각형 316"/>
                <p:cNvSpPr/>
                <p:nvPr/>
              </p:nvSpPr>
              <p:spPr>
                <a:xfrm>
                  <a:off x="5793326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모서리가 둥근 직사각형 3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2" name="TextBox 311"/>
              <p:cNvSpPr txBox="1"/>
              <p:nvPr/>
            </p:nvSpPr>
            <p:spPr>
              <a:xfrm>
                <a:off x="7667636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12" y="2704607"/>
            <a:ext cx="8186777" cy="257063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293444" y="2809808"/>
            <a:ext cx="4619556" cy="1142823"/>
            <a:chOff x="4881600" y="2744067"/>
            <a:chExt cx="4619556" cy="1142823"/>
          </a:xfrm>
        </p:grpSpPr>
        <p:sp>
          <p:nvSpPr>
            <p:cNvPr id="89" name="직사각형 88"/>
            <p:cNvSpPr/>
            <p:nvPr/>
          </p:nvSpPr>
          <p:spPr>
            <a:xfrm>
              <a:off x="5541156" y="2744067"/>
              <a:ext cx="3960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b="1" spc="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자를 이용하여 두 변의 길이가</a:t>
              </a:r>
              <a:endParaRPr lang="en-US" altLang="ko-KR" sz="2000" b="1" spc="5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881600" y="3332892"/>
              <a:ext cx="4140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같은지 확인합니다</a:t>
              </a:r>
              <a:r>
                <a:rPr lang="en-US" altLang="ko-KR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294882" y="4014369"/>
            <a:ext cx="4618118" cy="1142823"/>
            <a:chOff x="4881600" y="2744067"/>
            <a:chExt cx="4618118" cy="1142823"/>
          </a:xfrm>
        </p:grpSpPr>
        <p:sp>
          <p:nvSpPr>
            <p:cNvPr id="83" name="직사각형 82"/>
            <p:cNvSpPr/>
            <p:nvPr/>
          </p:nvSpPr>
          <p:spPr>
            <a:xfrm>
              <a:off x="5539718" y="2744067"/>
              <a:ext cx="3960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b="1" spc="2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각도기를 이용하여 두 각의 </a:t>
              </a:r>
              <a:endParaRPr lang="en-US" altLang="ko-KR" sz="2000" b="1" spc="25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881600" y="3332892"/>
              <a:ext cx="4140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b="1" spc="-7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크기가 같은지 확인합니다</a:t>
              </a:r>
              <a:r>
                <a:rPr lang="en-US" altLang="ko-KR" sz="2000" b="1" spc="-7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b="1" spc="-7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직사각형 85">
            <a:hlinkClick r:id="rId4" action="ppaction://hlinksldjump"/>
          </p:cNvPr>
          <p:cNvSpPr/>
          <p:nvPr/>
        </p:nvSpPr>
        <p:spPr>
          <a:xfrm>
            <a:off x="7304671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5" action="ppaction://hlinksldjump"/>
          </p:cNvPr>
          <p:cNvSpPr/>
          <p:nvPr/>
        </p:nvSpPr>
        <p:spPr>
          <a:xfrm>
            <a:off x="7737293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hlinkClick r:id="rId6" action="ppaction://hlinksldjump"/>
          </p:cNvPr>
          <p:cNvSpPr/>
          <p:nvPr/>
        </p:nvSpPr>
        <p:spPr>
          <a:xfrm>
            <a:off x="8601216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hlinkClick r:id="rId7" action="ppaction://hlinksldjump"/>
          </p:cNvPr>
          <p:cNvSpPr/>
          <p:nvPr/>
        </p:nvSpPr>
        <p:spPr>
          <a:xfrm>
            <a:off x="9024672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hlinkClick r:id="rId8" action="ppaction://hlinksldjump"/>
          </p:cNvPr>
          <p:cNvSpPr/>
          <p:nvPr/>
        </p:nvSpPr>
        <p:spPr>
          <a:xfrm>
            <a:off x="9455505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33"/>
          <p:cNvGrpSpPr/>
          <p:nvPr/>
        </p:nvGrpSpPr>
        <p:grpSpPr>
          <a:xfrm>
            <a:off x="6330372" y="2882149"/>
            <a:ext cx="324000" cy="324000"/>
            <a:chOff x="4964713" y="2475902"/>
            <a:chExt cx="405203" cy="405203"/>
          </a:xfrm>
        </p:grpSpPr>
        <p:sp>
          <p:nvSpPr>
            <p:cNvPr id="104" name="타원 10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6" name="타원 10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33"/>
          <p:cNvGrpSpPr/>
          <p:nvPr/>
        </p:nvGrpSpPr>
        <p:grpSpPr>
          <a:xfrm>
            <a:off x="6330372" y="4100779"/>
            <a:ext cx="324000" cy="324000"/>
            <a:chOff x="4964713" y="2475902"/>
            <a:chExt cx="405203" cy="405203"/>
          </a:xfrm>
        </p:grpSpPr>
        <p:sp>
          <p:nvSpPr>
            <p:cNvPr id="108" name="타원 10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0" name="타원 10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4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67969"/>
          <a:stretch/>
        </p:blipFill>
        <p:spPr>
          <a:xfrm>
            <a:off x="1599657" y="4797152"/>
            <a:ext cx="6765932" cy="1203633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16496" y="1494000"/>
            <a:ext cx="9076616" cy="707886"/>
            <a:chOff x="416496" y="1494000"/>
            <a:chExt cx="9076616" cy="707886"/>
          </a:xfrm>
        </p:grpSpPr>
        <p:sp>
          <p:nvSpPr>
            <p:cNvPr id="92" name="TextBox 91"/>
            <p:cNvSpPr txBox="1"/>
            <p:nvPr/>
          </p:nvSpPr>
          <p:spPr>
            <a:xfrm>
              <a:off x="920750" y="1638000"/>
              <a:ext cx="8572362" cy="46685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2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가지 삼각형을 살펴보고 표를 완성해 보세요</a:t>
              </a:r>
              <a:r>
                <a:rPr lang="en-US" altLang="ko-KR" sz="22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2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16496" y="1494000"/>
              <a:ext cx="4748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492372" y="0"/>
            <a:ext cx="3323455" cy="680156"/>
            <a:chOff x="6492372" y="0"/>
            <a:chExt cx="3323455" cy="680156"/>
          </a:xfrm>
        </p:grpSpPr>
        <p:pic>
          <p:nvPicPr>
            <p:cNvPr id="9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7" name="그룹 96"/>
            <p:cNvGrpSpPr/>
            <p:nvPr/>
          </p:nvGrpSpPr>
          <p:grpSpPr>
            <a:xfrm>
              <a:off x="8171157" y="4763"/>
              <a:ext cx="358080" cy="596027"/>
              <a:chOff x="5594587" y="642918"/>
              <a:chExt cx="358080" cy="596027"/>
            </a:xfrm>
          </p:grpSpPr>
          <p:grpSp>
            <p:nvGrpSpPr>
              <p:cNvPr id="9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7738085" y="0"/>
              <a:ext cx="358080" cy="596027"/>
              <a:chOff x="5594587" y="642918"/>
              <a:chExt cx="358080" cy="596027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9457747" y="0"/>
              <a:ext cx="358080" cy="596027"/>
              <a:chOff x="5594587" y="642918"/>
              <a:chExt cx="358080" cy="596027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188" name="그룹 18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6" name="그룹 195"/>
            <p:cNvGrpSpPr/>
            <p:nvPr/>
          </p:nvGrpSpPr>
          <p:grpSpPr>
            <a:xfrm>
              <a:off x="7306830" y="0"/>
              <a:ext cx="358080" cy="596027"/>
              <a:chOff x="5594587" y="642918"/>
              <a:chExt cx="358080" cy="596027"/>
            </a:xfrm>
          </p:grpSpPr>
          <p:grpSp>
            <p:nvGrpSpPr>
              <p:cNvPr id="197" name="그룹 19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9" name="직선 연결선 1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타원 2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8" name="TextBox 19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5" name="그룹 204"/>
            <p:cNvGrpSpPr/>
            <p:nvPr/>
          </p:nvGrpSpPr>
          <p:grpSpPr>
            <a:xfrm>
              <a:off x="8596636" y="0"/>
              <a:ext cx="358148" cy="680156"/>
              <a:chOff x="8069032" y="0"/>
              <a:chExt cx="358148" cy="680156"/>
            </a:xfrm>
          </p:grpSpPr>
          <p:grpSp>
            <p:nvGrpSpPr>
              <p:cNvPr id="206" name="그룹 205"/>
              <p:cNvGrpSpPr/>
              <p:nvPr/>
            </p:nvGrpSpPr>
            <p:grpSpPr>
              <a:xfrm>
                <a:off x="8069032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08" name="직선 연결선 20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타원 2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7" name="TextBox 206"/>
              <p:cNvSpPr txBox="1"/>
              <p:nvPr/>
            </p:nvSpPr>
            <p:spPr>
              <a:xfrm>
                <a:off x="8100803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2" name="직사각형 81"/>
          <p:cNvSpPr/>
          <p:nvPr/>
        </p:nvSpPr>
        <p:spPr>
          <a:xfrm>
            <a:off x="1625305" y="5388604"/>
            <a:ext cx="168187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314673" y="5388605"/>
            <a:ext cx="1638327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953000" y="5388605"/>
            <a:ext cx="165618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668016" y="5388605"/>
            <a:ext cx="1681688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hlinkClick r:id="rId4" action="ppaction://hlinksldjump"/>
          </p:cNvPr>
          <p:cNvSpPr/>
          <p:nvPr/>
        </p:nvSpPr>
        <p:spPr>
          <a:xfrm>
            <a:off x="7304671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hlinkClick r:id="rId5" action="ppaction://hlinksldjump"/>
          </p:cNvPr>
          <p:cNvSpPr/>
          <p:nvPr/>
        </p:nvSpPr>
        <p:spPr>
          <a:xfrm>
            <a:off x="7737293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hlinkClick r:id="rId6" action="ppaction://hlinksldjump"/>
          </p:cNvPr>
          <p:cNvSpPr/>
          <p:nvPr/>
        </p:nvSpPr>
        <p:spPr>
          <a:xfrm>
            <a:off x="8172995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hlinkClick r:id="rId7" action="ppaction://hlinksldjump"/>
          </p:cNvPr>
          <p:cNvSpPr/>
          <p:nvPr/>
        </p:nvSpPr>
        <p:spPr>
          <a:xfrm>
            <a:off x="9024672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hlinkClick r:id="rId8" action="ppaction://hlinksldjump"/>
          </p:cNvPr>
          <p:cNvSpPr/>
          <p:nvPr/>
        </p:nvSpPr>
        <p:spPr>
          <a:xfrm>
            <a:off x="9455505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120" name="그룹 119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46" name="이등변 삼각형 14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43" name="타원 14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44" name="이등변 삼각형 14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05" name="그룹 33"/>
          <p:cNvGrpSpPr/>
          <p:nvPr/>
        </p:nvGrpSpPr>
        <p:grpSpPr>
          <a:xfrm>
            <a:off x="2342585" y="5426659"/>
            <a:ext cx="324000" cy="324000"/>
            <a:chOff x="4964713" y="2475902"/>
            <a:chExt cx="405203" cy="405203"/>
          </a:xfrm>
        </p:grpSpPr>
        <p:sp>
          <p:nvSpPr>
            <p:cNvPr id="106" name="타원 10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7" name="타원 14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8" name="그룹 33"/>
          <p:cNvGrpSpPr/>
          <p:nvPr/>
        </p:nvGrpSpPr>
        <p:grpSpPr>
          <a:xfrm>
            <a:off x="3966726" y="5426659"/>
            <a:ext cx="324000" cy="324000"/>
            <a:chOff x="4964713" y="2475902"/>
            <a:chExt cx="405203" cy="405203"/>
          </a:xfrm>
        </p:grpSpPr>
        <p:sp>
          <p:nvSpPr>
            <p:cNvPr id="149" name="타원 14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1" name="타원 15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2" name="그룹 33"/>
          <p:cNvGrpSpPr/>
          <p:nvPr/>
        </p:nvGrpSpPr>
        <p:grpSpPr>
          <a:xfrm>
            <a:off x="5619092" y="5426659"/>
            <a:ext cx="324000" cy="324000"/>
            <a:chOff x="4964713" y="2475902"/>
            <a:chExt cx="405203" cy="405203"/>
          </a:xfrm>
        </p:grpSpPr>
        <p:sp>
          <p:nvSpPr>
            <p:cNvPr id="153" name="타원 15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5" name="타원 15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6" name="그룹 33"/>
          <p:cNvGrpSpPr/>
          <p:nvPr/>
        </p:nvGrpSpPr>
        <p:grpSpPr>
          <a:xfrm>
            <a:off x="7360115" y="5426659"/>
            <a:ext cx="324000" cy="324000"/>
            <a:chOff x="4964713" y="2475902"/>
            <a:chExt cx="405203" cy="405203"/>
          </a:xfrm>
        </p:grpSpPr>
        <p:sp>
          <p:nvSpPr>
            <p:cNvPr id="157" name="타원 15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9" name="타원 15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4412" y="2146111"/>
            <a:ext cx="5517177" cy="26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24" y="2337950"/>
            <a:ext cx="8943751" cy="2891250"/>
          </a:xfrm>
          <a:prstGeom prst="rect">
            <a:avLst/>
          </a:prstGeom>
        </p:spPr>
      </p:pic>
      <p:grpSp>
        <p:nvGrpSpPr>
          <p:cNvPr id="98" name="그룹 9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9" name="그룹 9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0" name="이등변 삼각형 11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7" name="이등변 삼각형 11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7" name="그룹 86"/>
          <p:cNvGrpSpPr/>
          <p:nvPr/>
        </p:nvGrpSpPr>
        <p:grpSpPr>
          <a:xfrm>
            <a:off x="416496" y="1501200"/>
            <a:ext cx="9076616" cy="707886"/>
            <a:chOff x="416496" y="1501200"/>
            <a:chExt cx="9076616" cy="707886"/>
          </a:xfrm>
        </p:grpSpPr>
        <p:sp>
          <p:nvSpPr>
            <p:cNvPr id="88" name="TextBox 87"/>
            <p:cNvSpPr txBox="1"/>
            <p:nvPr/>
          </p:nvSpPr>
          <p:spPr>
            <a:xfrm>
              <a:off x="920552" y="1638000"/>
              <a:ext cx="857256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2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예각삼각형을 찾아 색칠해 보세요</a:t>
              </a:r>
              <a:r>
                <a:rPr lang="en-US" altLang="ko-KR" sz="22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2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16496" y="1501200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492372" y="0"/>
            <a:ext cx="3324878" cy="680156"/>
            <a:chOff x="6492372" y="0"/>
            <a:chExt cx="3324878" cy="680156"/>
          </a:xfrm>
        </p:grpSpPr>
        <p:pic>
          <p:nvPicPr>
            <p:cNvPr id="2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16" name="그룹 215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217" name="그룹 216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19" name="직선 연결선 2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8" name="TextBox 21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8172512" y="4763"/>
              <a:ext cx="358148" cy="596027"/>
              <a:chOff x="5595942" y="642918"/>
              <a:chExt cx="358148" cy="596027"/>
            </a:xfrm>
          </p:grpSpPr>
          <p:grpSp>
            <p:nvGrpSpPr>
              <p:cNvPr id="22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8" name="직선 연결선 2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타원 2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모서리가 둥근 직사각형 2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모서리가 둥근 직사각형 2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모서리가 둥근 직사각형 2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7" name="TextBox 22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7739440" y="0"/>
              <a:ext cx="358148" cy="596027"/>
              <a:chOff x="5595942" y="642918"/>
              <a:chExt cx="358148" cy="596027"/>
            </a:xfrm>
          </p:grpSpPr>
          <p:grpSp>
            <p:nvGrpSpPr>
              <p:cNvPr id="235" name="그룹 23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37" name="직선 연결선 2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6" name="TextBox 23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3" name="그룹 242"/>
            <p:cNvGrpSpPr/>
            <p:nvPr/>
          </p:nvGrpSpPr>
          <p:grpSpPr>
            <a:xfrm>
              <a:off x="9459102" y="0"/>
              <a:ext cx="358148" cy="596027"/>
              <a:chOff x="5595942" y="642918"/>
              <a:chExt cx="358148" cy="596027"/>
            </a:xfrm>
          </p:grpSpPr>
          <p:grpSp>
            <p:nvGrpSpPr>
              <p:cNvPr id="244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6" name="직선 연결선 2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모서리가 둥근 직사각형 2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모서리가 둥근 직사각형 2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모서리가 둥근 직사각형 2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모서리가 둥근 직사각형 2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5" name="TextBox 24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52" name="그룹 251"/>
            <p:cNvGrpSpPr/>
            <p:nvPr/>
          </p:nvGrpSpPr>
          <p:grpSpPr>
            <a:xfrm>
              <a:off x="7308185" y="0"/>
              <a:ext cx="358148" cy="596027"/>
              <a:chOff x="5595942" y="642918"/>
              <a:chExt cx="358148" cy="596027"/>
            </a:xfrm>
          </p:grpSpPr>
          <p:grpSp>
            <p:nvGrpSpPr>
              <p:cNvPr id="253" name="그룹 25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55" name="직선 연결선 2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모서리가 둥근 직사각형 2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모서리가 둥근 직사각형 2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모서리가 둥근 직사각형 2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모서리가 둥근 직사각형 2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4" name="TextBox 25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61" name="그룹 260"/>
            <p:cNvGrpSpPr/>
            <p:nvPr/>
          </p:nvGrpSpPr>
          <p:grpSpPr>
            <a:xfrm>
              <a:off x="9032125" y="0"/>
              <a:ext cx="358148" cy="680156"/>
              <a:chOff x="8487689" y="0"/>
              <a:chExt cx="358148" cy="680156"/>
            </a:xfrm>
          </p:grpSpPr>
          <p:grpSp>
            <p:nvGrpSpPr>
              <p:cNvPr id="262" name="그룹 261"/>
              <p:cNvGrpSpPr/>
              <p:nvPr/>
            </p:nvGrpSpPr>
            <p:grpSpPr>
              <a:xfrm>
                <a:off x="848768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64" name="직선 연결선 26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모서리가 둥근 직사각형 2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모서리가 둥근 직사각형 2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모서리가 둥근 직사각형 2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모서리가 둥근 직사각형 2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3" name="TextBox 262"/>
              <p:cNvSpPr txBox="1"/>
              <p:nvPr/>
            </p:nvSpPr>
            <p:spPr>
              <a:xfrm>
                <a:off x="8517883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3" name="직사각형 82">
            <a:hlinkClick r:id="rId4" action="ppaction://hlinksldjump"/>
          </p:cNvPr>
          <p:cNvSpPr/>
          <p:nvPr/>
        </p:nvSpPr>
        <p:spPr>
          <a:xfrm>
            <a:off x="7304671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hlinkClick r:id="rId5" action="ppaction://hlinksldjump"/>
          </p:cNvPr>
          <p:cNvSpPr/>
          <p:nvPr/>
        </p:nvSpPr>
        <p:spPr>
          <a:xfrm>
            <a:off x="7737293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6" action="ppaction://hlinksldjump"/>
          </p:cNvPr>
          <p:cNvSpPr/>
          <p:nvPr/>
        </p:nvSpPr>
        <p:spPr>
          <a:xfrm>
            <a:off x="8172995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7" action="ppaction://hlinksldjump"/>
          </p:cNvPr>
          <p:cNvSpPr/>
          <p:nvPr/>
        </p:nvSpPr>
        <p:spPr>
          <a:xfrm>
            <a:off x="8601216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hlinkClick r:id="rId8" action="ppaction://hlinksldjump"/>
          </p:cNvPr>
          <p:cNvSpPr/>
          <p:nvPr/>
        </p:nvSpPr>
        <p:spPr>
          <a:xfrm>
            <a:off x="9455505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7" r="12187" b="12636"/>
          <a:stretch/>
        </p:blipFill>
        <p:spPr>
          <a:xfrm>
            <a:off x="5939086" y="2916125"/>
            <a:ext cx="2656984" cy="2017280"/>
          </a:xfrm>
          <a:prstGeom prst="rect">
            <a:avLst/>
          </a:prstGeom>
        </p:spPr>
      </p:pic>
      <p:grpSp>
        <p:nvGrpSpPr>
          <p:cNvPr id="90" name="그룹 33"/>
          <p:cNvGrpSpPr/>
          <p:nvPr/>
        </p:nvGrpSpPr>
        <p:grpSpPr>
          <a:xfrm>
            <a:off x="7062462" y="3501008"/>
            <a:ext cx="324000" cy="324000"/>
            <a:chOff x="4964713" y="2475902"/>
            <a:chExt cx="405203" cy="405203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2" name="타원 10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4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92008" y="2606990"/>
            <a:ext cx="9021230" cy="2267909"/>
            <a:chOff x="192008" y="2606990"/>
            <a:chExt cx="9021230" cy="226790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08" y="2606990"/>
              <a:ext cx="9021230" cy="2267909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136576" y="3010341"/>
              <a:ext cx="3496470" cy="14773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삼각형입니다</a:t>
              </a:r>
              <a:r>
                <a:rPr lang="en-US" altLang="ko-KR" sz="2000" b="1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변의 길이가 같습니다</a:t>
              </a:r>
              <a:r>
                <a:rPr lang="en-US" altLang="ko-KR" sz="2000" b="1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직각보다 큰 각이 있습니다</a:t>
              </a:r>
              <a:r>
                <a:rPr lang="en-US" altLang="ko-KR" sz="2000" b="1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6" name="그룹 95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2" name="이등변 삼각형 101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492372" y="0"/>
            <a:ext cx="3332376" cy="680156"/>
            <a:chOff x="6492372" y="0"/>
            <a:chExt cx="3332376" cy="680156"/>
          </a:xfrm>
        </p:grpSpPr>
        <p:pic>
          <p:nvPicPr>
            <p:cNvPr id="9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7" name="그룹 96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8172512" y="4763"/>
              <a:ext cx="358148" cy="596027"/>
              <a:chOff x="5595942" y="642918"/>
              <a:chExt cx="358148" cy="596027"/>
            </a:xfrm>
          </p:grpSpPr>
          <p:grpSp>
            <p:nvGrpSpPr>
              <p:cNvPr id="11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7739440" y="0"/>
              <a:ext cx="358148" cy="596027"/>
              <a:chOff x="5595942" y="642918"/>
              <a:chExt cx="358148" cy="596027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7308185" y="0"/>
              <a:ext cx="358148" cy="596027"/>
              <a:chOff x="5595942" y="642918"/>
              <a:chExt cx="358148" cy="596027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1" name="그룹 210"/>
            <p:cNvGrpSpPr/>
            <p:nvPr/>
          </p:nvGrpSpPr>
          <p:grpSpPr>
            <a:xfrm>
              <a:off x="9466600" y="0"/>
              <a:ext cx="358148" cy="680156"/>
              <a:chOff x="8919580" y="0"/>
              <a:chExt cx="358148" cy="680156"/>
            </a:xfrm>
          </p:grpSpPr>
          <p:grpSp>
            <p:nvGrpSpPr>
              <p:cNvPr id="212" name="그룹 211"/>
              <p:cNvGrpSpPr/>
              <p:nvPr/>
            </p:nvGrpSpPr>
            <p:grpSpPr>
              <a:xfrm>
                <a:off x="891958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4" name="직선 연결선 21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3" name="TextBox 212"/>
              <p:cNvSpPr txBox="1"/>
              <p:nvPr/>
            </p:nvSpPr>
            <p:spPr>
              <a:xfrm>
                <a:off x="8938380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16496" y="1501200"/>
            <a:ext cx="9076616" cy="707886"/>
            <a:chOff x="416496" y="1501200"/>
            <a:chExt cx="9076616" cy="707886"/>
          </a:xfrm>
        </p:grpSpPr>
        <p:grpSp>
          <p:nvGrpSpPr>
            <p:cNvPr id="93" name="그룹 92"/>
            <p:cNvGrpSpPr/>
            <p:nvPr/>
          </p:nvGrpSpPr>
          <p:grpSpPr>
            <a:xfrm>
              <a:off x="416496" y="1501200"/>
              <a:ext cx="9076616" cy="707886"/>
              <a:chOff x="416496" y="1501200"/>
              <a:chExt cx="9076616" cy="707886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920552" y="1638000"/>
                <a:ext cx="857256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sz="22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</a:t>
                </a:r>
                <a:r>
                  <a:rPr lang="ko-KR" altLang="en-US" sz="22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설명하는 도형을 그려 보세요</a:t>
                </a:r>
                <a:r>
                  <a:rPr lang="en-US" altLang="ko-KR" sz="22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416496" y="1501200"/>
                <a:ext cx="49564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rgbClr val="1FBAD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6</a:t>
                </a:r>
                <a:endParaRPr lang="ko-KR" altLang="en-US" sz="4000" b="1" dirty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953283" y="1717200"/>
              <a:ext cx="654618" cy="301014"/>
            </a:xfrm>
            <a:prstGeom prst="roundRect">
              <a:avLst>
                <a:gd name="adj" fmla="val 50000"/>
              </a:avLst>
            </a:prstGeom>
            <a:solidFill>
              <a:srgbClr val="C49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</a:p>
          </p:txBody>
        </p:sp>
      </p:grpSp>
      <p:sp>
        <p:nvSpPr>
          <p:cNvPr id="82" name="직사각형 81">
            <a:hlinkClick r:id="rId4" action="ppaction://hlinksldjump"/>
          </p:cNvPr>
          <p:cNvSpPr/>
          <p:nvPr/>
        </p:nvSpPr>
        <p:spPr>
          <a:xfrm>
            <a:off x="7304671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hlinkClick r:id="rId5" action="ppaction://hlinksldjump"/>
          </p:cNvPr>
          <p:cNvSpPr/>
          <p:nvPr/>
        </p:nvSpPr>
        <p:spPr>
          <a:xfrm>
            <a:off x="7737293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hlinkClick r:id="rId6" action="ppaction://hlinksldjump"/>
          </p:cNvPr>
          <p:cNvSpPr/>
          <p:nvPr/>
        </p:nvSpPr>
        <p:spPr>
          <a:xfrm>
            <a:off x="8172995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7" action="ppaction://hlinksldjump"/>
          </p:cNvPr>
          <p:cNvSpPr/>
          <p:nvPr/>
        </p:nvSpPr>
        <p:spPr>
          <a:xfrm>
            <a:off x="8601216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8" action="ppaction://hlinksldjump"/>
          </p:cNvPr>
          <p:cNvSpPr/>
          <p:nvPr/>
        </p:nvSpPr>
        <p:spPr>
          <a:xfrm>
            <a:off x="9024672" y="286450"/>
            <a:ext cx="358080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53" y="2727141"/>
            <a:ext cx="3996000" cy="2027609"/>
          </a:xfrm>
          <a:prstGeom prst="rect">
            <a:avLst/>
          </a:prstGeom>
        </p:spPr>
      </p:pic>
      <p:grpSp>
        <p:nvGrpSpPr>
          <p:cNvPr id="80" name="그룹 33"/>
          <p:cNvGrpSpPr/>
          <p:nvPr/>
        </p:nvGrpSpPr>
        <p:grpSpPr>
          <a:xfrm>
            <a:off x="7062462" y="3501008"/>
            <a:ext cx="324000" cy="324000"/>
            <a:chOff x="4964713" y="2475902"/>
            <a:chExt cx="405203" cy="405203"/>
          </a:xfrm>
        </p:grpSpPr>
        <p:sp>
          <p:nvSpPr>
            <p:cNvPr id="81" name="타원 8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9" name="타원 8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모서리가 둥근 직사각형 86"/>
          <p:cNvSpPr/>
          <p:nvPr/>
        </p:nvSpPr>
        <p:spPr>
          <a:xfrm>
            <a:off x="4689888" y="2780928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48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9" y="5643578"/>
            <a:ext cx="10239430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50795" y="2136699"/>
            <a:ext cx="2572441" cy="2584603"/>
            <a:chOff x="1050795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1171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0795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5069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380992" y="3105835"/>
            <a:ext cx="19120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r>
              <a:rPr lang="ko-KR" altLang="en-US" sz="3600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43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177136" y="0"/>
            <a:ext cx="2873536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56" name="그룹 55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57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/>
                <a:t>몸으로 만드는 삼각형</a:t>
              </a:r>
              <a:endParaRPr lang="en-US" altLang="ko-KR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263333" y="6194141"/>
            <a:ext cx="428628" cy="428628"/>
            <a:chOff x="8371314" y="6192000"/>
            <a:chExt cx="428628" cy="428628"/>
          </a:xfrm>
        </p:grpSpPr>
        <p:sp>
          <p:nvSpPr>
            <p:cNvPr id="30" name="타원 29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이등변 삼각형 32">
              <a:hlinkClick r:id="rId4" action="ppaction://hlinksldjump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207</Words>
  <PresentationFormat>A4 용지(210x297mm)</PresentationFormat>
  <Paragraphs>99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나눔고딕 ExtraBold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2021-04-22T10:24:55Z</dcterms:modified>
</cp:coreProperties>
</file>