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315" r:id="rId4"/>
    <p:sldId id="339" r:id="rId5"/>
    <p:sldId id="367" r:id="rId6"/>
    <p:sldId id="273" r:id="rId7"/>
    <p:sldId id="368" r:id="rId8"/>
    <p:sldId id="363" r:id="rId9"/>
    <p:sldId id="369" r:id="rId10"/>
    <p:sldId id="370" r:id="rId11"/>
    <p:sldId id="375" r:id="rId12"/>
    <p:sldId id="376" r:id="rId13"/>
    <p:sldId id="358" r:id="rId14"/>
    <p:sldId id="377" r:id="rId15"/>
    <p:sldId id="373" r:id="rId16"/>
    <p:sldId id="296" r:id="rId17"/>
  </p:sldIdLst>
  <p:sldSz cx="9906000" cy="6858000" type="A4"/>
  <p:notesSz cx="9926638" cy="6797675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고딕 ExtraBold" panose="020D0904000000000000" pitchFamily="50" charset="-127"/>
      <p:bold r:id="rId22"/>
    </p:embeddedFont>
    <p:embeddedFont>
      <p:font typeface="Cambria Math" panose="02040503050406030204" pitchFamily="18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E"/>
    <a:srgbClr val="20AFEE"/>
    <a:srgbClr val="F38737"/>
    <a:srgbClr val="1EB38B"/>
    <a:srgbClr val="F70091"/>
    <a:srgbClr val="8DD8F8"/>
    <a:srgbClr val="ED161D"/>
    <a:srgbClr val="16C1F3"/>
    <a:srgbClr val="3FB9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9" autoAdjust="0"/>
    <p:restoredTop sz="94660"/>
  </p:normalViewPr>
  <p:slideViewPr>
    <p:cSldViewPr>
      <p:cViewPr varScale="1">
        <p:scale>
          <a:sx n="116" d="100"/>
          <a:sy n="116" d="100"/>
        </p:scale>
        <p:origin x="534" y="13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E4E3-1631-4AF7-B989-DE0B2429B7B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A82C-A8A7-490B-BCA7-F22D941F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15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67730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098" y="12893"/>
            <a:ext cx="3488393" cy="630025"/>
            <a:chOff x="1381098" y="12893"/>
            <a:chExt cx="3488393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098" y="71438"/>
              <a:ext cx="2851501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 세 자리 수를 알아볼까요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26483" y="12893"/>
              <a:ext cx="1143008" cy="630025"/>
              <a:chOff x="4493564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14.png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10" Type="http://schemas.openxmlformats.org/officeDocument/2006/relationships/image" Target="../media/image6.png"/><Relationship Id="rId4" Type="http://schemas.openxmlformats.org/officeDocument/2006/relationships/slide" Target="slide6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6.png"/><Relationship Id="rId5" Type="http://schemas.openxmlformats.org/officeDocument/2006/relationships/slide" Target="slide13.xml"/><Relationship Id="rId10" Type="http://schemas.openxmlformats.org/officeDocument/2006/relationships/image" Target="../media/image25.png"/><Relationship Id="rId4" Type="http://schemas.openxmlformats.org/officeDocument/2006/relationships/slide" Target="slide6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slide" Target="slide10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29.png"/><Relationship Id="rId5" Type="http://schemas.openxmlformats.org/officeDocument/2006/relationships/slide" Target="slide6.xml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28.png"/><Relationship Id="rId4" Type="http://schemas.openxmlformats.org/officeDocument/2006/relationships/slide" Target="slide6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13.xml"/><Relationship Id="rId10" Type="http://schemas.openxmlformats.org/officeDocument/2006/relationships/image" Target="../media/image33.png"/><Relationship Id="rId4" Type="http://schemas.openxmlformats.org/officeDocument/2006/relationships/slide" Target="slide6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10" Type="http://schemas.openxmlformats.org/officeDocument/2006/relationships/image" Target="../media/image5.emf"/><Relationship Id="rId4" Type="http://schemas.openxmlformats.org/officeDocument/2006/relationships/slide" Target="slide6.xml"/><Relationship Id="rId9" Type="http://schemas.openxmlformats.org/officeDocument/2006/relationships/hyperlink" Target="4_2_3_3.mp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5.xml"/><Relationship Id="rId10" Type="http://schemas.openxmlformats.org/officeDocument/2006/relationships/image" Target="../media/image6.png"/><Relationship Id="rId4" Type="http://schemas.openxmlformats.org/officeDocument/2006/relationships/slide" Target="slide1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4.png"/><Relationship Id="rId5" Type="http://schemas.openxmlformats.org/officeDocument/2006/relationships/slide" Target="slide15.xml"/><Relationship Id="rId10" Type="http://schemas.openxmlformats.org/officeDocument/2006/relationships/image" Target="../media/image6.png"/><Relationship Id="rId4" Type="http://schemas.openxmlformats.org/officeDocument/2006/relationships/slide" Target="slide13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18.png"/><Relationship Id="rId5" Type="http://schemas.openxmlformats.org/officeDocument/2006/relationships/slide" Target="slide13.xml"/><Relationship Id="rId10" Type="http://schemas.openxmlformats.org/officeDocument/2006/relationships/image" Target="../media/image17.emf"/><Relationship Id="rId4" Type="http://schemas.openxmlformats.org/officeDocument/2006/relationships/slide" Target="slide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</a:t>
            </a:r>
            <a:r>
              <a:rPr lang="ko-KR" altLang="en-US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세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 자리 수를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442219" y="0"/>
            <a:ext cx="3450340" cy="642918"/>
            <a:chOff x="6442219" y="0"/>
            <a:chExt cx="3450340" cy="642918"/>
          </a:xfrm>
        </p:grpSpPr>
        <p:grpSp>
          <p:nvGrpSpPr>
            <p:cNvPr id="77" name="그룹 76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모서리가 둥근 직사각형 13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65" name="직선 연결선 164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모서리가 둥근 직사각형 165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5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6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7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8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9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4664968" y="78558"/>
            <a:ext cx="2330671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56~59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38~39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15" y="3006000"/>
            <a:ext cx="8383170" cy="84879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89016" y="981075"/>
            <a:ext cx="864399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latin typeface="+mn-ea"/>
              </a:rPr>
              <a:t>1</a:t>
            </a:r>
            <a:r>
              <a:rPr lang="ko-KR" altLang="en-US" sz="2250" b="1" dirty="0">
                <a:latin typeface="+mn-ea"/>
              </a:rPr>
              <a:t>보다 큰 소수 세자리 수를 알아봅시다</a:t>
            </a:r>
            <a:r>
              <a:rPr lang="en-US" altLang="ko-KR" sz="2250" b="1" dirty="0">
                <a:latin typeface="+mn-ea"/>
              </a:rPr>
              <a:t>.</a:t>
            </a:r>
            <a:endParaRPr lang="ko-KR" altLang="en-US" sz="22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60388" y="1011852"/>
            <a:ext cx="381000" cy="400110"/>
            <a:chOff x="452406" y="890570"/>
            <a:chExt cx="381000" cy="400110"/>
          </a:xfrm>
        </p:grpSpPr>
        <p:sp>
          <p:nvSpPr>
            <p:cNvPr id="81" name="타원 80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13905" y="0"/>
              <a:ext cx="511679" cy="721316"/>
              <a:chOff x="8954744" y="0"/>
              <a:chExt cx="511679" cy="721316"/>
            </a:xfrm>
          </p:grpSpPr>
          <p:grpSp>
            <p:nvGrpSpPr>
              <p:cNvPr id="140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0" name="그룹 179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모서리가 둥근 직사각형 184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92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6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7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8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200" y="3420000"/>
            <a:ext cx="816517" cy="637430"/>
          </a:xfrm>
          <a:prstGeom prst="rect">
            <a:avLst/>
          </a:prstGeom>
        </p:spPr>
      </p:pic>
      <p:grpSp>
        <p:nvGrpSpPr>
          <p:cNvPr id="108" name="그룹 33"/>
          <p:cNvGrpSpPr/>
          <p:nvPr/>
        </p:nvGrpSpPr>
        <p:grpSpPr>
          <a:xfrm>
            <a:off x="4798388" y="3191783"/>
            <a:ext cx="309225" cy="309225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3943" y="1773240"/>
            <a:ext cx="8838693" cy="400110"/>
            <a:chOff x="613943" y="1773240"/>
            <a:chExt cx="8838693" cy="400110"/>
          </a:xfrm>
        </p:grpSpPr>
        <p:grpSp>
          <p:nvGrpSpPr>
            <p:cNvPr id="5" name="그룹 4"/>
            <p:cNvGrpSpPr/>
            <p:nvPr/>
          </p:nvGrpSpPr>
          <p:grpSpPr>
            <a:xfrm>
              <a:off x="613943" y="1773240"/>
              <a:ext cx="8838693" cy="400110"/>
              <a:chOff x="613943" y="2042030"/>
              <a:chExt cx="8838693" cy="40011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880076" y="2042030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en-US" altLang="ko-KR" sz="2000" dirty="0">
                    <a:latin typeface="+mn-ea"/>
                    <a:ea typeface="+mn-ea"/>
                  </a:rPr>
                  <a:t>1.386</a:t>
                </a:r>
                <a:r>
                  <a:rPr lang="ko-KR" altLang="en-US" sz="2000" dirty="0">
                    <a:latin typeface="+mn-ea"/>
                    <a:ea typeface="+mn-ea"/>
                  </a:rPr>
                  <a:t>을 그림에   로 나타내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21587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64768" y="1808856"/>
              <a:ext cx="116187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777457" y="1533503"/>
            <a:ext cx="97201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20AFEE"/>
                </a:solidFill>
                <a:latin typeface="+mn-ea"/>
              </a:rPr>
              <a:t>1</a:t>
            </a:r>
            <a:r>
              <a:rPr lang="en-US" altLang="ko-KR" sz="22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b="1" dirty="0" smtClean="0">
                <a:solidFill>
                  <a:srgbClr val="ED008E"/>
                </a:solidFill>
                <a:latin typeface="+mn-ea"/>
              </a:rPr>
              <a:t>3</a:t>
            </a:r>
            <a:r>
              <a:rPr lang="en-US" altLang="ko-KR" sz="2000" b="1" dirty="0" smtClean="0">
                <a:solidFill>
                  <a:srgbClr val="1EB38B"/>
                </a:solidFill>
                <a:latin typeface="+mn-ea"/>
              </a:rPr>
              <a:t>8</a:t>
            </a:r>
            <a:r>
              <a:rPr lang="en-US" altLang="ko-KR" sz="2000" b="1" dirty="0" smtClean="0">
                <a:solidFill>
                  <a:srgbClr val="F38737"/>
                </a:solidFill>
                <a:latin typeface="+mn-ea"/>
              </a:rPr>
              <a:t>6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solidFill>
                  <a:srgbClr val="20AFEE"/>
                </a:solidFill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은 일의 자리 숫자이고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smtClean="0">
                <a:solidFill>
                  <a:srgbClr val="20AFEE"/>
                </a:solidFill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을 나타냅니다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 smtClean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smtClean="0">
                <a:solidFill>
                  <a:srgbClr val="ED008E"/>
                </a:solidFill>
                <a:latin typeface="+mn-ea"/>
              </a:rPr>
              <a:t>3</a:t>
            </a:r>
            <a:r>
              <a:rPr lang="ko-KR" altLang="en-US" sz="2000" b="1" dirty="0" smtClean="0">
                <a:latin typeface="+mn-ea"/>
              </a:rPr>
              <a:t>은 </a:t>
            </a:r>
            <a:r>
              <a:rPr lang="ko-KR" altLang="en-US" sz="2000" b="1" dirty="0">
                <a:latin typeface="+mn-ea"/>
              </a:rPr>
              <a:t>소수 첫째 자리 숫자이고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>
                <a:solidFill>
                  <a:srgbClr val="ED008E"/>
                </a:solidFill>
                <a:latin typeface="+mn-ea"/>
              </a:rPr>
              <a:t>0.3</a:t>
            </a:r>
            <a:r>
              <a:rPr lang="ko-KR" altLang="en-US" sz="2000" b="1" dirty="0">
                <a:latin typeface="+mn-ea"/>
              </a:rPr>
              <a:t>을 나타냅니다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 smtClean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en-US" altLang="ko-KR" sz="2000" b="1" dirty="0" smtClean="0">
                <a:solidFill>
                  <a:srgbClr val="1EB38B"/>
                </a:solidFill>
                <a:latin typeface="+mn-ea"/>
              </a:rPr>
              <a:t>8</a:t>
            </a:r>
            <a:r>
              <a:rPr lang="ko-KR" altLang="en-US" sz="2000" b="1" dirty="0">
                <a:latin typeface="+mn-ea"/>
              </a:rPr>
              <a:t>은 </a:t>
            </a:r>
            <a:r>
              <a:rPr lang="ko-KR" altLang="en-US" sz="2000" b="1" dirty="0" smtClean="0">
                <a:latin typeface="+mn-ea"/>
              </a:rPr>
              <a:t>                  자리 </a:t>
            </a:r>
            <a:r>
              <a:rPr lang="ko-KR" altLang="en-US" sz="2000" b="1" dirty="0">
                <a:latin typeface="+mn-ea"/>
              </a:rPr>
              <a:t>숫자이고</a:t>
            </a:r>
            <a:r>
              <a:rPr lang="en-US" altLang="ko-KR" sz="2000" b="1" dirty="0">
                <a:latin typeface="+mn-ea"/>
              </a:rPr>
              <a:t>,              </a:t>
            </a:r>
            <a:r>
              <a:rPr lang="ko-KR" altLang="en-US" sz="2000" b="1" dirty="0" smtClean="0">
                <a:latin typeface="+mn-ea"/>
              </a:rPr>
              <a:t>을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를 나타냅니다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 smtClean="0">
                <a:solidFill>
                  <a:srgbClr val="FB6E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en-US" altLang="ko-KR" sz="2200" b="1" dirty="0" smtClean="0">
                <a:solidFill>
                  <a:srgbClr val="F38737"/>
                </a:solidFill>
                <a:latin typeface="+mn-ea"/>
              </a:rPr>
              <a:t>6</a:t>
            </a:r>
            <a:r>
              <a:rPr lang="ko-KR" altLang="en-US" sz="2000" b="1" dirty="0">
                <a:latin typeface="+mn-ea"/>
              </a:rPr>
              <a:t>은 </a:t>
            </a:r>
            <a:r>
              <a:rPr lang="ko-KR" altLang="en-US" sz="2000" b="1" dirty="0" smtClean="0">
                <a:latin typeface="+mn-ea"/>
              </a:rPr>
              <a:t>                  자리 </a:t>
            </a:r>
            <a:r>
              <a:rPr lang="ko-KR" altLang="en-US" sz="2000" b="1" dirty="0">
                <a:latin typeface="+mn-ea"/>
              </a:rPr>
              <a:t>숫자이고</a:t>
            </a:r>
            <a:r>
              <a:rPr lang="en-US" altLang="ko-KR" sz="2000" b="1" dirty="0">
                <a:latin typeface="+mn-ea"/>
              </a:rPr>
              <a:t>,              </a:t>
            </a:r>
            <a:r>
              <a:rPr lang="ko-KR" altLang="en-US" sz="2000" b="1" dirty="0" smtClean="0">
                <a:latin typeface="+mn-ea"/>
              </a:rPr>
              <a:t>을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를 나타냅니다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720752" y="3068743"/>
            <a:ext cx="1417146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 둘째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720752" y="3734537"/>
            <a:ext cx="1417146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 셋째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033120" y="3068743"/>
            <a:ext cx="1088605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33944" y="3734537"/>
            <a:ext cx="1088605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0.006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4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모서리가 둥근 직사각형 14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8" name="그룹 16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3905" y="0"/>
              <a:ext cx="511679" cy="721316"/>
              <a:chOff x="8954744" y="0"/>
              <a:chExt cx="511679" cy="721316"/>
            </a:xfrm>
          </p:grpSpPr>
          <p:grpSp>
            <p:nvGrpSpPr>
              <p:cNvPr id="106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0" name="직사각형 119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13943" y="1012666"/>
            <a:ext cx="8783672" cy="400110"/>
            <a:chOff x="613943" y="1012666"/>
            <a:chExt cx="8783672" cy="400110"/>
          </a:xfrm>
        </p:grpSpPr>
        <p:sp>
          <p:nvSpPr>
            <p:cNvPr id="70" name="타원 69"/>
            <p:cNvSpPr/>
            <p:nvPr/>
          </p:nvSpPr>
          <p:spPr>
            <a:xfrm>
              <a:off x="613943" y="113470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5055" y="1012666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>
                  <a:latin typeface="+mn-ea"/>
                  <a:ea typeface="+mn-ea"/>
                </a:rPr>
                <a:t>   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>
                  <a:latin typeface="+mn-ea"/>
                  <a:ea typeface="+mn-ea"/>
                </a:rPr>
                <a:t>안에 알맞은 말이나 수를 써넣으세요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882752" y="1063599"/>
            <a:ext cx="3240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42" y="4486426"/>
            <a:ext cx="1663328" cy="1387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16" y="4128711"/>
            <a:ext cx="2179660" cy="21796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79684" y="5002708"/>
            <a:ext cx="1537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1.386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1, 0.1, 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0.01, 0.001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 각각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몇 개인 수일까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3" name="그룹 33"/>
          <p:cNvGrpSpPr/>
          <p:nvPr/>
        </p:nvGrpSpPr>
        <p:grpSpPr>
          <a:xfrm>
            <a:off x="3274712" y="3149546"/>
            <a:ext cx="309225" cy="309225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33"/>
          <p:cNvGrpSpPr/>
          <p:nvPr/>
        </p:nvGrpSpPr>
        <p:grpSpPr>
          <a:xfrm>
            <a:off x="6422809" y="3149546"/>
            <a:ext cx="309225" cy="309225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2" name="타원 1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33"/>
          <p:cNvGrpSpPr/>
          <p:nvPr/>
        </p:nvGrpSpPr>
        <p:grpSpPr>
          <a:xfrm>
            <a:off x="3274712" y="3791301"/>
            <a:ext cx="309225" cy="309225"/>
            <a:chOff x="4964713" y="2475902"/>
            <a:chExt cx="405203" cy="405203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33"/>
          <p:cNvGrpSpPr/>
          <p:nvPr/>
        </p:nvGrpSpPr>
        <p:grpSpPr>
          <a:xfrm>
            <a:off x="6422808" y="3791301"/>
            <a:ext cx="309225" cy="309225"/>
            <a:chOff x="4964713" y="2475902"/>
            <a:chExt cx="405203" cy="405203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8" name="타원 1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 animBg="1"/>
      <p:bldP spid="111" grpId="0" animBg="1"/>
      <p:bldP spid="112" grpId="0" animBg="1"/>
      <p:bldP spid="113" grpId="0" animBg="1"/>
      <p:bldP spid="13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4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모서리가 둥근 직사각형 14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8" name="그룹 16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8513905" y="0"/>
              <a:ext cx="511679" cy="721316"/>
              <a:chOff x="8954744" y="0"/>
              <a:chExt cx="511679" cy="721316"/>
            </a:xfrm>
          </p:grpSpPr>
          <p:grpSp>
            <p:nvGrpSpPr>
              <p:cNvPr id="85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1" name="직사각형 110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03954" y="985417"/>
            <a:ext cx="2405824" cy="438582"/>
            <a:chOff x="1003954" y="985417"/>
            <a:chExt cx="2405824" cy="438582"/>
          </a:xfrm>
        </p:grpSpPr>
        <p:sp>
          <p:nvSpPr>
            <p:cNvPr id="123" name="TextBox 122"/>
            <p:cNvSpPr txBox="1"/>
            <p:nvPr/>
          </p:nvSpPr>
          <p:spPr>
            <a:xfrm>
              <a:off x="1227770" y="985417"/>
              <a:ext cx="218200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1.386 </a:t>
              </a:r>
              <a:r>
                <a:rPr lang="ko-KR" altLang="en-US" sz="2250" b="1" dirty="0">
                  <a:latin typeface="+mn-ea"/>
                </a:rPr>
                <a:t>알아보기</a:t>
              </a: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2" y="1743646"/>
            <a:ext cx="8186777" cy="4425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8"/>
          <a:stretch/>
        </p:blipFill>
        <p:spPr>
          <a:xfrm>
            <a:off x="2269654" y="2004769"/>
            <a:ext cx="529200" cy="25766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0" r="-2179"/>
          <a:stretch/>
        </p:blipFill>
        <p:spPr>
          <a:xfrm>
            <a:off x="3052217" y="2004769"/>
            <a:ext cx="1080120" cy="257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5391355"/>
            <a:ext cx="6391444" cy="543953"/>
          </a:xfrm>
          <a:prstGeom prst="rect">
            <a:avLst/>
          </a:prstGeom>
        </p:spPr>
      </p:pic>
      <p:grpSp>
        <p:nvGrpSpPr>
          <p:cNvPr id="101" name="그룹 33"/>
          <p:cNvGrpSpPr/>
          <p:nvPr/>
        </p:nvGrpSpPr>
        <p:grpSpPr>
          <a:xfrm>
            <a:off x="2384249" y="1978987"/>
            <a:ext cx="309225" cy="309225"/>
            <a:chOff x="4964713" y="2475902"/>
            <a:chExt cx="405203" cy="405203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33"/>
          <p:cNvGrpSpPr/>
          <p:nvPr/>
        </p:nvGrpSpPr>
        <p:grpSpPr>
          <a:xfrm>
            <a:off x="3437664" y="1978987"/>
            <a:ext cx="309225" cy="309225"/>
            <a:chOff x="4964713" y="2475902"/>
            <a:chExt cx="405203" cy="405203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33"/>
          <p:cNvGrpSpPr/>
          <p:nvPr/>
        </p:nvGrpSpPr>
        <p:grpSpPr>
          <a:xfrm>
            <a:off x="5041781" y="5526208"/>
            <a:ext cx="309225" cy="309225"/>
            <a:chOff x="4964713" y="2475902"/>
            <a:chExt cx="405203" cy="405203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13943" y="1687205"/>
            <a:ext cx="8736074" cy="1015663"/>
            <a:chOff x="613943" y="1687205"/>
            <a:chExt cx="8736074" cy="1015663"/>
          </a:xfrm>
        </p:grpSpPr>
        <p:sp>
          <p:nvSpPr>
            <p:cNvPr id="144" name="TextBox 143"/>
            <p:cNvSpPr txBox="1"/>
            <p:nvPr/>
          </p:nvSpPr>
          <p:spPr>
            <a:xfrm>
              <a:off x="777457" y="1687205"/>
              <a:ext cx="85725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+mn-ea"/>
                  <a:ea typeface="+mn-ea"/>
                </a:rPr>
                <a:t>전체 크기가 </a:t>
              </a:r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인 모눈종이에 색칠된 부분이 나타내는 수는</a:t>
              </a:r>
              <a:endParaRPr lang="en-US" altLang="ko-KR" sz="20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+mn-ea"/>
                  <a:ea typeface="+mn-ea"/>
                </a:rPr>
                <a:t>입니다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r>
                <a:rPr lang="ko-KR" altLang="en-US" sz="2000" dirty="0">
                  <a:latin typeface="+mn-ea"/>
                  <a:ea typeface="+mn-ea"/>
                </a:rPr>
                <a:t> 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613943" y="191487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69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8" name="모서리가 둥근 직사각형 147"/>
          <p:cNvSpPr/>
          <p:nvPr/>
        </p:nvSpPr>
        <p:spPr>
          <a:xfrm>
            <a:off x="6609184" y="2276872"/>
            <a:ext cx="1926559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 점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육사삼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2352791"/>
            <a:ext cx="884521" cy="327273"/>
          </a:xfrm>
          <a:prstGeom prst="rect">
            <a:avLst/>
          </a:prstGeom>
        </p:spPr>
      </p:pic>
      <p:sp>
        <p:nvSpPr>
          <p:cNvPr id="129" name="직사각형 128">
            <a:hlinkClick r:id="rId4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7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8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28658" y="958727"/>
            <a:ext cx="9252222" cy="507831"/>
            <a:chOff x="128464" y="957790"/>
            <a:chExt cx="9252222" cy="507831"/>
          </a:xfrm>
        </p:grpSpPr>
        <p:sp>
          <p:nvSpPr>
            <p:cNvPr id="57" name="TextBox 56"/>
            <p:cNvSpPr txBox="1"/>
            <p:nvPr/>
          </p:nvSpPr>
          <p:spPr>
            <a:xfrm>
              <a:off x="990447" y="957790"/>
              <a:ext cx="839023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    </a:t>
              </a:r>
              <a:r>
                <a:rPr lang="ko-KR" altLang="en-US" sz="2250" b="1" dirty="0" smtClean="0">
                  <a:latin typeface="+mn-ea"/>
                </a:rPr>
                <a:t>안에 </a:t>
              </a:r>
              <a:r>
                <a:rPr lang="ko-KR" altLang="en-US" sz="2250" b="1" dirty="0">
                  <a:latin typeface="+mn-ea"/>
                </a:rPr>
                <a:t>알맞은 수를 써넣고 읽어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28464" y="980728"/>
              <a:ext cx="822822" cy="436484"/>
              <a:chOff x="128464" y="980728"/>
              <a:chExt cx="822822" cy="436484"/>
            </a:xfrm>
          </p:grpSpPr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  <p:sp>
          <p:nvSpPr>
            <p:cNvPr id="137" name="모서리가 둥근 직사각형 136"/>
            <p:cNvSpPr/>
            <p:nvPr/>
          </p:nvSpPr>
          <p:spPr>
            <a:xfrm>
              <a:off x="1072361" y="1015831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7568302" y="1729664"/>
            <a:ext cx="1417146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0.643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07" y="2722453"/>
            <a:ext cx="2397626" cy="2397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11" y="4184933"/>
            <a:ext cx="1242886" cy="15231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30564" y="3639597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 수는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0.001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643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개인 수야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3" name="그룹 33"/>
          <p:cNvGrpSpPr/>
          <p:nvPr/>
        </p:nvGrpSpPr>
        <p:grpSpPr>
          <a:xfrm>
            <a:off x="8122262" y="1799084"/>
            <a:ext cx="309225" cy="309225"/>
            <a:chOff x="4964713" y="2475902"/>
            <a:chExt cx="405203" cy="405203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0" name="타원 14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33"/>
          <p:cNvGrpSpPr/>
          <p:nvPr/>
        </p:nvGrpSpPr>
        <p:grpSpPr>
          <a:xfrm>
            <a:off x="7596103" y="2357387"/>
            <a:ext cx="309225" cy="309225"/>
            <a:chOff x="4964713" y="2475902"/>
            <a:chExt cx="405203" cy="405203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564" y="2989085"/>
            <a:ext cx="3118872" cy="30748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431760" y="2723216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69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13943" y="1669947"/>
            <a:ext cx="8736074" cy="553998"/>
            <a:chOff x="613943" y="1669947"/>
            <a:chExt cx="8736074" cy="553998"/>
          </a:xfrm>
        </p:grpSpPr>
        <p:sp>
          <p:nvSpPr>
            <p:cNvPr id="144" name="TextBox 143"/>
            <p:cNvSpPr txBox="1"/>
            <p:nvPr/>
          </p:nvSpPr>
          <p:spPr>
            <a:xfrm>
              <a:off x="777457" y="1669947"/>
              <a:ext cx="857256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spc="-50" dirty="0">
                  <a:latin typeface="+mn-ea"/>
                  <a:ea typeface="+mn-ea"/>
                </a:rPr>
                <a:t>1</a:t>
              </a:r>
              <a:r>
                <a:rPr lang="ko-KR" altLang="en-US" sz="2000" spc="-50" dirty="0">
                  <a:latin typeface="+mn-ea"/>
                  <a:ea typeface="+mn-ea"/>
                </a:rPr>
                <a:t>이 </a:t>
              </a:r>
              <a:r>
                <a:rPr lang="en-US" altLang="ko-KR" sz="2000" spc="-50" dirty="0">
                  <a:latin typeface="+mn-ea"/>
                  <a:ea typeface="+mn-ea"/>
                </a:rPr>
                <a:t>3</a:t>
              </a:r>
              <a:r>
                <a:rPr lang="ko-KR" altLang="en-US" sz="2000" spc="-50" dirty="0">
                  <a:latin typeface="+mn-ea"/>
                  <a:ea typeface="+mn-ea"/>
                </a:rPr>
                <a:t>개</a:t>
              </a:r>
              <a:r>
                <a:rPr lang="en-US" altLang="ko-KR" sz="2000" spc="-50" dirty="0">
                  <a:latin typeface="+mn-ea"/>
                  <a:ea typeface="+mn-ea"/>
                </a:rPr>
                <a:t>, 0.1</a:t>
              </a:r>
              <a:r>
                <a:rPr lang="ko-KR" altLang="en-US" sz="2000" spc="-50" dirty="0">
                  <a:latin typeface="+mn-ea"/>
                  <a:ea typeface="+mn-ea"/>
                </a:rPr>
                <a:t>이 </a:t>
              </a:r>
              <a:r>
                <a:rPr lang="en-US" altLang="ko-KR" sz="2000" spc="-50" dirty="0">
                  <a:latin typeface="+mn-ea"/>
                  <a:ea typeface="+mn-ea"/>
                </a:rPr>
                <a:t>7</a:t>
              </a:r>
              <a:r>
                <a:rPr lang="ko-KR" altLang="en-US" sz="2000" spc="-50" dirty="0">
                  <a:latin typeface="+mn-ea"/>
                  <a:ea typeface="+mn-ea"/>
                </a:rPr>
                <a:t>개</a:t>
              </a:r>
              <a:r>
                <a:rPr lang="en-US" altLang="ko-KR" sz="2000" spc="-50" dirty="0">
                  <a:latin typeface="+mn-ea"/>
                  <a:ea typeface="+mn-ea"/>
                </a:rPr>
                <a:t>, 0.01</a:t>
              </a:r>
              <a:r>
                <a:rPr lang="ko-KR" altLang="en-US" sz="2000" spc="-50" dirty="0">
                  <a:latin typeface="+mn-ea"/>
                  <a:ea typeface="+mn-ea"/>
                </a:rPr>
                <a:t>이 </a:t>
              </a:r>
              <a:r>
                <a:rPr lang="en-US" altLang="ko-KR" sz="2000" spc="-50" dirty="0">
                  <a:latin typeface="+mn-ea"/>
                  <a:ea typeface="+mn-ea"/>
                </a:rPr>
                <a:t>1</a:t>
              </a:r>
              <a:r>
                <a:rPr lang="ko-KR" altLang="en-US" sz="2000" spc="-50" dirty="0">
                  <a:latin typeface="+mn-ea"/>
                  <a:ea typeface="+mn-ea"/>
                </a:rPr>
                <a:t>개</a:t>
              </a:r>
              <a:r>
                <a:rPr lang="en-US" altLang="ko-KR" sz="2000" spc="-50" dirty="0">
                  <a:latin typeface="+mn-ea"/>
                  <a:ea typeface="+mn-ea"/>
                </a:rPr>
                <a:t>, 0.001</a:t>
              </a:r>
              <a:r>
                <a:rPr lang="ko-KR" altLang="en-US" sz="2000" spc="-50" dirty="0">
                  <a:latin typeface="+mn-ea"/>
                  <a:ea typeface="+mn-ea"/>
                </a:rPr>
                <a:t>이 </a:t>
              </a:r>
              <a:r>
                <a:rPr lang="en-US" altLang="ko-KR" sz="2000" spc="-50" dirty="0">
                  <a:latin typeface="+mn-ea"/>
                  <a:ea typeface="+mn-ea"/>
                </a:rPr>
                <a:t>9</a:t>
              </a:r>
              <a:r>
                <a:rPr lang="ko-KR" altLang="en-US" sz="2000" spc="-50" dirty="0">
                  <a:latin typeface="+mn-ea"/>
                  <a:ea typeface="+mn-ea"/>
                </a:rPr>
                <a:t>개인 수는                   </a:t>
              </a:r>
              <a:r>
                <a:rPr lang="ko-KR" altLang="en-US" sz="2000" spc="-50" dirty="0" smtClean="0">
                  <a:latin typeface="+mn-ea"/>
                  <a:ea typeface="+mn-ea"/>
                </a:rPr>
                <a:t>입니다</a:t>
              </a:r>
              <a:r>
                <a:rPr lang="en-US" altLang="ko-KR" sz="2000" spc="-5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45" name="타원 144"/>
            <p:cNvSpPr/>
            <p:nvPr/>
          </p:nvSpPr>
          <p:spPr>
            <a:xfrm>
              <a:off x="613943" y="190241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6" name="모서리가 둥근 직사각형 145"/>
          <p:cNvSpPr/>
          <p:nvPr/>
        </p:nvSpPr>
        <p:spPr>
          <a:xfrm>
            <a:off x="6704206" y="1700808"/>
            <a:ext cx="1417146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3.719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6" name="직사각형 115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5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732537" y="2305728"/>
            <a:ext cx="1926559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삼 점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칠일구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639" y="2348880"/>
            <a:ext cx="884521" cy="32727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8464" y="957790"/>
            <a:ext cx="9252222" cy="507831"/>
            <a:chOff x="128464" y="957790"/>
            <a:chExt cx="9252222" cy="507831"/>
          </a:xfrm>
        </p:grpSpPr>
        <p:sp>
          <p:nvSpPr>
            <p:cNvPr id="149" name="TextBox 148"/>
            <p:cNvSpPr txBox="1"/>
            <p:nvPr/>
          </p:nvSpPr>
          <p:spPr>
            <a:xfrm>
              <a:off x="990447" y="957790"/>
              <a:ext cx="839023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    </a:t>
              </a:r>
              <a:r>
                <a:rPr lang="ko-KR" altLang="en-US" sz="2250" b="1" dirty="0" smtClean="0">
                  <a:latin typeface="+mn-ea"/>
                </a:rPr>
                <a:t>안에 </a:t>
              </a:r>
              <a:r>
                <a:rPr lang="ko-KR" altLang="en-US" sz="2250" b="1" dirty="0">
                  <a:latin typeface="+mn-ea"/>
                </a:rPr>
                <a:t>알맞은 수를 써넣고 읽어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128464" y="980728"/>
              <a:ext cx="822822" cy="436484"/>
              <a:chOff x="128464" y="980728"/>
              <a:chExt cx="822822" cy="436484"/>
            </a:xfrm>
          </p:grpSpPr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152" name="그림 151"/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  <p:sp>
          <p:nvSpPr>
            <p:cNvPr id="153" name="모서리가 둥근 직사각형 152"/>
            <p:cNvSpPr/>
            <p:nvPr/>
          </p:nvSpPr>
          <p:spPr>
            <a:xfrm>
              <a:off x="1072361" y="1016768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4" name="그룹 33"/>
          <p:cNvGrpSpPr/>
          <p:nvPr/>
        </p:nvGrpSpPr>
        <p:grpSpPr>
          <a:xfrm>
            <a:off x="7485775" y="2348880"/>
            <a:ext cx="309225" cy="309225"/>
            <a:chOff x="4964713" y="2475902"/>
            <a:chExt cx="405203" cy="405203"/>
          </a:xfrm>
        </p:grpSpPr>
        <p:sp>
          <p:nvSpPr>
            <p:cNvPr id="155" name="타원 15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7" name="타원 15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33"/>
          <p:cNvGrpSpPr/>
          <p:nvPr/>
        </p:nvGrpSpPr>
        <p:grpSpPr>
          <a:xfrm>
            <a:off x="7281032" y="1794872"/>
            <a:ext cx="309225" cy="309225"/>
            <a:chOff x="4964713" y="2475902"/>
            <a:chExt cx="405203" cy="405203"/>
          </a:xfrm>
        </p:grpSpPr>
        <p:sp>
          <p:nvSpPr>
            <p:cNvPr id="159" name="타원 15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1" name="타원 16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6393440" y="2708920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442219" y="0"/>
            <a:ext cx="3447755" cy="721316"/>
            <a:chOff x="6442219" y="0"/>
            <a:chExt cx="3447755" cy="72131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145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2" name="그룹 77"/>
            <p:cNvGrpSpPr/>
            <p:nvPr/>
          </p:nvGrpSpPr>
          <p:grpSpPr>
            <a:xfrm>
              <a:off x="9455060" y="0"/>
              <a:ext cx="358148" cy="680156"/>
              <a:chOff x="5738819" y="597477"/>
              <a:chExt cx="288060" cy="547053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모서리가 둥근 직사각형 19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9378295" y="3519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4" name="직사각형 83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73687" y="957790"/>
            <a:ext cx="9206999" cy="507831"/>
            <a:chOff x="173687" y="957790"/>
            <a:chExt cx="9206999" cy="507831"/>
          </a:xfrm>
        </p:grpSpPr>
        <p:sp>
          <p:nvSpPr>
            <p:cNvPr id="90" name="TextBox 89"/>
            <p:cNvSpPr txBox="1"/>
            <p:nvPr/>
          </p:nvSpPr>
          <p:spPr>
            <a:xfrm>
              <a:off x="990447" y="957790"/>
              <a:ext cx="839023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동물이 나타내는 소수를 각각 써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  <p:sp>
        <p:nvSpPr>
          <p:cNvPr id="93" name="직사각형 92">
            <a:hlinkClick r:id="rId8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t="59187"/>
          <a:stretch/>
        </p:blipFill>
        <p:spPr>
          <a:xfrm>
            <a:off x="824932" y="3925506"/>
            <a:ext cx="8256137" cy="1212848"/>
          </a:xfrm>
          <a:prstGeom prst="rect">
            <a:avLst/>
          </a:prstGeom>
        </p:spPr>
      </p:pic>
      <p:sp>
        <p:nvSpPr>
          <p:cNvPr id="219" name="모서리가 둥근 직사각형 218"/>
          <p:cNvSpPr/>
          <p:nvPr/>
        </p:nvSpPr>
        <p:spPr>
          <a:xfrm>
            <a:off x="1833489" y="4271347"/>
            <a:ext cx="1296144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0.996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4641801" y="4271347"/>
            <a:ext cx="1296144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1.008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408598" y="4271347"/>
            <a:ext cx="1296144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1.014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1" y="1763053"/>
            <a:ext cx="8641098" cy="1816612"/>
          </a:xfrm>
          <a:prstGeom prst="rect">
            <a:avLst/>
          </a:prstGeom>
        </p:spPr>
      </p:pic>
      <p:grpSp>
        <p:nvGrpSpPr>
          <p:cNvPr id="100" name="그룹 33"/>
          <p:cNvGrpSpPr/>
          <p:nvPr/>
        </p:nvGrpSpPr>
        <p:grpSpPr>
          <a:xfrm>
            <a:off x="2326948" y="4354334"/>
            <a:ext cx="309225" cy="309225"/>
            <a:chOff x="4964713" y="2475902"/>
            <a:chExt cx="405203" cy="405203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33"/>
          <p:cNvGrpSpPr/>
          <p:nvPr/>
        </p:nvGrpSpPr>
        <p:grpSpPr>
          <a:xfrm>
            <a:off x="5135260" y="4354334"/>
            <a:ext cx="309225" cy="309225"/>
            <a:chOff x="4964713" y="2475902"/>
            <a:chExt cx="405203" cy="405203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33"/>
          <p:cNvGrpSpPr/>
          <p:nvPr/>
        </p:nvGrpSpPr>
        <p:grpSpPr>
          <a:xfrm>
            <a:off x="7901379" y="4354334"/>
            <a:ext cx="309225" cy="309225"/>
            <a:chOff x="4964713" y="2475902"/>
            <a:chExt cx="405203" cy="405203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3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소수의 크기를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비교해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465168" y="0"/>
            <a:ext cx="258550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207"/>
          <a:stretch/>
        </p:blipFill>
        <p:spPr>
          <a:xfrm>
            <a:off x="911429" y="1412777"/>
            <a:ext cx="8105721" cy="468568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42219" y="0"/>
            <a:ext cx="3450340" cy="680156"/>
            <a:chOff x="6442219" y="0"/>
            <a:chExt cx="3450340" cy="680156"/>
          </a:xfrm>
        </p:grpSpPr>
        <p:grpSp>
          <p:nvGrpSpPr>
            <p:cNvPr id="214" name="그룹 213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2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3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24" name="타원 22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22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모서리가 둥근 직사각형 22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89"/>
            <p:cNvGrpSpPr/>
            <p:nvPr/>
          </p:nvGrpSpPr>
          <p:grpSpPr>
            <a:xfrm>
              <a:off x="7282807" y="0"/>
              <a:ext cx="402673" cy="680156"/>
              <a:chOff x="6017427" y="558786"/>
              <a:chExt cx="402673" cy="680156"/>
            </a:xfrm>
          </p:grpSpPr>
          <p:grpSp>
            <p:nvGrpSpPr>
              <p:cNvPr id="231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4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2" name="직선 연결선 2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4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1" name="직선 연결선 2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5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58" name="직선 연결선 25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모서리가 둥근 직사각형 25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모서리가 둥근 직사각형 26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7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8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85" name="TextBox 84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763623" y="10332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7" name="그림 86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984" y="836712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79575"/>
            <a:ext cx="8789630" cy="1283127"/>
            <a:chOff x="560387" y="979575"/>
            <a:chExt cx="8789630" cy="1283127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7070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979575"/>
              <a:ext cx="8736074" cy="461665"/>
              <a:chOff x="613943" y="4183844"/>
              <a:chExt cx="8736074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18384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spc="-70" dirty="0">
                    <a:latin typeface="+mn-ea"/>
                    <a:ea typeface="+mn-ea"/>
                  </a:rPr>
                  <a:t>지호네 가족이 야영장에 가고 있습니다</a:t>
                </a:r>
                <a:r>
                  <a:rPr lang="en-US" altLang="ko-KR" sz="2000" spc="-70" dirty="0">
                    <a:latin typeface="+mn-ea"/>
                    <a:ea typeface="+mn-ea"/>
                  </a:rPr>
                  <a:t>. </a:t>
                </a:r>
                <a:r>
                  <a:rPr lang="ko-KR" altLang="en-US" sz="2000" spc="-70" dirty="0">
                    <a:latin typeface="+mn-ea"/>
                    <a:ea typeface="+mn-ea"/>
                  </a:rPr>
                  <a:t>야영장까지 남은 거리는 얼마인가요</a:t>
                </a:r>
                <a:r>
                  <a:rPr lang="en-US" altLang="ko-KR" sz="2000" spc="-7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3202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2657676"/>
            <a:ext cx="8789630" cy="1282610"/>
            <a:chOff x="560387" y="2657676"/>
            <a:chExt cx="8789630" cy="128261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60387" y="314828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613943" y="2657676"/>
              <a:ext cx="8736074" cy="425245"/>
              <a:chOff x="613943" y="4183844"/>
              <a:chExt cx="8736074" cy="425245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77457" y="4183844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지호가 궁금해하는 것은 무엇인가요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431616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293096"/>
            <a:ext cx="8789630" cy="1679867"/>
            <a:chOff x="560387" y="4293096"/>
            <a:chExt cx="8789630" cy="167986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60387" y="4822321"/>
              <a:ext cx="8785225" cy="1150642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613943" y="4293096"/>
              <a:ext cx="8736074" cy="461217"/>
              <a:chOff x="613943" y="4141680"/>
              <a:chExt cx="8736074" cy="461217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77457" y="4141680"/>
                <a:ext cx="8572560" cy="461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425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sz="2000" dirty="0">
                    <a:latin typeface="+mn-ea"/>
                    <a:ea typeface="+mn-ea"/>
                  </a:rPr>
                  <a:t>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sz="2000" dirty="0">
                    <a:latin typeface="+mn-ea"/>
                    <a:ea typeface="+mn-ea"/>
                  </a:rPr>
                  <a:t>인지 어떻게 알 수 있을까요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613943" y="432338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17403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425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1393" y="3294987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425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몇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인지 궁금해합니다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442219" y="0"/>
            <a:ext cx="3450340" cy="680156"/>
            <a:chOff x="6442219" y="0"/>
            <a:chExt cx="3450340" cy="680156"/>
          </a:xfrm>
        </p:grpSpPr>
        <p:grpSp>
          <p:nvGrpSpPr>
            <p:cNvPr id="88" name="그룹 87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모서리가 둥근 직사각형 9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89"/>
            <p:cNvGrpSpPr/>
            <p:nvPr/>
          </p:nvGrpSpPr>
          <p:grpSpPr>
            <a:xfrm>
              <a:off x="7282807" y="0"/>
              <a:ext cx="402673" cy="680156"/>
              <a:chOff x="6017427" y="558786"/>
              <a:chExt cx="402673" cy="68015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88" name="직선 연결선 18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모서리가 둥근 직사각형 18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91393" y="4945211"/>
            <a:ext cx="8332097" cy="86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지난 시간에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나타내면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임을 배웠으니 같은 방법으로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몇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인지 알아보면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4" name="직사각형 133">
            <a:hlinkClick r:id="rId3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4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5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33"/>
          <p:cNvGrpSpPr/>
          <p:nvPr/>
        </p:nvGrpSpPr>
        <p:grpSpPr>
          <a:xfrm>
            <a:off x="4791000" y="1679713"/>
            <a:ext cx="324000" cy="324000"/>
            <a:chOff x="4964713" y="2475902"/>
            <a:chExt cx="405203" cy="405203"/>
          </a:xfrm>
        </p:grpSpPr>
        <p:sp>
          <p:nvSpPr>
            <p:cNvPr id="132" name="타원 13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33"/>
          <p:cNvGrpSpPr/>
          <p:nvPr/>
        </p:nvGrpSpPr>
        <p:grpSpPr>
          <a:xfrm>
            <a:off x="4791000" y="3386280"/>
            <a:ext cx="324000" cy="324000"/>
            <a:chOff x="4964713" y="2475902"/>
            <a:chExt cx="405203" cy="405203"/>
          </a:xfrm>
        </p:grpSpPr>
        <p:sp>
          <p:nvSpPr>
            <p:cNvPr id="158" name="타원 15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0" name="타원 15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33"/>
          <p:cNvGrpSpPr/>
          <p:nvPr/>
        </p:nvGrpSpPr>
        <p:grpSpPr>
          <a:xfrm>
            <a:off x="4791000" y="5321905"/>
            <a:ext cx="324000" cy="324000"/>
            <a:chOff x="4964713" y="2475902"/>
            <a:chExt cx="405203" cy="405203"/>
          </a:xfrm>
        </p:grpSpPr>
        <p:sp>
          <p:nvSpPr>
            <p:cNvPr id="162" name="타원 16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4" name="타원 16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84" grpId="0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4662178"/>
            <a:ext cx="8789630" cy="1293873"/>
            <a:chOff x="560387" y="4662178"/>
            <a:chExt cx="8789630" cy="1293873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560387" y="5156851"/>
              <a:ext cx="8785225" cy="7992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613943" y="4662178"/>
              <a:ext cx="8736074" cy="461217"/>
              <a:chOff x="613943" y="1188769"/>
              <a:chExt cx="8736074" cy="461217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777457" y="1188769"/>
                <a:ext cx="8572560" cy="461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그림에서     부분으로 표시된 크기는 분수로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sz="2000" dirty="0">
                    <a:latin typeface="+mn-ea"/>
                    <a:ea typeface="+mn-ea"/>
                  </a:rPr>
                  <a:t>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613943" y="134494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2000672" y="4744431"/>
              <a:ext cx="216024" cy="337282"/>
            </a:xfrm>
            <a:prstGeom prst="rect">
              <a:avLst/>
            </a:prstGeom>
            <a:solidFill>
              <a:srgbClr val="F7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91393" y="5351396"/>
            <a:ext cx="833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전체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나눈 것 중의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   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42219" y="0"/>
            <a:ext cx="3450340" cy="738286"/>
            <a:chOff x="6442219" y="0"/>
            <a:chExt cx="3450340" cy="738286"/>
          </a:xfrm>
        </p:grpSpPr>
        <p:grpSp>
          <p:nvGrpSpPr>
            <p:cNvPr id="103" name="그룹 89"/>
            <p:cNvGrpSpPr/>
            <p:nvPr/>
          </p:nvGrpSpPr>
          <p:grpSpPr>
            <a:xfrm>
              <a:off x="7661509" y="0"/>
              <a:ext cx="511679" cy="738286"/>
              <a:chOff x="5957373" y="558786"/>
              <a:chExt cx="511679" cy="738286"/>
            </a:xfrm>
          </p:grpSpPr>
          <p:grpSp>
            <p:nvGrpSpPr>
              <p:cNvPr id="104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9" name="그룹 14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cxnSp>
            <p:nvCxnSpPr>
              <p:cNvPr id="150" name="직선 연결선 14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모서리가 둥근 직사각형 15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5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7" name="직사각형 86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4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2" y="1704615"/>
            <a:ext cx="8638050" cy="19263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0388" y="986064"/>
            <a:ext cx="9077574" cy="461665"/>
            <a:chOff x="560388" y="986064"/>
            <a:chExt cx="9077574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1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sz="2250" b="1" dirty="0">
                  <a:latin typeface="+mn-ea"/>
                </a:rPr>
                <a:t>는 </a:t>
              </a:r>
              <a:r>
                <a:rPr lang="en-US" altLang="ko-KR" sz="2250" b="1" dirty="0">
                  <a:latin typeface="+mn-ea"/>
                </a:rPr>
                <a:t>1000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ko-KR" altLang="en-US" sz="2250" b="1" dirty="0">
                  <a:latin typeface="+mn-ea"/>
                </a:rPr>
                <a:t>입니다</a:t>
              </a:r>
              <a:r>
                <a:rPr lang="en-US" altLang="ko-KR" sz="2250" b="1" dirty="0">
                  <a:latin typeface="+mn-ea"/>
                </a:rPr>
                <a:t>. 1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ko-KR" altLang="en-US" sz="2250" b="1" dirty="0">
                  <a:latin typeface="+mn-ea"/>
                </a:rPr>
                <a:t>는 몇</a:t>
              </a:r>
              <a:r>
                <a:rPr lang="en-US" altLang="ko-KR" sz="2250" b="1" dirty="0">
                  <a:latin typeface="+mn-ea"/>
                </a:rPr>
                <a:t>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sz="2250" b="1" dirty="0">
                  <a:latin typeface="+mn-ea"/>
                </a:rPr>
                <a:t>인지 알아봅시다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560388" y="1008097"/>
              <a:ext cx="381000" cy="400110"/>
              <a:chOff x="452406" y="890570"/>
              <a:chExt cx="381000" cy="400110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11" name="그룹 33"/>
          <p:cNvGrpSpPr/>
          <p:nvPr/>
        </p:nvGrpSpPr>
        <p:grpSpPr>
          <a:xfrm>
            <a:off x="4791000" y="5445712"/>
            <a:ext cx="324000" cy="324000"/>
            <a:chOff x="4964713" y="2475902"/>
            <a:chExt cx="405203" cy="405203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382"/>
              </p:ext>
            </p:extLst>
          </p:nvPr>
        </p:nvGraphicFramePr>
        <p:xfrm>
          <a:off x="6105128" y="5204779"/>
          <a:ext cx="64807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" y="1641127"/>
            <a:ext cx="9005456" cy="264729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442219" y="0"/>
            <a:ext cx="3450340" cy="738286"/>
            <a:chOff x="6442219" y="0"/>
            <a:chExt cx="3450340" cy="738286"/>
          </a:xfrm>
        </p:grpSpPr>
        <p:grpSp>
          <p:nvGrpSpPr>
            <p:cNvPr id="148" name="그룹 147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8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7" name="그룹 166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모서리가 둥근 직사각형 168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7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3" name="그룹 89"/>
            <p:cNvGrpSpPr/>
            <p:nvPr/>
          </p:nvGrpSpPr>
          <p:grpSpPr>
            <a:xfrm>
              <a:off x="7661509" y="0"/>
              <a:ext cx="511679" cy="738286"/>
              <a:chOff x="5957373" y="558786"/>
              <a:chExt cx="511679" cy="738286"/>
            </a:xfrm>
          </p:grpSpPr>
          <p:grpSp>
            <p:nvGrpSpPr>
              <p:cNvPr id="194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4562477"/>
            <a:ext cx="8785225" cy="1387473"/>
            <a:chOff x="560387" y="4562477"/>
            <a:chExt cx="8785225" cy="1387473"/>
          </a:xfrm>
        </p:grpSpPr>
        <p:grpSp>
          <p:nvGrpSpPr>
            <p:cNvPr id="3" name="그룹 2"/>
            <p:cNvGrpSpPr/>
            <p:nvPr/>
          </p:nvGrpSpPr>
          <p:grpSpPr>
            <a:xfrm>
              <a:off x="613943" y="4562477"/>
              <a:ext cx="5126770" cy="338554"/>
              <a:chOff x="613943" y="4267295"/>
              <a:chExt cx="5126770" cy="33855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906056" y="4267295"/>
                <a:ext cx="48346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1 </a:t>
                </a:r>
                <a:r>
                  <a:rPr lang="en-US" altLang="ko-KR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sz="2000" b="1" dirty="0">
                    <a:latin typeface="+mn-ea"/>
                  </a:rPr>
                  <a:t>는 분수와 소수로 각각 몇 </a:t>
                </a:r>
                <a:r>
                  <a:rPr lang="en-US" altLang="ko-KR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sz="2000" b="1" dirty="0">
                    <a:latin typeface="+mn-ea"/>
                  </a:rPr>
                  <a:t>인가요</a:t>
                </a:r>
                <a:r>
                  <a:rPr lang="en-US" altLang="ko-KR" sz="2000" b="1" dirty="0">
                    <a:latin typeface="+mn-ea"/>
                  </a:rPr>
                  <a:t>?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613943" y="436037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5" name="모서리가 둥근 직사각형 94"/>
            <p:cNvSpPr/>
            <p:nvPr/>
          </p:nvSpPr>
          <p:spPr>
            <a:xfrm>
              <a:off x="560387" y="4941256"/>
              <a:ext cx="8785225" cy="100869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91393" y="5230160"/>
            <a:ext cx="833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분수로         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소수로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0.001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5" action="ppaction://hlinksldjump"/>
          </p:cNvPr>
          <p:cNvSpPr/>
          <p:nvPr/>
        </p:nvSpPr>
        <p:spPr>
          <a:xfrm>
            <a:off x="816267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6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7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8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03954" y="985417"/>
            <a:ext cx="2405824" cy="438582"/>
            <a:chOff x="1003954" y="985417"/>
            <a:chExt cx="2405824" cy="438582"/>
          </a:xfrm>
        </p:grpSpPr>
        <p:sp>
          <p:nvSpPr>
            <p:cNvPr id="104" name="TextBox 103"/>
            <p:cNvSpPr txBox="1"/>
            <p:nvPr/>
          </p:nvSpPr>
          <p:spPr>
            <a:xfrm>
              <a:off x="1227770" y="985417"/>
              <a:ext cx="218200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0.001 </a:t>
              </a:r>
              <a:r>
                <a:rPr lang="ko-KR" altLang="en-US" sz="2250" b="1" dirty="0">
                  <a:latin typeface="+mn-ea"/>
                </a:rPr>
                <a:t>알아보기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86590"/>
              </p:ext>
            </p:extLst>
          </p:nvPr>
        </p:nvGraphicFramePr>
        <p:xfrm>
          <a:off x="2936776" y="5083543"/>
          <a:ext cx="649776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49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7" name="그룹 33"/>
          <p:cNvGrpSpPr/>
          <p:nvPr/>
        </p:nvGrpSpPr>
        <p:grpSpPr>
          <a:xfrm>
            <a:off x="4791000" y="5321905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9" r="394" b="67710"/>
          <a:stretch/>
        </p:blipFill>
        <p:spPr>
          <a:xfrm>
            <a:off x="3682800" y="2145947"/>
            <a:ext cx="569217" cy="261848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62181" r="57703" b="5529"/>
          <a:stretch/>
        </p:blipFill>
        <p:spPr>
          <a:xfrm>
            <a:off x="1537200" y="2649600"/>
            <a:ext cx="1155129" cy="261848"/>
          </a:xfrm>
          <a:prstGeom prst="rect">
            <a:avLst/>
          </a:prstGeom>
        </p:spPr>
      </p:pic>
      <p:grpSp>
        <p:nvGrpSpPr>
          <p:cNvPr id="132" name="그룹 33"/>
          <p:cNvGrpSpPr/>
          <p:nvPr/>
        </p:nvGrpSpPr>
        <p:grpSpPr>
          <a:xfrm>
            <a:off x="3800872" y="2121340"/>
            <a:ext cx="324000" cy="324000"/>
            <a:chOff x="4964713" y="2475902"/>
            <a:chExt cx="405203" cy="405203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33"/>
          <p:cNvGrpSpPr/>
          <p:nvPr/>
        </p:nvGrpSpPr>
        <p:grpSpPr>
          <a:xfrm>
            <a:off x="1964704" y="2636912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4" name="타원 14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6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989016" y="977320"/>
            <a:ext cx="864399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dirty="0">
                <a:latin typeface="+mn-ea"/>
              </a:rPr>
              <a:t>       </a:t>
            </a:r>
            <a:r>
              <a:rPr lang="ko-KR" altLang="en-US" sz="2250" b="1" dirty="0" err="1" smtClean="0">
                <a:latin typeface="+mn-ea"/>
              </a:rPr>
              <a:t>를</a:t>
            </a:r>
            <a:r>
              <a:rPr lang="ko-KR" altLang="en-US" sz="2250" b="1" dirty="0" smtClean="0">
                <a:latin typeface="+mn-ea"/>
              </a:rPr>
              <a:t> </a:t>
            </a:r>
            <a:r>
              <a:rPr lang="ko-KR" altLang="en-US" sz="2250" b="1" dirty="0">
                <a:latin typeface="+mn-ea"/>
              </a:rPr>
              <a:t>소수로 나타내 봅시다</a:t>
            </a:r>
            <a:r>
              <a:rPr lang="en-US" altLang="ko-KR" sz="2250" b="1" dirty="0">
                <a:latin typeface="+mn-ea"/>
              </a:rPr>
              <a:t>.</a:t>
            </a:r>
            <a:endParaRPr lang="ko-KR" altLang="en-US" sz="22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60388" y="1008097"/>
            <a:ext cx="381000" cy="400110"/>
            <a:chOff x="452406" y="890570"/>
            <a:chExt cx="381000" cy="400110"/>
          </a:xfrm>
        </p:grpSpPr>
        <p:sp>
          <p:nvSpPr>
            <p:cNvPr id="81" name="타원 80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13943" y="1912597"/>
            <a:ext cx="8838693" cy="400110"/>
            <a:chOff x="613943" y="2042030"/>
            <a:chExt cx="8838693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880076" y="2042030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>
                  <a:latin typeface="+mn-ea"/>
                  <a:ea typeface="+mn-ea"/>
                </a:rPr>
                <a:t>       </a:t>
              </a:r>
              <a:r>
                <a:rPr lang="ko-KR" altLang="en-US" sz="2000" dirty="0" smtClean="0">
                  <a:latin typeface="+mn-ea"/>
                  <a:ea typeface="+mn-ea"/>
                </a:rPr>
                <a:t>을 </a:t>
              </a:r>
              <a:r>
                <a:rPr lang="ko-KR" altLang="en-US" sz="2000" dirty="0">
                  <a:latin typeface="+mn-ea"/>
                  <a:ea typeface="+mn-ea"/>
                </a:rPr>
                <a:t>소수로 나타내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215623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3943" y="4021811"/>
            <a:ext cx="3818719" cy="307777"/>
            <a:chOff x="613943" y="4221526"/>
            <a:chExt cx="3818719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906056" y="4221526"/>
              <a:ext cx="352660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        는        이 </a:t>
              </a:r>
              <a:r>
                <a:rPr lang="ko-KR" altLang="en-US" sz="2000" b="1" dirty="0">
                  <a:latin typeface="+mn-ea"/>
                </a:rPr>
                <a:t>몇 개인가요</a:t>
              </a:r>
              <a:r>
                <a:rPr lang="en-US" altLang="ko-KR" sz="2000" b="1" dirty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613943" y="428931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1" name="모서리가 둥근 직사각형 180"/>
          <p:cNvSpPr/>
          <p:nvPr/>
        </p:nvSpPr>
        <p:spPr>
          <a:xfrm>
            <a:off x="560387" y="2537264"/>
            <a:ext cx="8785225" cy="724416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91393" y="2650172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60387" y="4597064"/>
            <a:ext cx="8785225" cy="724416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91393" y="4702523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425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203" name="그룹 202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20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4" name="직선 연결선 21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모서리가 둥근 직사각형 21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2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29" name="그룹 22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39" name="그룹 238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4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2" name="직선 연결선 2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49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1" name="직선 연결선 2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0" name="직사각형 89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77082"/>
              </p:ext>
            </p:extLst>
          </p:nvPr>
        </p:nvGraphicFramePr>
        <p:xfrm>
          <a:off x="920750" y="3829028"/>
          <a:ext cx="647874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47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98842"/>
              </p:ext>
            </p:extLst>
          </p:nvPr>
        </p:nvGraphicFramePr>
        <p:xfrm>
          <a:off x="1951184" y="3829028"/>
          <a:ext cx="62555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25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2096"/>
              </p:ext>
            </p:extLst>
          </p:nvPr>
        </p:nvGraphicFramePr>
        <p:xfrm>
          <a:off x="941388" y="1765980"/>
          <a:ext cx="627236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27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69153"/>
              </p:ext>
            </p:extLst>
          </p:nvPr>
        </p:nvGraphicFramePr>
        <p:xfrm>
          <a:off x="1072361" y="824392"/>
          <a:ext cx="712287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12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425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9" name="그룹 33"/>
          <p:cNvGrpSpPr/>
          <p:nvPr/>
        </p:nvGrpSpPr>
        <p:grpSpPr>
          <a:xfrm>
            <a:off x="4791000" y="2742508"/>
            <a:ext cx="324000" cy="324000"/>
            <a:chOff x="4964713" y="2475902"/>
            <a:chExt cx="405203" cy="405203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33"/>
          <p:cNvGrpSpPr/>
          <p:nvPr/>
        </p:nvGrpSpPr>
        <p:grpSpPr>
          <a:xfrm>
            <a:off x="4791000" y="4797272"/>
            <a:ext cx="324000" cy="324000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81" grpId="0" animBg="1"/>
      <p:bldP spid="182" grpId="0"/>
      <p:bldP spid="202" grpId="0" animBg="1"/>
      <p:bldP spid="1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1141773"/>
            <a:ext cx="5424928" cy="307777"/>
            <a:chOff x="613943" y="1239990"/>
            <a:chExt cx="5424928" cy="307777"/>
          </a:xfrm>
        </p:grpSpPr>
        <p:sp>
          <p:nvSpPr>
            <p:cNvPr id="189" name="TextBox 188"/>
            <p:cNvSpPr txBox="1"/>
            <p:nvPr/>
          </p:nvSpPr>
          <p:spPr>
            <a:xfrm>
              <a:off x="906056" y="1239990"/>
              <a:ext cx="513281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        </a:t>
              </a:r>
              <a:r>
                <a:rPr lang="ko-KR" altLang="en-US" sz="2000" b="1" dirty="0" smtClean="0">
                  <a:latin typeface="+mn-ea"/>
                </a:rPr>
                <a:t>는 </a:t>
              </a:r>
              <a:r>
                <a:rPr lang="ko-KR" altLang="en-US" sz="2000" b="1" dirty="0">
                  <a:latin typeface="+mn-ea"/>
                </a:rPr>
                <a:t>소수로 어떻게 나타낼 수 있을까요</a:t>
              </a:r>
              <a:r>
                <a:rPr lang="en-US" altLang="ko-KR" sz="2000" b="1" dirty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613943" y="130781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모서리가 둥근 직사각형 192"/>
          <p:cNvSpPr/>
          <p:nvPr/>
        </p:nvSpPr>
        <p:spPr>
          <a:xfrm>
            <a:off x="560387" y="1709834"/>
            <a:ext cx="8785225" cy="1637085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791393" y="1951218"/>
            <a:ext cx="830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은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       는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425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개입니다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따라서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0.425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나타낼 수 있습니다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17" name="그룹 116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모서리가 둥근 직사각형 19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0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1" name="그룹 21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21" name="그룹 220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2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3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1" name="직사각형 80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25792"/>
              </p:ext>
            </p:extLst>
          </p:nvPr>
        </p:nvGraphicFramePr>
        <p:xfrm>
          <a:off x="920750" y="948990"/>
          <a:ext cx="647874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47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68860"/>
              </p:ext>
            </p:extLst>
          </p:nvPr>
        </p:nvGraphicFramePr>
        <p:xfrm>
          <a:off x="1183184" y="1988840"/>
          <a:ext cx="601464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01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003954" y="3758720"/>
            <a:ext cx="2405824" cy="438582"/>
            <a:chOff x="1003954" y="985417"/>
            <a:chExt cx="2405824" cy="438582"/>
          </a:xfrm>
        </p:grpSpPr>
        <p:sp>
          <p:nvSpPr>
            <p:cNvPr id="107" name="TextBox 106"/>
            <p:cNvSpPr txBox="1"/>
            <p:nvPr/>
          </p:nvSpPr>
          <p:spPr>
            <a:xfrm>
              <a:off x="1227770" y="985417"/>
              <a:ext cx="218200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0.425 </a:t>
              </a:r>
              <a:r>
                <a:rPr lang="ko-KR" altLang="en-US" sz="2250" b="1" dirty="0">
                  <a:latin typeface="+mn-ea"/>
                </a:rPr>
                <a:t>알아보기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0" y="4273148"/>
            <a:ext cx="8855760" cy="1742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" r="77241"/>
          <a:stretch/>
        </p:blipFill>
        <p:spPr>
          <a:xfrm>
            <a:off x="3581102" y="4642915"/>
            <a:ext cx="588112" cy="296656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3" r="553"/>
          <a:stretch/>
        </p:blipFill>
        <p:spPr>
          <a:xfrm>
            <a:off x="4968000" y="4642915"/>
            <a:ext cx="1158728" cy="296656"/>
          </a:xfrm>
          <a:prstGeom prst="rect">
            <a:avLst/>
          </a:prstGeom>
        </p:spPr>
      </p:pic>
      <p:grpSp>
        <p:nvGrpSpPr>
          <p:cNvPr id="136" name="그룹 33"/>
          <p:cNvGrpSpPr/>
          <p:nvPr/>
        </p:nvGrpSpPr>
        <p:grpSpPr>
          <a:xfrm>
            <a:off x="4791000" y="2366376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33"/>
          <p:cNvGrpSpPr/>
          <p:nvPr/>
        </p:nvGrpSpPr>
        <p:grpSpPr>
          <a:xfrm>
            <a:off x="3726483" y="4615571"/>
            <a:ext cx="324000" cy="324000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33"/>
          <p:cNvGrpSpPr/>
          <p:nvPr/>
        </p:nvGrpSpPr>
        <p:grpSpPr>
          <a:xfrm>
            <a:off x="5370364" y="4615571"/>
            <a:ext cx="324000" cy="324000"/>
            <a:chOff x="4964713" y="2475902"/>
            <a:chExt cx="405203" cy="405203"/>
          </a:xfrm>
        </p:grpSpPr>
        <p:sp>
          <p:nvSpPr>
            <p:cNvPr id="145" name="타원 14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7" name="타원 14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55676"/>
              </p:ext>
            </p:extLst>
          </p:nvPr>
        </p:nvGraphicFramePr>
        <p:xfrm>
          <a:off x="3722094" y="1988840"/>
          <a:ext cx="65484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54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425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모서리가 둥근 직사각형 14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8" name="그룹 16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2" name="직사각형 81">
            <a:hlinkClick r:id="rId3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6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7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12" y="1986221"/>
            <a:ext cx="8186777" cy="853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001" y="2358000"/>
            <a:ext cx="972335" cy="680012"/>
          </a:xfrm>
          <a:prstGeom prst="rect">
            <a:avLst/>
          </a:prstGeom>
        </p:spPr>
      </p:pic>
      <p:grpSp>
        <p:nvGrpSpPr>
          <p:cNvPr id="108" name="그룹 33"/>
          <p:cNvGrpSpPr/>
          <p:nvPr/>
        </p:nvGrpSpPr>
        <p:grpSpPr>
          <a:xfrm>
            <a:off x="4791000" y="2132856"/>
            <a:ext cx="324000" cy="324000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3943" y="983212"/>
            <a:ext cx="8736074" cy="400110"/>
            <a:chOff x="613943" y="983212"/>
            <a:chExt cx="8736074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613943" y="983212"/>
              <a:ext cx="8736074" cy="400110"/>
              <a:chOff x="613943" y="1391965"/>
              <a:chExt cx="8736074" cy="40011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391965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en-US" altLang="ko-KR" sz="2000" dirty="0">
                    <a:latin typeface="+mn-ea"/>
                    <a:ea typeface="+mn-ea"/>
                  </a:rPr>
                  <a:t>0.425</a:t>
                </a:r>
                <a:r>
                  <a:rPr lang="ko-KR" altLang="en-US" sz="2000" dirty="0">
                    <a:latin typeface="+mn-ea"/>
                    <a:ea typeface="+mn-ea"/>
                  </a:rPr>
                  <a:t>를 그림에   로 나타내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51395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8581" y="1016768"/>
              <a:ext cx="116187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36" y="1790438"/>
            <a:ext cx="2090764" cy="4165808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996495"/>
            <a:ext cx="8736074" cy="400110"/>
            <a:chOff x="613943" y="1391965"/>
            <a:chExt cx="8736074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391965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+mn-ea"/>
                  <a:ea typeface="+mn-ea"/>
                </a:rPr>
                <a:t>0.425</a:t>
              </a:r>
              <a:r>
                <a:rPr lang="ko-KR" altLang="en-US" sz="2000" dirty="0">
                  <a:latin typeface="+mn-ea"/>
                  <a:ea typeface="+mn-ea"/>
                </a:rPr>
                <a:t>를 전체 크기가 </a:t>
              </a:r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인 모눈종이에 나타내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151147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51" name="그룹 150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모서리가 둥근 직사각형 16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5" name="그룹 184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0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7298643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5" action="ppaction://hlinksldjump"/>
          </p:cNvPr>
          <p:cNvSpPr/>
          <p:nvPr/>
        </p:nvSpPr>
        <p:spPr>
          <a:xfrm>
            <a:off x="9026711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6" action="ppaction://hlinksldjump"/>
          </p:cNvPr>
          <p:cNvSpPr/>
          <p:nvPr/>
        </p:nvSpPr>
        <p:spPr>
          <a:xfrm>
            <a:off x="9458727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8594694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8" action="ppaction://hlinksldjump"/>
          </p:cNvPr>
          <p:cNvSpPr/>
          <p:nvPr/>
        </p:nvSpPr>
        <p:spPr>
          <a:xfrm>
            <a:off x="7730660" y="260648"/>
            <a:ext cx="357066" cy="34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50" y="3386043"/>
            <a:ext cx="1535129" cy="21509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376" y="1779710"/>
            <a:ext cx="4197249" cy="418152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954369" y="2492897"/>
            <a:ext cx="1743046" cy="1294336"/>
            <a:chOff x="6954369" y="2492897"/>
            <a:chExt cx="1743046" cy="129433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5" t="25462" r="16955" b="25462"/>
            <a:stretch/>
          </p:blipFill>
          <p:spPr>
            <a:xfrm flipH="1">
              <a:off x="6954369" y="2492897"/>
              <a:ext cx="1743046" cy="129433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329264" y="2739299"/>
              <a:ext cx="9893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전체를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1000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칸으로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나누었어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8" name="그룹 33"/>
          <p:cNvGrpSpPr/>
          <p:nvPr/>
        </p:nvGrpSpPr>
        <p:grpSpPr>
          <a:xfrm>
            <a:off x="4798388" y="3718729"/>
            <a:ext cx="309225" cy="309225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2310386" y="1777351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7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591</Words>
  <PresentationFormat>A4 용지(210x297mm)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나눔고딕 ExtraBold</vt:lpstr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2020-11-09T07:10:57Z</cp:lastPrinted>
  <dcterms:created xsi:type="dcterms:W3CDTF">2020-09-07T10:18:08Z</dcterms:created>
  <dcterms:modified xsi:type="dcterms:W3CDTF">2021-06-17T05:51:49Z</dcterms:modified>
</cp:coreProperties>
</file>