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5" r:id="rId2"/>
    <p:sldId id="267" r:id="rId3"/>
    <p:sldId id="315" r:id="rId4"/>
    <p:sldId id="339" r:id="rId5"/>
    <p:sldId id="363" r:id="rId6"/>
    <p:sldId id="353" r:id="rId7"/>
    <p:sldId id="354" r:id="rId8"/>
    <p:sldId id="355" r:id="rId9"/>
    <p:sldId id="356" r:id="rId10"/>
    <p:sldId id="357" r:id="rId11"/>
    <p:sldId id="358" r:id="rId12"/>
    <p:sldId id="273" r:id="rId13"/>
    <p:sldId id="366" r:id="rId14"/>
    <p:sldId id="364" r:id="rId15"/>
    <p:sldId id="365" r:id="rId16"/>
    <p:sldId id="359" r:id="rId17"/>
    <p:sldId id="360" r:id="rId18"/>
    <p:sldId id="361" r:id="rId19"/>
    <p:sldId id="362" r:id="rId20"/>
    <p:sldId id="293" r:id="rId21"/>
    <p:sldId id="296" r:id="rId22"/>
  </p:sldIdLst>
  <p:sldSz cx="9906000" cy="6858000" type="A4"/>
  <p:notesSz cx="6797675" cy="9926638"/>
  <p:embeddedFontLst>
    <p:embeddedFont>
      <p:font typeface="나눔고딕 ExtraBold" panose="020B0600000101010101" charset="-127"/>
      <p:bold r:id="rId24"/>
    </p:embeddedFont>
    <p:embeddedFont>
      <p:font typeface="나눔고딕" panose="020B0600000101010101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mbria Math" panose="02040503050406030204" pitchFamily="18" charset="0"/>
      <p:regular r:id="rId29"/>
    </p:embeddedFont>
  </p:embeddedFontLst>
  <p:custShowLst>
    <p:custShow name="재구성한 쇼 1" id="0">
      <p:sldLst>
        <p:sld r:id="rId6"/>
      </p:sldLst>
    </p:custShow>
    <p:custShow name="재구성한 쇼 2" id="1">
      <p:sldLst>
        <p:sld r:id="rId1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67"/>
    <a:srgbClr val="ACCFBA"/>
    <a:srgbClr val="1FBADF"/>
    <a:srgbClr val="3567D7"/>
    <a:srgbClr val="CFF1F9"/>
    <a:srgbClr val="74D5EC"/>
    <a:srgbClr val="4DE5F5"/>
    <a:srgbClr val="31C1E3"/>
    <a:srgbClr val="EC3131"/>
    <a:srgbClr val="BFD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28" y="10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098" y="12893"/>
            <a:ext cx="4215786" cy="630025"/>
            <a:chOff x="1381098" y="12893"/>
            <a:chExt cx="4215786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098" y="71438"/>
              <a:ext cx="364390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꺾은선그래프에서 무엇을 알 수 있을까요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453876" y="12893"/>
              <a:ext cx="1143008" cy="630025"/>
              <a:chOff x="4493564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20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20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hyperlink" Target="4_2_5_3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3" name="그룹 8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꺾은선그래프에서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무엇을 알 수 있을까요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673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8" name="모서리가 둥근 사각형 설명선 77"/>
          <p:cNvSpPr/>
          <p:nvPr/>
        </p:nvSpPr>
        <p:spPr>
          <a:xfrm>
            <a:off x="5097766" y="78558"/>
            <a:ext cx="254643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104~105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72~73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hlinkClick r:id="rId4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5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6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7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3568882"/>
            <a:ext cx="8789630" cy="2407051"/>
            <a:chOff x="560387" y="3568882"/>
            <a:chExt cx="8789630" cy="240705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4103933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13943" y="3568882"/>
              <a:ext cx="8736074" cy="464743"/>
              <a:chOff x="613943" y="4334448"/>
              <a:chExt cx="8736074" cy="464743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나이별로 꺾은선이 기울어진 정도에 따라 무엇이 다른가요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7" name="그룹 7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91393" y="4181237"/>
            <a:ext cx="833209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수영이의 키가 가장 많이 자란 시기에 꺾은선이 기울어진 정도가 큽니다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수영이의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키가 많이 자라지 않은 시기에는 꺾은선이 기울어진 정도가 작습니다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9" name="직사각형 128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4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33"/>
          <p:cNvGrpSpPr/>
          <p:nvPr/>
        </p:nvGrpSpPr>
        <p:grpSpPr>
          <a:xfrm>
            <a:off x="4790999" y="4877933"/>
            <a:ext cx="324000" cy="324000"/>
            <a:chOff x="4964713" y="2475902"/>
            <a:chExt cx="405203" cy="405203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624824" y="949097"/>
            <a:ext cx="3020336" cy="1834851"/>
            <a:chOff x="3624824" y="949097"/>
            <a:chExt cx="3020336" cy="1834851"/>
          </a:xfrm>
        </p:grpSpPr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24824" y="949097"/>
              <a:ext cx="2656352" cy="1834851"/>
            </a:xfrm>
            <a:prstGeom prst="rect">
              <a:avLst/>
            </a:prstGeom>
          </p:spPr>
        </p:pic>
        <p:grpSp>
          <p:nvGrpSpPr>
            <p:cNvPr id="134" name="그룹 133"/>
            <p:cNvGrpSpPr/>
            <p:nvPr/>
          </p:nvGrpSpPr>
          <p:grpSpPr>
            <a:xfrm>
              <a:off x="6393160" y="981075"/>
              <a:ext cx="252000" cy="252000"/>
              <a:chOff x="7515401" y="1584373"/>
              <a:chExt cx="223069" cy="225604"/>
            </a:xfrm>
          </p:grpSpPr>
          <p:sp>
            <p:nvSpPr>
              <p:cNvPr id="139" name="모서리가 둥근 직사각형 138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43" name="직사각형 142">
            <a:hlinkClick r:id="" action="ppaction://customshow?id=0&amp;return=true"/>
          </p:cNvPr>
          <p:cNvSpPr/>
          <p:nvPr/>
        </p:nvSpPr>
        <p:spPr>
          <a:xfrm>
            <a:off x="6344009" y="918950"/>
            <a:ext cx="390800" cy="42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830117"/>
            <a:ext cx="8785225" cy="3137247"/>
            <a:chOff x="560387" y="2830117"/>
            <a:chExt cx="8785225" cy="31372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3735364"/>
              <a:ext cx="8785225" cy="22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2830117"/>
              <a:ext cx="8459109" cy="904863"/>
              <a:chOff x="613943" y="4334448"/>
              <a:chExt cx="8459109" cy="90486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334448"/>
                <a:ext cx="8295595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꺾은선그래프를 보고 수영이가 </a:t>
                </a:r>
                <a:r>
                  <a:rPr lang="en-US" altLang="ko-KR" dirty="0"/>
                  <a:t>13</a:t>
                </a:r>
                <a:r>
                  <a:rPr lang="ko-KR" altLang="en-US" dirty="0"/>
                  <a:t>살 생일 때 키가 어떻게 될지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6" name="그룹 7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9" name="그룹 7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393" y="3789535"/>
            <a:ext cx="82816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꺾은선그래프를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보면 수영이의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생일 때의 키는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때보다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왜냐하면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년마다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씩 큰 적이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나이별로 키가 자란 정도가 달라서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생일 때의 정확한 키를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예상하기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어렵습니다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직사각형 127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4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33"/>
          <p:cNvGrpSpPr/>
          <p:nvPr/>
        </p:nvGrpSpPr>
        <p:grpSpPr>
          <a:xfrm>
            <a:off x="4791000" y="4689364"/>
            <a:ext cx="324000" cy="324000"/>
            <a:chOff x="4964713" y="2475902"/>
            <a:chExt cx="405203" cy="405203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624824" y="949097"/>
            <a:ext cx="3020336" cy="1834851"/>
            <a:chOff x="3624824" y="949097"/>
            <a:chExt cx="3020336" cy="1834851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24824" y="949097"/>
              <a:ext cx="2656352" cy="1834851"/>
            </a:xfrm>
            <a:prstGeom prst="rect">
              <a:avLst/>
            </a:prstGeom>
          </p:spPr>
        </p:pic>
        <p:grpSp>
          <p:nvGrpSpPr>
            <p:cNvPr id="133" name="그룹 132"/>
            <p:cNvGrpSpPr/>
            <p:nvPr/>
          </p:nvGrpSpPr>
          <p:grpSpPr>
            <a:xfrm>
              <a:off x="6393160" y="981075"/>
              <a:ext cx="252000" cy="252000"/>
              <a:chOff x="7515401" y="1584373"/>
              <a:chExt cx="223069" cy="225604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42" name="직사각형 141">
            <a:hlinkClick r:id="" action="ppaction://customshow?id=0&amp;return=true"/>
          </p:cNvPr>
          <p:cNvSpPr/>
          <p:nvPr/>
        </p:nvSpPr>
        <p:spPr>
          <a:xfrm>
            <a:off x="6344009" y="918950"/>
            <a:ext cx="390800" cy="42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62" name="그룹 16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93" name="타원 1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8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5" name="그룹 16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7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2" y="2071613"/>
            <a:ext cx="8186777" cy="3539540"/>
          </a:xfrm>
          <a:prstGeom prst="rect">
            <a:avLst/>
          </a:prstGeom>
        </p:spPr>
      </p:pic>
      <p:sp>
        <p:nvSpPr>
          <p:cNvPr id="200" name="직사각형 199">
            <a:hlinkClick r:id="rId4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5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6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5336" y="981075"/>
            <a:ext cx="9067678" cy="830997"/>
            <a:chOff x="565336" y="981075"/>
            <a:chExt cx="9067678" cy="830997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100" dirty="0">
                  <a:latin typeface="나눔고딕 ExtraBold" pitchFamily="50" charset="-127"/>
                  <a:ea typeface="나눔고딕 ExtraBold" pitchFamily="50" charset="-127"/>
                </a:rPr>
                <a:t>수영이는 아버지의 키를 조사하여 두 꺾은선그래프로 </a:t>
              </a:r>
              <a:r>
                <a:rPr lang="ko-KR" altLang="en-US" sz="2400" spc="-100" dirty="0" smtClean="0">
                  <a:latin typeface="나눔고딕 ExtraBold" pitchFamily="50" charset="-127"/>
                  <a:ea typeface="나눔고딕 ExtraBold" pitchFamily="50" charset="-127"/>
                </a:rPr>
                <a:t>나타냈습니다</a:t>
              </a:r>
              <a:r>
                <a:rPr lang="en-US" altLang="ko-KR" sz="2400" spc="-10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spc="-100" dirty="0">
                  <a:latin typeface="나눔고딕 ExtraBold" pitchFamily="50" charset="-127"/>
                  <a:ea typeface="나눔고딕 ExtraBold" pitchFamily="50" charset="-127"/>
                </a:rPr>
                <a:t>두 </a:t>
              </a:r>
              <a:r>
                <a:rPr lang="ko-KR" altLang="en-US" sz="2400" spc="-100" dirty="0" smtClean="0">
                  <a:latin typeface="나눔고딕 ExtraBold" pitchFamily="50" charset="-127"/>
                  <a:ea typeface="나눔고딕 ExtraBold" pitchFamily="50" charset="-127"/>
                </a:rPr>
                <a:t>꺾은선그래프를 </a:t>
              </a:r>
              <a:r>
                <a:rPr lang="ko-KR" altLang="en-US" sz="2400" spc="-100" dirty="0">
                  <a:latin typeface="나눔고딕 ExtraBold" pitchFamily="50" charset="-127"/>
                  <a:ea typeface="나눔고딕 ExtraBold" pitchFamily="50" charset="-127"/>
                </a:rPr>
                <a:t>보고 알 수 있는 내용을 이야기해 봅시다</a:t>
              </a:r>
              <a:r>
                <a:rPr lang="en-US" altLang="ko-KR" sz="2400" spc="-1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spc="-1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205" name="타원 204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1482253"/>
            <a:ext cx="9005455" cy="38934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7096" y="0"/>
            <a:ext cx="408890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1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5" name="그룹 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8" name="직선 연결선 2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" name="그룹 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" name="직선 연결선 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43" name="직사각형 42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hlinkClick r:id="rId4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60387" y="3212976"/>
            <a:ext cx="8789630" cy="1279349"/>
            <a:chOff x="560387" y="3609522"/>
            <a:chExt cx="8789630" cy="1279349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60387" y="409687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13943" y="3609522"/>
              <a:ext cx="8736074" cy="444994"/>
              <a:chOff x="613943" y="4334448"/>
              <a:chExt cx="8736074" cy="44499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777457" y="4334448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50" dirty="0" smtClean="0"/>
                  <a:t>수영이 아버지의 키가 가장 클 때는 언제이고</a:t>
                </a:r>
                <a:r>
                  <a:rPr lang="en-US" altLang="ko-KR" spc="-50" dirty="0" smtClean="0"/>
                  <a:t>, </a:t>
                </a:r>
                <a:r>
                  <a:rPr lang="ko-KR" altLang="en-US" spc="-50" dirty="0" smtClean="0"/>
                  <a:t>그때의 키는 얼마인가요</a:t>
                </a:r>
                <a:r>
                  <a:rPr lang="en-US" altLang="ko-KR" spc="-50" dirty="0" smtClean="0"/>
                  <a:t>?</a:t>
                </a:r>
                <a:endParaRPr lang="en-US" altLang="ko-KR" spc="-50" dirty="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791394" y="3866378"/>
            <a:ext cx="82332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가장 크고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175.8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953608"/>
            <a:ext cx="4201112" cy="1816344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7222006" y="918950"/>
            <a:ext cx="390800" cy="420895"/>
            <a:chOff x="7222006" y="918950"/>
            <a:chExt cx="390800" cy="42089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91409" y="993914"/>
              <a:ext cx="252000" cy="252000"/>
              <a:chOff x="7515401" y="1584373"/>
              <a:chExt cx="223069" cy="225604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직사각형 59">
              <a:hlinkClick r:id="" action="ppaction://customshow?id=1&amp;return=true"/>
            </p:cNvPr>
            <p:cNvSpPr/>
            <p:nvPr/>
          </p:nvSpPr>
          <p:spPr>
            <a:xfrm>
              <a:off x="7222006" y="918950"/>
              <a:ext cx="390800" cy="420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33"/>
          <p:cNvGrpSpPr/>
          <p:nvPr/>
        </p:nvGrpSpPr>
        <p:grpSpPr>
          <a:xfrm>
            <a:off x="4791000" y="3950828"/>
            <a:ext cx="324000" cy="324000"/>
            <a:chOff x="4964713" y="2475902"/>
            <a:chExt cx="405203" cy="405203"/>
          </a:xfrm>
        </p:grpSpPr>
        <p:sp>
          <p:nvSpPr>
            <p:cNvPr id="67" name="타원 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9" name="타원 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60387" y="4675619"/>
            <a:ext cx="8789630" cy="1279349"/>
            <a:chOff x="560387" y="3609522"/>
            <a:chExt cx="8789630" cy="127934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60387" y="409687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13943" y="3609522"/>
              <a:ext cx="8736074" cy="444994"/>
              <a:chOff x="613943" y="4334448"/>
              <a:chExt cx="8736074" cy="44499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77457" y="4334448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20" dirty="0" smtClean="0"/>
                  <a:t>수영이 아버지의 키가 가장 작을 때는 언제이고</a:t>
                </a:r>
                <a:r>
                  <a:rPr lang="en-US" altLang="ko-KR" spc="-120" dirty="0" smtClean="0"/>
                  <a:t>, </a:t>
                </a:r>
                <a:r>
                  <a:rPr lang="ko-KR" altLang="en-US" spc="-120" dirty="0" smtClean="0"/>
                  <a:t>그때의 키는 얼마인가요</a:t>
                </a:r>
                <a:r>
                  <a:rPr lang="en-US" altLang="ko-KR" spc="-120" dirty="0" smtClean="0"/>
                  <a:t>?</a:t>
                </a:r>
                <a:endParaRPr lang="en-US" altLang="ko-KR" spc="-120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791394" y="5329021"/>
            <a:ext cx="82332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가장 작고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174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33"/>
          <p:cNvGrpSpPr/>
          <p:nvPr/>
        </p:nvGrpSpPr>
        <p:grpSpPr>
          <a:xfrm>
            <a:off x="4791000" y="5422705"/>
            <a:ext cx="324000" cy="324000"/>
            <a:chOff x="4964713" y="2475902"/>
            <a:chExt cx="405203" cy="405203"/>
          </a:xfrm>
        </p:grpSpPr>
        <p:sp>
          <p:nvSpPr>
            <p:cNvPr id="77" name="타원 7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9" name="타원 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6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5" name="그룹 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8" name="직선 연결선 2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" name="그룹 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" name="직선 연결선 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43" name="직사각형 42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hlinkClick r:id="rId4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560387" y="3212976"/>
            <a:ext cx="8789630" cy="1279349"/>
            <a:chOff x="560387" y="3609522"/>
            <a:chExt cx="8789630" cy="1279349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60387" y="409687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13943" y="3609522"/>
              <a:ext cx="8736074" cy="498598"/>
              <a:chOff x="613943" y="4334448"/>
              <a:chExt cx="8736074" cy="49859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수영이 아버지의 키는 어떻게 변할 것으로 예상하나요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791394" y="3866378"/>
            <a:ext cx="823326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 커지지 않을 것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953608"/>
            <a:ext cx="4201112" cy="1816344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7222006" y="918950"/>
            <a:ext cx="390800" cy="420895"/>
            <a:chOff x="7222006" y="918950"/>
            <a:chExt cx="390800" cy="420895"/>
          </a:xfrm>
        </p:grpSpPr>
        <p:grpSp>
          <p:nvGrpSpPr>
            <p:cNvPr id="59" name="그룹 58"/>
            <p:cNvGrpSpPr/>
            <p:nvPr/>
          </p:nvGrpSpPr>
          <p:grpSpPr>
            <a:xfrm>
              <a:off x="7291409" y="993914"/>
              <a:ext cx="252000" cy="252000"/>
              <a:chOff x="7515401" y="1584373"/>
              <a:chExt cx="223069" cy="225604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직사각형 59">
              <a:hlinkClick r:id="" action="ppaction://customshow?id=1&amp;return=true"/>
            </p:cNvPr>
            <p:cNvSpPr/>
            <p:nvPr/>
          </p:nvSpPr>
          <p:spPr>
            <a:xfrm>
              <a:off x="7222006" y="918950"/>
              <a:ext cx="390800" cy="420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33"/>
          <p:cNvGrpSpPr/>
          <p:nvPr/>
        </p:nvGrpSpPr>
        <p:grpSpPr>
          <a:xfrm>
            <a:off x="4791000" y="3950828"/>
            <a:ext cx="324000" cy="324000"/>
            <a:chOff x="4964713" y="2475902"/>
            <a:chExt cx="405203" cy="405203"/>
          </a:xfrm>
        </p:grpSpPr>
        <p:sp>
          <p:nvSpPr>
            <p:cNvPr id="67" name="타원 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9" name="타원 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0" name="그룹 69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5" name="이등변 삼각형 7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3" name="이등변 삼각형 7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8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3181790"/>
            <a:ext cx="8789630" cy="2359349"/>
            <a:chOff x="560387" y="3609522"/>
            <a:chExt cx="8789630" cy="235934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0387" y="4096871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13943" y="3609522"/>
              <a:ext cx="8736074" cy="498598"/>
              <a:chOff x="613943" y="4334448"/>
              <a:chExt cx="8736074" cy="4985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두 꺾은선그래프의 같은 점은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2" name="그룹 8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9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1394" y="3746443"/>
            <a:ext cx="828165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수영이 아버지의 키의 변화를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단위로 조사하여 나타낸 그래프입니다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가로에 수영이 아버지의 나이를 나타내는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20, 25, 30, 35, 40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이라는 수가 똑같이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22006" y="918950"/>
            <a:ext cx="390800" cy="420895"/>
            <a:chOff x="7222006" y="918950"/>
            <a:chExt cx="390800" cy="420895"/>
          </a:xfrm>
        </p:grpSpPr>
        <p:grpSp>
          <p:nvGrpSpPr>
            <p:cNvPr id="167" name="그룹 166"/>
            <p:cNvGrpSpPr/>
            <p:nvPr/>
          </p:nvGrpSpPr>
          <p:grpSpPr>
            <a:xfrm>
              <a:off x="7291409" y="993914"/>
              <a:ext cx="252000" cy="252000"/>
              <a:chOff x="7515401" y="1584373"/>
              <a:chExt cx="223069" cy="225604"/>
            </a:xfrm>
          </p:grpSpPr>
          <p:sp>
            <p:nvSpPr>
              <p:cNvPr id="168" name="모서리가 둥근 직사각형 16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9" name="그룹 16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2" name="직사각형 171">
              <a:hlinkClick r:id="" action="ppaction://customshow?id=1&amp;return=true"/>
            </p:cNvPr>
            <p:cNvSpPr/>
            <p:nvPr/>
          </p:nvSpPr>
          <p:spPr>
            <a:xfrm>
              <a:off x="7222006" y="918950"/>
              <a:ext cx="390800" cy="420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직사각형 172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4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33"/>
          <p:cNvGrpSpPr/>
          <p:nvPr/>
        </p:nvGrpSpPr>
        <p:grpSpPr>
          <a:xfrm>
            <a:off x="4791000" y="4443139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8" name="그림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953608"/>
            <a:ext cx="4201112" cy="18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3197840"/>
            <a:ext cx="8789630" cy="1999349"/>
            <a:chOff x="560387" y="3609522"/>
            <a:chExt cx="8789630" cy="199934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0387" y="4096871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13943" y="3609522"/>
              <a:ext cx="8736074" cy="498598"/>
              <a:chOff x="613943" y="4334448"/>
              <a:chExt cx="8736074" cy="4985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두 그래프의 다른 점에 대해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1" name="그룹 8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91393" y="3762493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왼쪽은 물결선이 없고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오른쪽은 물결선이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세로의 한 눈금의 값이 왼쪽은 모두 같지만 오른쪽은 물결선 윗부분만 간격이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8" name="직사각형 177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4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33"/>
          <p:cNvGrpSpPr/>
          <p:nvPr/>
        </p:nvGrpSpPr>
        <p:grpSpPr>
          <a:xfrm>
            <a:off x="4790999" y="4279189"/>
            <a:ext cx="324000" cy="324000"/>
            <a:chOff x="4964724" y="2475886"/>
            <a:chExt cx="405204" cy="405200"/>
          </a:xfrm>
        </p:grpSpPr>
        <p:sp>
          <p:nvSpPr>
            <p:cNvPr id="91" name="타원 90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7713701" y="1352030"/>
            <a:ext cx="2207852" cy="1466646"/>
            <a:chOff x="7713701" y="1700809"/>
            <a:chExt cx="2207852" cy="1466646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8" t="27021" r="15408" b="27021"/>
            <a:stretch/>
          </p:blipFill>
          <p:spPr>
            <a:xfrm>
              <a:off x="7713701" y="1700809"/>
              <a:ext cx="2207852" cy="1466646"/>
            </a:xfrm>
            <a:prstGeom prst="rect">
              <a:avLst/>
            </a:prstGeom>
          </p:spPr>
        </p:pic>
        <p:grpSp>
          <p:nvGrpSpPr>
            <p:cNvPr id="135" name="그룹 134"/>
            <p:cNvGrpSpPr/>
            <p:nvPr/>
          </p:nvGrpSpPr>
          <p:grpSpPr>
            <a:xfrm>
              <a:off x="7832420" y="2031555"/>
              <a:ext cx="1970411" cy="646331"/>
              <a:chOff x="7832420" y="2031555"/>
              <a:chExt cx="1970411" cy="646331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7832420" y="2031555"/>
                <a:ext cx="19704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꺾은선그래프를 그릴 때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,</a:t>
                </a:r>
              </a:p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필요 없는 부분을 물결선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200" b="1" dirty="0">
                    <a:latin typeface="나눔고딕" pitchFamily="50" charset="-127"/>
                    <a:ea typeface="나눔고딕" pitchFamily="50" charset="-127"/>
                  </a:rPr>
                  <a:t>~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b="1" dirty="0" err="1" smtClean="0">
                    <a:latin typeface="나눔고딕" pitchFamily="50" charset="-127"/>
                    <a:ea typeface="나눔고딕" pitchFamily="50" charset="-127"/>
                  </a:rPr>
                  <a:t>으로</a:t>
                </a:r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 줄여서 그려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9488389" y="2251988"/>
                <a:ext cx="2856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나눔고딕" pitchFamily="50" charset="-127"/>
                    <a:ea typeface="나눔고딕" pitchFamily="50" charset="-127"/>
                  </a:rPr>
                  <a:t>~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138" name="그림 1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83" y="2408990"/>
            <a:ext cx="1519493" cy="1342463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7222006" y="918950"/>
            <a:ext cx="390800" cy="420895"/>
            <a:chOff x="7222006" y="918950"/>
            <a:chExt cx="390800" cy="420895"/>
          </a:xfrm>
        </p:grpSpPr>
        <p:grpSp>
          <p:nvGrpSpPr>
            <p:cNvPr id="75" name="그룹 74"/>
            <p:cNvGrpSpPr/>
            <p:nvPr/>
          </p:nvGrpSpPr>
          <p:grpSpPr>
            <a:xfrm>
              <a:off x="7291409" y="993914"/>
              <a:ext cx="252000" cy="252000"/>
              <a:chOff x="7515401" y="1584373"/>
              <a:chExt cx="223069" cy="225604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직사각형 75">
              <a:hlinkClick r:id="" action="ppaction://customshow?id=1&amp;return=true"/>
            </p:cNvPr>
            <p:cNvSpPr/>
            <p:nvPr/>
          </p:nvSpPr>
          <p:spPr>
            <a:xfrm>
              <a:off x="7222006" y="918950"/>
              <a:ext cx="390800" cy="420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953608"/>
            <a:ext cx="4201112" cy="18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3212976"/>
            <a:ext cx="8789630" cy="1650598"/>
            <a:chOff x="560387" y="3609522"/>
            <a:chExt cx="8789630" cy="165059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0387" y="410812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7457" y="3609522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왼쪽 꺾은선그래프를 보고 알기 어려운 점은 무엇인가요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613943" y="376569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1" name="그룹 8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91393" y="3835143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시간의 흐름에 따라 변하는 수영이 아버지의 키가 변화하는 모습이 잘 드러나지 않습니다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직사각형 174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4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33"/>
          <p:cNvGrpSpPr/>
          <p:nvPr/>
        </p:nvGrpSpPr>
        <p:grpSpPr>
          <a:xfrm>
            <a:off x="4791000" y="4125574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13701" y="1056429"/>
            <a:ext cx="2207852" cy="1466646"/>
            <a:chOff x="7713701" y="1700809"/>
            <a:chExt cx="2207852" cy="1466646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8" t="27021" r="15408" b="27021"/>
            <a:stretch/>
          </p:blipFill>
          <p:spPr>
            <a:xfrm>
              <a:off x="7713701" y="1700809"/>
              <a:ext cx="2207852" cy="1466646"/>
            </a:xfrm>
            <a:prstGeom prst="rect">
              <a:avLst/>
            </a:prstGeom>
          </p:spPr>
        </p:pic>
        <p:grpSp>
          <p:nvGrpSpPr>
            <p:cNvPr id="121" name="그룹 120"/>
            <p:cNvGrpSpPr/>
            <p:nvPr/>
          </p:nvGrpSpPr>
          <p:grpSpPr>
            <a:xfrm>
              <a:off x="7832420" y="2031555"/>
              <a:ext cx="1970411" cy="646331"/>
              <a:chOff x="7832420" y="2031555"/>
              <a:chExt cx="1970411" cy="646331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832420" y="2031555"/>
                <a:ext cx="19704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꺾은선그래프를 그릴 때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,</a:t>
                </a:r>
              </a:p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필요 없는 부분을 물결선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200" b="1" dirty="0">
                    <a:latin typeface="나눔고딕" pitchFamily="50" charset="-127"/>
                    <a:ea typeface="나눔고딕" pitchFamily="50" charset="-127"/>
                  </a:rPr>
                  <a:t>~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b="1" dirty="0" err="1" smtClean="0">
                    <a:latin typeface="나눔고딕" pitchFamily="50" charset="-127"/>
                    <a:ea typeface="나눔고딕" pitchFamily="50" charset="-127"/>
                  </a:rPr>
                  <a:t>으로</a:t>
                </a:r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 줄여서 그려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9491880" y="2251239"/>
                <a:ext cx="2856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나눔고딕" pitchFamily="50" charset="-127"/>
                    <a:ea typeface="나눔고딕" pitchFamily="50" charset="-127"/>
                  </a:rPr>
                  <a:t>~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83" y="2113389"/>
            <a:ext cx="1519493" cy="1342463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7222006" y="918950"/>
            <a:ext cx="390800" cy="420895"/>
            <a:chOff x="7222006" y="918950"/>
            <a:chExt cx="390800" cy="420895"/>
          </a:xfrm>
        </p:grpSpPr>
        <p:grpSp>
          <p:nvGrpSpPr>
            <p:cNvPr id="73" name="그룹 72"/>
            <p:cNvGrpSpPr/>
            <p:nvPr/>
          </p:nvGrpSpPr>
          <p:grpSpPr>
            <a:xfrm>
              <a:off x="7291409" y="993914"/>
              <a:ext cx="252000" cy="252000"/>
              <a:chOff x="7515401" y="1584373"/>
              <a:chExt cx="223069" cy="225604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4" name="직사각형 73">
              <a:hlinkClick r:id="" action="ppaction://customshow?id=1&amp;return=true"/>
            </p:cNvPr>
            <p:cNvSpPr/>
            <p:nvPr/>
          </p:nvSpPr>
          <p:spPr>
            <a:xfrm>
              <a:off x="7222006" y="918950"/>
              <a:ext cx="390800" cy="420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953608"/>
            <a:ext cx="4201112" cy="18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3215419"/>
            <a:ext cx="8789630" cy="2370598"/>
            <a:chOff x="560387" y="3609522"/>
            <a:chExt cx="8789630" cy="237059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0387" y="4108120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13943" y="3609522"/>
              <a:ext cx="8736074" cy="498598"/>
              <a:chOff x="613943" y="4334448"/>
              <a:chExt cx="8736074" cy="4985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물결선이 있는 꺾은선그래프의 좋은 점은 무엇인가요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1" name="그룹 8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91393" y="3791321"/>
            <a:ext cx="833209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꺾은선그래프를 읽는 데 필요 없는 부분을 줄여서 나타내었기 때문에 수영이 아버지의 키가 변하는 모습을 잘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수영이 아버지의 키를 조사한 시기별로 변화하는 정도를 표현하기 좋습니다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4" name="직사각형 183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hlinkClick r:id="rId4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33"/>
          <p:cNvGrpSpPr/>
          <p:nvPr/>
        </p:nvGrpSpPr>
        <p:grpSpPr>
          <a:xfrm>
            <a:off x="4791000" y="4488017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713701" y="1086311"/>
            <a:ext cx="2207852" cy="1466646"/>
            <a:chOff x="7713701" y="1700809"/>
            <a:chExt cx="2207852" cy="1466646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8" t="27021" r="15408" b="27021"/>
            <a:stretch/>
          </p:blipFill>
          <p:spPr>
            <a:xfrm>
              <a:off x="7713701" y="1700809"/>
              <a:ext cx="2207852" cy="1466646"/>
            </a:xfrm>
            <a:prstGeom prst="rect">
              <a:avLst/>
            </a:prstGeom>
          </p:spPr>
        </p:pic>
        <p:grpSp>
          <p:nvGrpSpPr>
            <p:cNvPr id="115" name="그룹 114"/>
            <p:cNvGrpSpPr/>
            <p:nvPr/>
          </p:nvGrpSpPr>
          <p:grpSpPr>
            <a:xfrm>
              <a:off x="7832420" y="2031555"/>
              <a:ext cx="1970411" cy="646331"/>
              <a:chOff x="7832420" y="2031555"/>
              <a:chExt cx="1970411" cy="64633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7832420" y="2031555"/>
                <a:ext cx="19704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꺾은선그래프를 그릴 때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,</a:t>
                </a:r>
              </a:p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필요 없는 부분을 물결선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200" b="1" dirty="0">
                    <a:latin typeface="나눔고딕" pitchFamily="50" charset="-127"/>
                    <a:ea typeface="나눔고딕" pitchFamily="50" charset="-127"/>
                  </a:rPr>
                  <a:t>~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b="1" dirty="0" err="1" smtClean="0">
                    <a:latin typeface="나눔고딕" pitchFamily="50" charset="-127"/>
                    <a:ea typeface="나눔고딕" pitchFamily="50" charset="-127"/>
                  </a:rPr>
                  <a:t>으로</a:t>
                </a:r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 줄여서 그려</a:t>
                </a:r>
                <a:r>
                  <a:rPr lang="en-US" altLang="ko-KR" sz="1200" b="1" dirty="0" smtClean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9491880" y="2251239"/>
                <a:ext cx="2856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latin typeface="나눔고딕" pitchFamily="50" charset="-127"/>
                    <a:ea typeface="나눔고딕" pitchFamily="50" charset="-127"/>
                  </a:rPr>
                  <a:t>~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120" name="그림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83" y="2143271"/>
            <a:ext cx="1519493" cy="1342463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7222006" y="918950"/>
            <a:ext cx="390800" cy="420895"/>
            <a:chOff x="7222006" y="918950"/>
            <a:chExt cx="390800" cy="420895"/>
          </a:xfrm>
        </p:grpSpPr>
        <p:grpSp>
          <p:nvGrpSpPr>
            <p:cNvPr id="74" name="그룹 73"/>
            <p:cNvGrpSpPr/>
            <p:nvPr/>
          </p:nvGrpSpPr>
          <p:grpSpPr>
            <a:xfrm>
              <a:off x="7291409" y="993914"/>
              <a:ext cx="252000" cy="252000"/>
              <a:chOff x="7515401" y="1584373"/>
              <a:chExt cx="223069" cy="225604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5" name="직사각형 74">
              <a:hlinkClick r:id="" action="ppaction://customshow?id=1&amp;return=true"/>
            </p:cNvPr>
            <p:cNvSpPr/>
            <p:nvPr/>
          </p:nvSpPr>
          <p:spPr>
            <a:xfrm>
              <a:off x="7222006" y="918950"/>
              <a:ext cx="390800" cy="420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5" name="그림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4" y="953608"/>
            <a:ext cx="4201112" cy="18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5" y="1412775"/>
            <a:ext cx="7939730" cy="4856425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17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26" name="직사각형 125">
            <a:hlinkClick r:id="rId4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hlinkClick r:id="rId5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6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71" name="TextBox 70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3" name="그림 72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082065"/>
            <a:ext cx="8789630" cy="2372741"/>
            <a:chOff x="560387" y="2082065"/>
            <a:chExt cx="8789630" cy="237274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0387" y="2582806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13943" y="2082065"/>
              <a:ext cx="8736074" cy="498598"/>
              <a:chOff x="613943" y="4334448"/>
              <a:chExt cx="8736074" cy="4985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꺾은선그래프에서 알 수 있는 것은 무엇인가요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450754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72" name="그룹 17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20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93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5" name="그룹 17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613943" y="2660110"/>
            <a:ext cx="8587211" cy="1717393"/>
            <a:chOff x="613943" y="2660110"/>
            <a:chExt cx="8587211" cy="1717393"/>
          </a:xfrm>
        </p:grpSpPr>
        <p:sp>
          <p:nvSpPr>
            <p:cNvPr id="68" name="TextBox 67"/>
            <p:cNvSpPr txBox="1"/>
            <p:nvPr/>
          </p:nvSpPr>
          <p:spPr>
            <a:xfrm>
              <a:off x="613943" y="2660110"/>
              <a:ext cx="8587211" cy="1717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시간의 흐름에 따라서 자료의 변하는 모습을 쉽게 알 수 있습니다</a:t>
              </a:r>
              <a:r>
                <a:rPr lang="en-US" altLang="ko-KR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직접 조사하지 않은 연도와 연도 사이의 값들도 추측할 수 있습니다</a:t>
              </a:r>
              <a:r>
                <a:rPr lang="en-US" altLang="ko-KR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앞으로 조사할 연도의 값도 추측할 수 있습니다</a:t>
              </a:r>
              <a:r>
                <a:rPr lang="en-US" altLang="ko-KR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</a:p>
            <a:p>
              <a:pPr marL="342900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물결선</a:t>
              </a:r>
              <a:r>
                <a:rPr lang="en-US" altLang="ko-KR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(    )</a:t>
              </a:r>
              <a:r>
                <a:rPr lang="ko-KR" altLang="en-US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을 이용하면 자료가 변화하는 모습을 쉽게 알 수 있습니다</a:t>
              </a:r>
              <a:r>
                <a:rPr lang="en-US" altLang="ko-KR" sz="2200" b="1" spc="-100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en-US" altLang="ko-KR" sz="2200" b="1" spc="-1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856656" y="3858292"/>
              <a:ext cx="369012" cy="507330"/>
              <a:chOff x="1803698" y="4914332"/>
              <a:chExt cx="369012" cy="50733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803698" y="4914332"/>
                <a:ext cx="36901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~</a:t>
                </a:r>
                <a:endParaRPr lang="ko-KR" altLang="en-US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803698" y="4990775"/>
                <a:ext cx="36901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~</a:t>
                </a:r>
                <a:endParaRPr lang="ko-KR" altLang="en-US" sz="2200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28463" y="954158"/>
            <a:ext cx="8883179" cy="982361"/>
            <a:chOff x="128464" y="954158"/>
            <a:chExt cx="8568874" cy="982361"/>
          </a:xfrm>
        </p:grpSpPr>
        <p:grpSp>
          <p:nvGrpSpPr>
            <p:cNvPr id="3" name="그룹 2"/>
            <p:cNvGrpSpPr/>
            <p:nvPr/>
          </p:nvGrpSpPr>
          <p:grpSpPr>
            <a:xfrm>
              <a:off x="128464" y="954158"/>
              <a:ext cx="8568874" cy="982361"/>
              <a:chOff x="128464" y="954158"/>
              <a:chExt cx="8568874" cy="98236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990448" y="957790"/>
                <a:ext cx="7706890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400" dirty="0" smtClean="0">
                    <a:latin typeface="나눔고딕 ExtraBold" pitchFamily="50" charset="-127"/>
                    <a:ea typeface="나눔고딕 ExtraBold" pitchFamily="50" charset="-127"/>
                  </a:rPr>
                  <a:t>위 </a:t>
                </a:r>
                <a:r>
                  <a:rPr lang="en-US" altLang="ko-KR" sz="2400" dirty="0" smtClean="0">
                    <a:latin typeface="나눔고딕 ExtraBold" pitchFamily="50" charset="-127"/>
                    <a:ea typeface="나눔고딕 ExtraBold" pitchFamily="50" charset="-127"/>
                  </a:rPr>
                  <a:t>    </a:t>
                </a:r>
                <a:r>
                  <a:rPr lang="ko-KR" altLang="en-US" sz="2400" dirty="0" smtClean="0">
                    <a:latin typeface="나눔고딕 ExtraBold" pitchFamily="50" charset="-127"/>
                    <a:ea typeface="나눔고딕 ExtraBold" pitchFamily="50" charset="-127"/>
                  </a:rPr>
                  <a:t>의 </a:t>
                </a:r>
                <a:r>
                  <a:rPr lang="ko-KR" altLang="en-US" sz="2400" dirty="0">
                    <a:latin typeface="나눔고딕 ExtraBold" pitchFamily="50" charset="-127"/>
                    <a:ea typeface="나눔고딕 ExtraBold" pitchFamily="50" charset="-127"/>
                  </a:rPr>
                  <a:t>꺾은선그래프에서 알 수 있는 내용은 </a:t>
                </a:r>
                <a:r>
                  <a:rPr lang="ko-KR" altLang="en-US" sz="2400" dirty="0" smtClean="0">
                    <a:latin typeface="나눔고딕 ExtraBold" pitchFamily="50" charset="-127"/>
                    <a:ea typeface="나눔고딕 ExtraBold" pitchFamily="50" charset="-127"/>
                  </a:rPr>
                  <a:t>무엇인지 </a:t>
                </a:r>
                <a:r>
                  <a:rPr lang="en-US" altLang="ko-KR" sz="2400" dirty="0" smtClean="0">
                    <a:latin typeface="나눔고딕 ExtraBold" pitchFamily="50" charset="-127"/>
                    <a:ea typeface="나눔고딕 ExtraBold" pitchFamily="50" charset="-127"/>
                  </a:rPr>
                  <a:t/>
                </a:r>
                <a:br>
                  <a:rPr lang="en-US" altLang="ko-KR" sz="2400" dirty="0" smtClean="0">
                    <a:latin typeface="나눔고딕 ExtraBold" pitchFamily="50" charset="-127"/>
                    <a:ea typeface="나눔고딕 ExtraBold" pitchFamily="50" charset="-127"/>
                  </a:rPr>
                </a:br>
                <a:r>
                  <a:rPr lang="ko-KR" altLang="en-US" sz="2400" dirty="0" smtClean="0">
                    <a:latin typeface="나눔고딕 ExtraBold" pitchFamily="50" charset="-127"/>
                    <a:ea typeface="나눔고딕 ExtraBold" pitchFamily="50" charset="-127"/>
                  </a:rPr>
                  <a:t>이야기해 </a:t>
                </a:r>
                <a:r>
                  <a:rPr lang="ko-KR" altLang="en-US" sz="2400" dirty="0">
                    <a:latin typeface="나눔고딕 ExtraBold" pitchFamily="50" charset="-127"/>
                    <a:ea typeface="나눔고딕 ExtraBold" pitchFamily="50" charset="-127"/>
                  </a:rPr>
                  <a:t>봅시다</a:t>
                </a:r>
                <a:r>
                  <a:rPr lang="en-US" altLang="ko-KR" sz="2400" dirty="0">
                    <a:latin typeface="나눔고딕 ExtraBold" pitchFamily="50" charset="-127"/>
                    <a:ea typeface="나눔고딕 ExtraBold" pitchFamily="50" charset="-127"/>
                  </a:rPr>
                  <a:t>.</a:t>
                </a:r>
                <a:endParaRPr lang="ko-KR" altLang="en-US" sz="24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pic>
            <p:nvPicPr>
              <p:cNvPr id="58" name="Picture 5" descr="C:\Users\shs\Desktop\20200908_10392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464" y="954158"/>
                <a:ext cx="882446" cy="548671"/>
              </a:xfrm>
              <a:prstGeom prst="rect">
                <a:avLst/>
              </a:prstGeom>
              <a:noFill/>
            </p:spPr>
          </p:pic>
        </p:grpSp>
        <p:grpSp>
          <p:nvGrpSpPr>
            <p:cNvPr id="209" name="그룹 208"/>
            <p:cNvGrpSpPr/>
            <p:nvPr/>
          </p:nvGrpSpPr>
          <p:grpSpPr>
            <a:xfrm>
              <a:off x="1431910" y="1067079"/>
              <a:ext cx="324000" cy="338554"/>
              <a:chOff x="979751" y="1010508"/>
              <a:chExt cx="324000" cy="353762"/>
            </a:xfrm>
          </p:grpSpPr>
          <p:sp>
            <p:nvSpPr>
              <p:cNvPr id="210" name="타원 209"/>
              <p:cNvSpPr/>
              <p:nvPr/>
            </p:nvSpPr>
            <p:spPr>
              <a:xfrm>
                <a:off x="979751" y="1025249"/>
                <a:ext cx="324000" cy="324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993851" y="1010508"/>
                <a:ext cx="288638" cy="353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13" name="직사각형 212">
            <a:hlinkClick r:id="rId4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hlinkClick r:id="rId5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hlinkClick r:id="rId6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3356806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그려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673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817096" y="0"/>
            <a:ext cx="323357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896012"/>
            <a:ext cx="8789630" cy="2062081"/>
            <a:chOff x="560387" y="896012"/>
            <a:chExt cx="8789630" cy="2062081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806093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3943" y="896012"/>
              <a:ext cx="8736074" cy="864532"/>
              <a:chOff x="613943" y="864587"/>
              <a:chExt cx="8736074" cy="864532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864587"/>
                <a:ext cx="8572560" cy="864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pc="-50" dirty="0"/>
                  <a:t>3</a:t>
                </a:r>
                <a:r>
                  <a:rPr lang="ko-KR" altLang="en-US" spc="-50" dirty="0"/>
                  <a:t>월에 했던 체격 검사에서 내 키가 몇 </a:t>
                </a:r>
                <a:r>
                  <a:rPr lang="en-US" altLang="ko-KR" spc="-5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  <a:r>
                  <a:rPr lang="ko-KR" altLang="en-US" spc="-50" dirty="0"/>
                  <a:t>였는지 기억하고 있나요</a:t>
                </a:r>
                <a:r>
                  <a:rPr lang="en-US" altLang="ko-KR" spc="-50" dirty="0"/>
                  <a:t>? </a:t>
                </a:r>
                <a:r>
                  <a:rPr lang="ko-KR" altLang="en-US" spc="-50" dirty="0"/>
                  <a:t>내 키는 해마다 몇 </a:t>
                </a:r>
                <a:r>
                  <a:rPr lang="en-US" altLang="ko-KR" spc="-5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  <a:r>
                  <a:rPr lang="ko-KR" altLang="en-US" spc="-50" dirty="0" smtClean="0"/>
                  <a:t> </a:t>
                </a:r>
                <a:r>
                  <a:rPr lang="ko-KR" altLang="en-US" spc="-50" dirty="0"/>
                  <a:t>자라고 있을까요</a:t>
                </a:r>
                <a:r>
                  <a:rPr lang="en-US" altLang="ko-KR" spc="-50" dirty="0"/>
                  <a:t>? </a:t>
                </a:r>
                <a:r>
                  <a:rPr lang="ko-KR" altLang="en-US" spc="-50" dirty="0"/>
                  <a:t>자신의 경험을 이야기해 보세요</a:t>
                </a:r>
                <a:r>
                  <a:rPr lang="en-US" altLang="ko-KR" spc="-50" dirty="0"/>
                  <a:t>.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10286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60387" y="3735305"/>
            <a:ext cx="8785225" cy="2040450"/>
            <a:chOff x="560387" y="3378787"/>
            <a:chExt cx="8785225" cy="2040450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560387" y="426723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3378787"/>
              <a:ext cx="8371307" cy="904863"/>
              <a:chOff x="613943" y="3325731"/>
              <a:chExt cx="8371307" cy="904863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777457" y="3325731"/>
                <a:ext cx="8207793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작년보다 올해 키가 얼마나 커졌는지 알기 위해서는 어떤 그래프로 나타내는 것이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613943" y="35047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3" name="그룹 72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08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929662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저는 병원에 갈 때마다 키를 재는데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매년 쑥쑥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자라고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작년에는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키가 엄청 자랐는데 올해는 작년보다 조금 자랐습니다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91393" y="4747324"/>
            <a:ext cx="829659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꺾은선그래프로 나타내면 달라진 정도를 쉽게 알 수 있을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9" name="직사각형 128">
            <a:hlinkClick r:id="rId3" action="ppaction://hlinksldjump"/>
          </p:cNvPr>
          <p:cNvSpPr/>
          <p:nvPr/>
        </p:nvSpPr>
        <p:spPr>
          <a:xfrm>
            <a:off x="8583967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4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33"/>
          <p:cNvGrpSpPr/>
          <p:nvPr/>
        </p:nvGrpSpPr>
        <p:grpSpPr>
          <a:xfrm>
            <a:off x="4791000" y="2220093"/>
            <a:ext cx="324000" cy="324000"/>
            <a:chOff x="4964713" y="2475902"/>
            <a:chExt cx="405203" cy="405203"/>
          </a:xfrm>
        </p:grpSpPr>
        <p:sp>
          <p:nvSpPr>
            <p:cNvPr id="121" name="타원 12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3" name="타원 12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33"/>
          <p:cNvGrpSpPr/>
          <p:nvPr/>
        </p:nvGrpSpPr>
        <p:grpSpPr>
          <a:xfrm>
            <a:off x="4791000" y="5037755"/>
            <a:ext cx="324000" cy="324000"/>
            <a:chOff x="4964713" y="2475902"/>
            <a:chExt cx="405203" cy="405203"/>
          </a:xfrm>
        </p:grpSpPr>
        <p:sp>
          <p:nvSpPr>
            <p:cNvPr id="125" name="타원 12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8" name="타원 12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1" name="그룹 7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4" name="그룹 7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336" y="986064"/>
            <a:ext cx="8814178" cy="830997"/>
            <a:chOff x="565336" y="986064"/>
            <a:chExt cx="8814178" cy="830997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3855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수영이의 키를 조사하여 나타낸 꺾은선그래프입니다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꺾은선그래프를 보고 알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수 있는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내용을 이야기해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6" name="직사각형 115">
            <a:hlinkClick r:id="rId3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4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hlinkClick r:id="rId5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997" y="2099156"/>
            <a:ext cx="5420006" cy="35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65168" y="0"/>
            <a:ext cx="34408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86" y="1073399"/>
            <a:ext cx="7214029" cy="47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3214046"/>
            <a:ext cx="8789630" cy="1312537"/>
            <a:chOff x="560387" y="3214046"/>
            <a:chExt cx="8789630" cy="1312537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373458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13943" y="3214046"/>
              <a:ext cx="8736074" cy="498598"/>
              <a:chOff x="613943" y="4348962"/>
              <a:chExt cx="8736074" cy="49859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434896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언제부터 언제까지를 조사했나요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3943" y="450513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4652446"/>
            <a:ext cx="8789630" cy="1312537"/>
            <a:chOff x="560387" y="4652446"/>
            <a:chExt cx="8789630" cy="1312537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560387" y="517298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13943" y="4652446"/>
              <a:ext cx="8736074" cy="498598"/>
              <a:chOff x="613943" y="4348962"/>
              <a:chExt cx="8736074" cy="49859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77457" y="434896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가로에 있는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부터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11</a:t>
                </a:r>
                <a:r>
                  <a:rPr lang="ko-KR" altLang="en-US" dirty="0" smtClean="0"/>
                  <a:t>까지의 수들은 무엇을 나타내고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13943" y="450513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1" name="그룹 9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2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24" y="949097"/>
            <a:ext cx="2656352" cy="183485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91393" y="3881284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때부터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때까지 조사했습니다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1393" y="5296552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수영이의 키를 측정한 나이를 나타냅니다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344009" y="918950"/>
            <a:ext cx="390800" cy="420895"/>
            <a:chOff x="6344009" y="918950"/>
            <a:chExt cx="390800" cy="420895"/>
          </a:xfrm>
        </p:grpSpPr>
        <p:grpSp>
          <p:nvGrpSpPr>
            <p:cNvPr id="128" name="그룹 127"/>
            <p:cNvGrpSpPr/>
            <p:nvPr/>
          </p:nvGrpSpPr>
          <p:grpSpPr>
            <a:xfrm>
              <a:off x="6393160" y="981075"/>
              <a:ext cx="252000" cy="252000"/>
              <a:chOff x="7515401" y="1584373"/>
              <a:chExt cx="223069" cy="225604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0" name="그룹 129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" name="직사각형 2">
              <a:hlinkClick r:id="" action="ppaction://customshow?id=0&amp;return=true"/>
            </p:cNvPr>
            <p:cNvSpPr/>
            <p:nvPr/>
          </p:nvSpPr>
          <p:spPr>
            <a:xfrm>
              <a:off x="6344009" y="918950"/>
              <a:ext cx="390800" cy="420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hlinkClick r:id="rId4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33"/>
          <p:cNvGrpSpPr/>
          <p:nvPr/>
        </p:nvGrpSpPr>
        <p:grpSpPr>
          <a:xfrm>
            <a:off x="4791000" y="3968583"/>
            <a:ext cx="324000" cy="324000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33"/>
          <p:cNvGrpSpPr/>
          <p:nvPr/>
        </p:nvGrpSpPr>
        <p:grpSpPr>
          <a:xfrm>
            <a:off x="4791000" y="5406983"/>
            <a:ext cx="324000" cy="324000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5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3226856"/>
            <a:ext cx="8789630" cy="2775117"/>
            <a:chOff x="560387" y="3226856"/>
            <a:chExt cx="8789630" cy="2775117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3732879"/>
              <a:ext cx="8785225" cy="226909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13943" y="3226856"/>
              <a:ext cx="8736074" cy="498598"/>
              <a:chOff x="613943" y="4334448"/>
              <a:chExt cx="8736074" cy="49859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그 외에 그래프에서 무엇을 볼 수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5" name="그룹 7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8" name="그룹 7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91393" y="3833315"/>
            <a:ext cx="8332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세로에는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140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까지의 수가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 눈금 한 칸의 크기는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나타냅니다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7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9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 수영이의 키를 알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수영이의 키는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3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5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7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115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9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120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11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135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24824" y="949097"/>
            <a:ext cx="3020336" cy="1834851"/>
            <a:chOff x="3624824" y="949097"/>
            <a:chExt cx="3020336" cy="1834851"/>
          </a:xfrm>
        </p:grpSpPr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4824" y="949097"/>
              <a:ext cx="2656352" cy="1834851"/>
            </a:xfrm>
            <a:prstGeom prst="rect">
              <a:avLst/>
            </a:prstGeom>
          </p:spPr>
        </p:pic>
        <p:grpSp>
          <p:nvGrpSpPr>
            <p:cNvPr id="125" name="그룹 124"/>
            <p:cNvGrpSpPr/>
            <p:nvPr/>
          </p:nvGrpSpPr>
          <p:grpSpPr>
            <a:xfrm>
              <a:off x="6393160" y="981075"/>
              <a:ext cx="252000" cy="252000"/>
              <a:chOff x="7515401" y="1584373"/>
              <a:chExt cx="223069" cy="225604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30" name="직사각형 129">
            <a:hlinkClick r:id="" action="ppaction://customshow?id=0&amp;return=true"/>
          </p:cNvPr>
          <p:cNvSpPr/>
          <p:nvPr/>
        </p:nvSpPr>
        <p:spPr>
          <a:xfrm>
            <a:off x="6344009" y="918950"/>
            <a:ext cx="390800" cy="42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4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5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6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33"/>
          <p:cNvGrpSpPr/>
          <p:nvPr/>
        </p:nvGrpSpPr>
        <p:grpSpPr>
          <a:xfrm>
            <a:off x="4791000" y="4733144"/>
            <a:ext cx="324000" cy="324000"/>
            <a:chOff x="4964713" y="2475902"/>
            <a:chExt cx="405203" cy="405203"/>
          </a:xfrm>
        </p:grpSpPr>
        <p:sp>
          <p:nvSpPr>
            <p:cNvPr id="120" name="타원 11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5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3212976"/>
            <a:ext cx="8789630" cy="1654886"/>
            <a:chOff x="560387" y="3212976"/>
            <a:chExt cx="8789630" cy="1654886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371586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3212976"/>
              <a:ext cx="8736074" cy="444994"/>
              <a:chOff x="613943" y="4334448"/>
              <a:chExt cx="8736074" cy="4449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334448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00" dirty="0" smtClean="0"/>
                  <a:t>수영이의 키를 나타낸 꺾은선그래프를 보고 알 수 있는 것은 무엇인가요</a:t>
                </a:r>
                <a:r>
                  <a:rPr lang="en-US" altLang="ko-KR" spc="-100" dirty="0" smtClean="0"/>
                  <a:t>?</a:t>
                </a:r>
                <a:endParaRPr lang="en-US" altLang="ko-KR" spc="-100" dirty="0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393" y="3862563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신기하게도 해마다 수영이가 자란 키가 다릅니다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때 수영이의 키는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100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3624824" y="949097"/>
            <a:ext cx="3020336" cy="1834851"/>
            <a:chOff x="3624824" y="949097"/>
            <a:chExt cx="3020336" cy="1834851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4824" y="949097"/>
              <a:ext cx="2656352" cy="1834851"/>
            </a:xfrm>
            <a:prstGeom prst="rect">
              <a:avLst/>
            </a:prstGeom>
          </p:spPr>
        </p:pic>
        <p:grpSp>
          <p:nvGrpSpPr>
            <p:cNvPr id="127" name="그룹 126"/>
            <p:cNvGrpSpPr/>
            <p:nvPr/>
          </p:nvGrpSpPr>
          <p:grpSpPr>
            <a:xfrm>
              <a:off x="6393160" y="981075"/>
              <a:ext cx="252000" cy="252000"/>
              <a:chOff x="7515401" y="1584373"/>
              <a:chExt cx="223069" cy="225604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32" name="직사각형 131">
            <a:hlinkClick r:id="" action="ppaction://customshow?id=0&amp;return=true"/>
          </p:cNvPr>
          <p:cNvSpPr/>
          <p:nvPr/>
        </p:nvSpPr>
        <p:spPr>
          <a:xfrm>
            <a:off x="6344009" y="918950"/>
            <a:ext cx="390800" cy="42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4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33"/>
          <p:cNvGrpSpPr/>
          <p:nvPr/>
        </p:nvGrpSpPr>
        <p:grpSpPr>
          <a:xfrm>
            <a:off x="4791000" y="4129862"/>
            <a:ext cx="324000" cy="324000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848952"/>
            <a:ext cx="8789630" cy="1293043"/>
            <a:chOff x="560387" y="2848952"/>
            <a:chExt cx="8789630" cy="129304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334999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13943" y="2848952"/>
              <a:ext cx="8736074" cy="498598"/>
              <a:chOff x="613943" y="4334448"/>
              <a:chExt cx="8736074" cy="49859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수영이의 키가 가장 많이 자란 때는 몇 살에서 몇 살 사이인가요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303906"/>
            <a:ext cx="8789630" cy="1650598"/>
            <a:chOff x="560387" y="4303906"/>
            <a:chExt cx="8789630" cy="165059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480250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4303906"/>
              <a:ext cx="8736074" cy="498598"/>
              <a:chOff x="613943" y="4334448"/>
              <a:chExt cx="8736074" cy="49859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어떻게 알 수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791393" y="3496696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살에서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살 사이인 것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4529" y="4949205"/>
            <a:ext cx="861078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 나이의 키를 서로 비교하면 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때는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자랐는데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이때는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35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 자랐습니다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3624824" y="949097"/>
            <a:ext cx="3020336" cy="1834851"/>
            <a:chOff x="3624824" y="949097"/>
            <a:chExt cx="3020336" cy="1834851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4824" y="949097"/>
              <a:ext cx="2656352" cy="1834851"/>
            </a:xfrm>
            <a:prstGeom prst="rect">
              <a:avLst/>
            </a:prstGeom>
          </p:spPr>
        </p:pic>
        <p:grpSp>
          <p:nvGrpSpPr>
            <p:cNvPr id="127" name="그룹 126"/>
            <p:cNvGrpSpPr/>
            <p:nvPr/>
          </p:nvGrpSpPr>
          <p:grpSpPr>
            <a:xfrm>
              <a:off x="6393160" y="981075"/>
              <a:ext cx="252000" cy="252000"/>
              <a:chOff x="7515401" y="1584373"/>
              <a:chExt cx="223069" cy="225604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32" name="직사각형 131">
            <a:hlinkClick r:id="" action="ppaction://customshow?id=0&amp;return=true"/>
          </p:cNvPr>
          <p:cNvSpPr/>
          <p:nvPr/>
        </p:nvSpPr>
        <p:spPr>
          <a:xfrm>
            <a:off x="6344009" y="918950"/>
            <a:ext cx="390800" cy="420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4" action="ppaction://hlinksldjump"/>
          </p:cNvPr>
          <p:cNvSpPr/>
          <p:nvPr/>
        </p:nvSpPr>
        <p:spPr>
          <a:xfrm>
            <a:off x="8156291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9011643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9439318" y="262714"/>
            <a:ext cx="3837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33"/>
          <p:cNvGrpSpPr/>
          <p:nvPr/>
        </p:nvGrpSpPr>
        <p:grpSpPr>
          <a:xfrm>
            <a:off x="4791000" y="3601440"/>
            <a:ext cx="324000" cy="324000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33"/>
          <p:cNvGrpSpPr/>
          <p:nvPr/>
        </p:nvGrpSpPr>
        <p:grpSpPr>
          <a:xfrm>
            <a:off x="4791000" y="5212325"/>
            <a:ext cx="324000" cy="324000"/>
            <a:chOff x="4964713" y="2475902"/>
            <a:chExt cx="405203" cy="405203"/>
          </a:xfrm>
        </p:grpSpPr>
        <p:sp>
          <p:nvSpPr>
            <p:cNvPr id="145" name="타원 14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7" name="타원 14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2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853</Words>
  <PresentationFormat>A4 용지(210x297mm)</PresentationFormat>
  <Paragraphs>231</Paragraphs>
  <Slides>21</Slides>
  <Notes>0</Notes>
  <HiddenSlides>2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  <vt:variant>
        <vt:lpstr>재구성한 쇼</vt:lpstr>
      </vt:variant>
      <vt:variant>
        <vt:i4>2</vt:i4>
      </vt:variant>
    </vt:vector>
  </HeadingPairs>
  <TitlesOfParts>
    <vt:vector size="29" baseType="lpstr">
      <vt:lpstr>나눔고딕 ExtraBold</vt:lpstr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2021-06-17T02:12:42Z</dcterms:modified>
</cp:coreProperties>
</file>