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83" r:id="rId3"/>
    <p:sldId id="325" r:id="rId4"/>
    <p:sldId id="268" r:id="rId5"/>
    <p:sldId id="322" r:id="rId6"/>
    <p:sldId id="257" r:id="rId7"/>
    <p:sldId id="323" r:id="rId8"/>
    <p:sldId id="324" r:id="rId9"/>
    <p:sldId id="305" r:id="rId10"/>
    <p:sldId id="307" r:id="rId11"/>
    <p:sldId id="309" r:id="rId12"/>
    <p:sldId id="265" r:id="rId13"/>
  </p:sldIdLst>
  <p:sldSz cx="9906000" cy="6858000" type="A4"/>
  <p:notesSz cx="6797675" cy="9926638"/>
  <p:embeddedFontLst>
    <p:embeddedFont>
      <p:font typeface="맑은 고딕" panose="020B0503020000020004" pitchFamily="50" charset="-127"/>
      <p:regular r:id="rId15"/>
      <p:bold r:id="rId16"/>
    </p:embeddedFont>
    <p:embeddedFont>
      <p:font typeface="나눔고딕 ExtraBold" panose="020D0904000000000000" pitchFamily="50" charset="-127"/>
      <p:bold r:id="rId17"/>
    </p:embeddedFont>
    <p:embeddedFont>
      <p:font typeface="나눔고딕" panose="020D0604000000000000" pitchFamily="50" charset="-127"/>
      <p:regular r:id="rId18"/>
      <p:bold r:id="rId19"/>
    </p:embeddedFont>
  </p:embeddedFontLst>
  <p:custShowLst>
    <p:custShow name="재구성한 쇼 1" id="0">
      <p:sldLst>
        <p:sld r:id="rId4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3" pos="5887" userDrawn="1">
          <p15:clr>
            <a:srgbClr val="A4A3A4"/>
          </p15:clr>
        </p15:guide>
        <p15:guide id="4" orient="horz" pos="3747" userDrawn="1">
          <p15:clr>
            <a:srgbClr val="A4A3A4"/>
          </p15:clr>
        </p15:guide>
        <p15:guide id="5" pos="580" userDrawn="1">
          <p15:clr>
            <a:srgbClr val="A4A3A4"/>
          </p15:clr>
        </p15:guide>
        <p15:guide id="6" orient="horz" pos="3883" userDrawn="1">
          <p15:clr>
            <a:srgbClr val="A4A3A4"/>
          </p15:clr>
        </p15:guide>
        <p15:guide id="7" orient="horz" pos="618" userDrawn="1">
          <p15:clr>
            <a:srgbClr val="A4A3A4"/>
          </p15:clr>
        </p15:guide>
        <p15:guide id="8" pos="5660" userDrawn="1">
          <p15:clr>
            <a:srgbClr val="A4A3A4"/>
          </p15:clr>
        </p15:guide>
        <p15:guide id="9" orient="horz" pos="890" userDrawn="1">
          <p15:clr>
            <a:srgbClr val="A4A3A4"/>
          </p15:clr>
        </p15:guide>
        <p15:guide id="10" orient="horz" pos="1117" userDrawn="1">
          <p15:clr>
            <a:srgbClr val="A4A3A4"/>
          </p15:clr>
        </p15:guide>
        <p15:guide id="11" orient="horz" pos="13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C"/>
    <a:srgbClr val="FF33CC"/>
    <a:srgbClr val="FF00FF"/>
    <a:srgbClr val="1FBADF"/>
    <a:srgbClr val="3567D7"/>
    <a:srgbClr val="CFF1F9"/>
    <a:srgbClr val="74D5EC"/>
    <a:srgbClr val="4DE5F5"/>
    <a:srgbClr val="31C1E3"/>
    <a:srgbClr val="EC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1674" y="444"/>
      </p:cViewPr>
      <p:guideLst>
        <p:guide orient="horz" pos="255"/>
        <p:guide pos="353"/>
        <p:guide pos="5887"/>
        <p:guide orient="horz" pos="3747"/>
        <p:guide pos="580"/>
        <p:guide orient="horz" pos="3883"/>
        <p:guide orient="horz" pos="618"/>
        <p:guide pos="5660"/>
        <p:guide orient="horz" pos="890"/>
        <p:guide orient="horz" pos="1117"/>
        <p:guide orient="horz" pos="13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35D90-B313-48B5-9F5E-842E27874FE2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C2966-3948-4973-9ADA-C157478F3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2966-3948-4973-9ADA-C157478F33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51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81052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381101" y="12893"/>
            <a:ext cx="1884407" cy="630025"/>
            <a:chOff x="1381101" y="12893"/>
            <a:chExt cx="1884407" cy="6300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381101" y="71438"/>
              <a:ext cx="126790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+mj-lt"/>
                  <a:ea typeface="나눔고딕 ExtraBold" pitchFamily="50" charset="-127"/>
                </a:rPr>
                <a:t>단원 </a:t>
              </a:r>
              <a:r>
                <a:rPr lang="ko-KR" altLang="en-US" sz="1400" dirty="0">
                  <a:solidFill>
                    <a:schemeClr val="bg1"/>
                  </a:solidFill>
                  <a:latin typeface="+mj-lt"/>
                  <a:ea typeface="나눔고딕 ExtraBold" pitchFamily="50" charset="-127"/>
                </a:rPr>
                <a:t>도입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122500" y="12893"/>
              <a:ext cx="1143008" cy="630025"/>
              <a:chOff x="4135432" y="12893"/>
              <a:chExt cx="1143008" cy="630025"/>
            </a:xfrm>
          </p:grpSpPr>
          <p:pic>
            <p:nvPicPr>
              <p:cNvPr id="11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421184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4135432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그룹 12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162080" y="-111150"/>
            <a:ext cx="604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24" y="664419"/>
            <a:ext cx="9951249" cy="6223997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990600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1381101" y="12893"/>
            <a:ext cx="1884407" cy="630025"/>
            <a:chOff x="1381101" y="12893"/>
            <a:chExt cx="1884407" cy="630025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381101" y="71438"/>
              <a:ext cx="126790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+mj-lt"/>
                  <a:ea typeface="나눔고딕 ExtraBold" pitchFamily="50" charset="-127"/>
                </a:rPr>
                <a:t>단원 </a:t>
              </a:r>
              <a:r>
                <a:rPr lang="ko-KR" altLang="en-US" sz="1400" dirty="0">
                  <a:solidFill>
                    <a:schemeClr val="bg1"/>
                  </a:solidFill>
                  <a:latin typeface="+mj-lt"/>
                  <a:ea typeface="나눔고딕 ExtraBold" pitchFamily="50" charset="-127"/>
                </a:rPr>
                <a:t>도입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122500" y="12893"/>
              <a:ext cx="1143008" cy="630025"/>
              <a:chOff x="4135432" y="12893"/>
              <a:chExt cx="1143008" cy="630025"/>
            </a:xfrm>
          </p:grpSpPr>
          <p:pic>
            <p:nvPicPr>
              <p:cNvPr id="17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21184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8" name="직사각형 17"/>
              <p:cNvSpPr/>
              <p:nvPr/>
            </p:nvSpPr>
            <p:spPr>
              <a:xfrm>
                <a:off x="4135432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" name="그룹 18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2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2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22" name="TextBox 21"/>
          <p:cNvSpPr txBox="1"/>
          <p:nvPr userDrawn="1"/>
        </p:nvSpPr>
        <p:spPr>
          <a:xfrm>
            <a:off x="162080" y="-111150"/>
            <a:ext cx="604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5.jpeg"/><Relationship Id="rId7" Type="http://schemas.openxmlformats.org/officeDocument/2006/relationships/hyperlink" Target="4_2_6_1.mp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9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7738470" y="0"/>
            <a:ext cx="2168730" cy="884289"/>
            <a:chOff x="7738470" y="0"/>
            <a:chExt cx="2168730" cy="884289"/>
          </a:xfrm>
        </p:grpSpPr>
        <p:grpSp>
          <p:nvGrpSpPr>
            <p:cNvPr id="144" name="그룹 143"/>
            <p:cNvGrpSpPr/>
            <p:nvPr/>
          </p:nvGrpSpPr>
          <p:grpSpPr>
            <a:xfrm>
              <a:off x="8557420" y="0"/>
              <a:ext cx="434242" cy="607290"/>
              <a:chOff x="8557420" y="0"/>
              <a:chExt cx="434242" cy="607290"/>
            </a:xfrm>
          </p:grpSpPr>
          <p:grpSp>
            <p:nvGrpSpPr>
              <p:cNvPr id="171" name="그룹 75"/>
              <p:cNvGrpSpPr/>
              <p:nvPr/>
            </p:nvGrpSpPr>
            <p:grpSpPr>
              <a:xfrm>
                <a:off x="8595501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3" name="직선 연결선 17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8557420" y="237958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그림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상황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4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6" name="그룹 75"/>
            <p:cNvGrpSpPr/>
            <p:nvPr/>
          </p:nvGrpSpPr>
          <p:grpSpPr>
            <a:xfrm>
              <a:off x="9452704" y="0"/>
              <a:ext cx="358080" cy="596027"/>
              <a:chOff x="5738819" y="665143"/>
              <a:chExt cx="288060" cy="479387"/>
            </a:xfrm>
          </p:grpSpPr>
          <p:cxnSp>
            <p:nvCxnSpPr>
              <p:cNvPr id="165" name="직선 연결선 164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모서리가 둥근 직사각형 165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모서리가 둥근 직사각형 167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모서리가 둥근 직사각형 168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모서리가 둥근 직사각형 169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9360000" y="237958"/>
              <a:ext cx="54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050">
                  <a:latin typeface="나눔고딕 ExtraBold" pitchFamily="50" charset="-127"/>
                  <a:ea typeface="나눔고딕 ExtraBold" pitchFamily="50" charset="-127"/>
                </a:defRPr>
              </a:lvl1pPr>
            </a:lstStyle>
            <a:p>
              <a:r>
                <a:rPr lang="ko-KR" altLang="en-US" sz="900" dirty="0" smtClean="0"/>
                <a:t>선수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학습</a:t>
              </a:r>
              <a:endParaRPr lang="ko-KR" altLang="en-US" sz="900" dirty="0"/>
            </a:p>
          </p:txBody>
        </p:sp>
        <p:grpSp>
          <p:nvGrpSpPr>
            <p:cNvPr id="148" name="그룹 147"/>
            <p:cNvGrpSpPr/>
            <p:nvPr/>
          </p:nvGrpSpPr>
          <p:grpSpPr>
            <a:xfrm>
              <a:off x="8989662" y="0"/>
              <a:ext cx="434242" cy="596027"/>
              <a:chOff x="5559854" y="642918"/>
              <a:chExt cx="434242" cy="596027"/>
            </a:xfrm>
          </p:grpSpPr>
          <p:grpSp>
            <p:nvGrpSpPr>
              <p:cNvPr id="149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1" name="직선 연결선 15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0" name="TextBox 149"/>
              <p:cNvSpPr txBox="1"/>
              <p:nvPr/>
            </p:nvSpPr>
            <p:spPr>
              <a:xfrm>
                <a:off x="5559854" y="939218"/>
                <a:ext cx="4342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동시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8929869" y="6189064"/>
            <a:ext cx="428628" cy="428628"/>
            <a:chOff x="6701949" y="6250801"/>
            <a:chExt cx="428628" cy="428628"/>
          </a:xfrm>
        </p:grpSpPr>
        <p:sp>
          <p:nvSpPr>
            <p:cNvPr id="96" name="타원 95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8" name="이등변 삼각형 9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881034" y="1454490"/>
            <a:ext cx="3855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899425" y="2889757"/>
            <a:ext cx="5147115" cy="1417040"/>
            <a:chOff x="3899425" y="3065577"/>
            <a:chExt cx="5147115" cy="1417040"/>
          </a:xfrm>
        </p:grpSpPr>
        <p:sp>
          <p:nvSpPr>
            <p:cNvPr id="75" name="제목 1"/>
            <p:cNvSpPr txBox="1">
              <a:spLocks/>
            </p:cNvSpPr>
            <p:nvPr/>
          </p:nvSpPr>
          <p:spPr>
            <a:xfrm>
              <a:off x="3921018" y="3065577"/>
              <a:ext cx="5125522" cy="652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ko-KR" altLang="en-US" sz="3600" dirty="0">
                  <a:latin typeface="나눔고딕 ExtraBold" pitchFamily="50" charset="-127"/>
                  <a:ea typeface="나눔고딕 ExtraBold" pitchFamily="50" charset="-127"/>
                </a:rPr>
                <a:t>단원 도입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99425" y="3713176"/>
              <a:ext cx="5090237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우리 주변에서 어떤 모양의 도형을 찾을 수 있을까요</a:t>
              </a:r>
              <a:r>
                <a:rPr lang="en-US" altLang="ko-KR" dirty="0" smtClean="0"/>
                <a:t>?</a:t>
              </a:r>
              <a:endParaRPr lang="en-US" altLang="ko-KR" dirty="0"/>
            </a:p>
          </p:txBody>
        </p:sp>
      </p:grpSp>
      <p:sp>
        <p:nvSpPr>
          <p:cNvPr id="128" name="모서리가 둥근 사각형 설명선 127"/>
          <p:cNvSpPr/>
          <p:nvPr/>
        </p:nvSpPr>
        <p:spPr>
          <a:xfrm>
            <a:off x="5673000" y="78558"/>
            <a:ext cx="2546434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118~119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81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015350" y="4703"/>
            <a:ext cx="26365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2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r">
              <a:defRPr/>
            </a:pPr>
            <a:r>
              <a:rPr lang="en-US" altLang="ko-KR" sz="2000" dirty="0" smtClean="0"/>
              <a:t>6. </a:t>
            </a:r>
            <a:r>
              <a:rPr lang="ko-KR" altLang="en-US" sz="2000" dirty="0" smtClean="0"/>
              <a:t>다각형</a:t>
            </a:r>
            <a:endParaRPr lang="en-US" altLang="ko-KR" sz="2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036265" y="2136699"/>
            <a:ext cx="2572441" cy="2584603"/>
            <a:chOff x="1036265" y="2136699"/>
            <a:chExt cx="2572441" cy="2584603"/>
          </a:xfrm>
        </p:grpSpPr>
        <p:sp>
          <p:nvSpPr>
            <p:cNvPr id="135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1286641" y="2390775"/>
              <a:ext cx="2071688" cy="2076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6" name="Freeform 853"/>
            <p:cNvSpPr>
              <a:spLocks/>
            </p:cNvSpPr>
            <p:nvPr/>
          </p:nvSpPr>
          <p:spPr bwMode="auto">
            <a:xfrm>
              <a:off x="1572391" y="2397125"/>
              <a:ext cx="1779588" cy="1784350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7" name="Freeform 854"/>
            <p:cNvSpPr>
              <a:spLocks/>
            </p:cNvSpPr>
            <p:nvPr/>
          </p:nvSpPr>
          <p:spPr bwMode="auto">
            <a:xfrm>
              <a:off x="1286641" y="2717800"/>
              <a:ext cx="1744663" cy="1749425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8" name="Freeform 855"/>
            <p:cNvSpPr>
              <a:spLocks/>
            </p:cNvSpPr>
            <p:nvPr/>
          </p:nvSpPr>
          <p:spPr bwMode="auto">
            <a:xfrm>
              <a:off x="1542229" y="2695575"/>
              <a:ext cx="187325" cy="18573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9" name="Freeform 856"/>
            <p:cNvSpPr>
              <a:spLocks/>
            </p:cNvSpPr>
            <p:nvPr/>
          </p:nvSpPr>
          <p:spPr bwMode="auto">
            <a:xfrm>
              <a:off x="2878904" y="4016375"/>
              <a:ext cx="187325" cy="18732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140" name="그림 139" descr="원  외부 점선 .eps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1036265" y="2136699"/>
              <a:ext cx="2572441" cy="2584603"/>
            </a:xfrm>
            <a:prstGeom prst="rect">
              <a:avLst/>
            </a:prstGeom>
          </p:spPr>
        </p:pic>
        <p:sp>
          <p:nvSpPr>
            <p:cNvPr id="141" name="타원 140"/>
            <p:cNvSpPr/>
            <p:nvPr/>
          </p:nvSpPr>
          <p:spPr>
            <a:xfrm>
              <a:off x="1490539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1504749" y="3105835"/>
            <a:ext cx="16354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3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spc="-15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>
            <a:hlinkClick r:id="rId4" action="ppaction://hlinksldjump"/>
          </p:cNvPr>
          <p:cNvSpPr/>
          <p:nvPr/>
        </p:nvSpPr>
        <p:spPr>
          <a:xfrm>
            <a:off x="8603237" y="237879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hlinkClick r:id="rId5" action="ppaction://hlinksldjump"/>
          </p:cNvPr>
          <p:cNvSpPr/>
          <p:nvPr/>
        </p:nvSpPr>
        <p:spPr>
          <a:xfrm>
            <a:off x="9028388" y="237879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hlinkClick r:id="rId6" action="ppaction://hlinksldjump"/>
          </p:cNvPr>
          <p:cNvSpPr/>
          <p:nvPr/>
        </p:nvSpPr>
        <p:spPr>
          <a:xfrm>
            <a:off x="9459938" y="237879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792" y="2635406"/>
            <a:ext cx="6646434" cy="1877692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73" name="그룹 72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0" name="이등변 삼각형 7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4467176" y="2723810"/>
            <a:ext cx="1133824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꼭짓점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67176" y="3385992"/>
            <a:ext cx="1133824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738470" y="-6530"/>
            <a:ext cx="2140923" cy="680156"/>
            <a:chOff x="7738470" y="-6530"/>
            <a:chExt cx="2140923" cy="680156"/>
          </a:xfrm>
        </p:grpSpPr>
        <p:pic>
          <p:nvPicPr>
            <p:cNvPr id="5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8" name="그룹 67"/>
            <p:cNvGrpSpPr/>
            <p:nvPr/>
          </p:nvGrpSpPr>
          <p:grpSpPr>
            <a:xfrm>
              <a:off x="9383109" y="-6530"/>
              <a:ext cx="496284" cy="680156"/>
              <a:chOff x="8955186" y="-6530"/>
              <a:chExt cx="496284" cy="680156"/>
            </a:xfrm>
          </p:grpSpPr>
          <p:grpSp>
            <p:nvGrpSpPr>
              <p:cNvPr id="132" name="그룹 131"/>
              <p:cNvGrpSpPr/>
              <p:nvPr/>
            </p:nvGrpSpPr>
            <p:grpSpPr>
              <a:xfrm>
                <a:off x="9024254" y="-653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4" name="직선 연결선 13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8955186" y="297383"/>
                <a:ext cx="496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선수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학습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8557420" y="0"/>
              <a:ext cx="434242" cy="607290"/>
              <a:chOff x="8557420" y="0"/>
              <a:chExt cx="434242" cy="607290"/>
            </a:xfrm>
          </p:grpSpPr>
          <p:grpSp>
            <p:nvGrpSpPr>
              <p:cNvPr id="124" name="그룹 75"/>
              <p:cNvGrpSpPr/>
              <p:nvPr/>
            </p:nvGrpSpPr>
            <p:grpSpPr>
              <a:xfrm>
                <a:off x="8595501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6" name="직선 연결선 12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타원 12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8557420" y="237958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그림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상황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8989662" y="0"/>
              <a:ext cx="434242" cy="596027"/>
              <a:chOff x="5559854" y="642918"/>
              <a:chExt cx="434242" cy="596027"/>
            </a:xfrm>
          </p:grpSpPr>
          <p:grpSp>
            <p:nvGrpSpPr>
              <p:cNvPr id="116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8" name="직선 연결선 11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5559854" y="939218"/>
                <a:ext cx="4342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동시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16496" y="1454070"/>
            <a:ext cx="9076616" cy="707886"/>
            <a:chOff x="416496" y="1454070"/>
            <a:chExt cx="9076616" cy="707886"/>
          </a:xfrm>
        </p:grpSpPr>
        <p:grpSp>
          <p:nvGrpSpPr>
            <p:cNvPr id="81" name="그룹 80"/>
            <p:cNvGrpSpPr/>
            <p:nvPr/>
          </p:nvGrpSpPr>
          <p:grpSpPr>
            <a:xfrm>
              <a:off x="416496" y="1454070"/>
              <a:ext cx="9076616" cy="707886"/>
              <a:chOff x="416496" y="1481303"/>
              <a:chExt cx="9076616" cy="707886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920552" y="1619803"/>
                <a:ext cx="857256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defRPr/>
                </a:pPr>
                <a:r>
                  <a:rPr lang="ko-KR" altLang="en-US" dirty="0" smtClean="0"/>
                  <a:t>    안에 알맞은 말을 써넣으세요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416496" y="1481303"/>
                <a:ext cx="49564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0" b="1" dirty="0" smtClean="0">
                    <a:solidFill>
                      <a:srgbClr val="1FBAD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</a:t>
                </a:r>
                <a:endParaRPr lang="ko-KR" altLang="en-US" sz="4000" b="1" dirty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145" name="모서리가 둥근 직사각형 144"/>
            <p:cNvSpPr/>
            <p:nvPr/>
          </p:nvSpPr>
          <p:spPr>
            <a:xfrm>
              <a:off x="922925" y="1646013"/>
              <a:ext cx="324000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6" name="직사각형 145">
            <a:hlinkClick r:id="rId4" action="ppaction://hlinksldjump"/>
          </p:cNvPr>
          <p:cNvSpPr/>
          <p:nvPr/>
        </p:nvSpPr>
        <p:spPr>
          <a:xfrm>
            <a:off x="8603237" y="237879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hlinkClick r:id="rId5" action="ppaction://hlinksldjump"/>
          </p:cNvPr>
          <p:cNvSpPr/>
          <p:nvPr/>
        </p:nvSpPr>
        <p:spPr>
          <a:xfrm>
            <a:off x="9028388" y="237879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hlinkClick r:id="rId4" action="ppaction://hlinksldjump"/>
          </p:cNvPr>
          <p:cNvSpPr/>
          <p:nvPr/>
        </p:nvSpPr>
        <p:spPr>
          <a:xfrm>
            <a:off x="8603237" y="237879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hlinkClick r:id="rId5" action="ppaction://hlinksldjump"/>
          </p:cNvPr>
          <p:cNvSpPr/>
          <p:nvPr/>
        </p:nvSpPr>
        <p:spPr>
          <a:xfrm>
            <a:off x="9028388" y="237879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33"/>
          <p:cNvGrpSpPr/>
          <p:nvPr/>
        </p:nvGrpSpPr>
        <p:grpSpPr>
          <a:xfrm>
            <a:off x="4791000" y="2801273"/>
            <a:ext cx="324000" cy="324000"/>
            <a:chOff x="4964713" y="2475902"/>
            <a:chExt cx="405203" cy="405203"/>
          </a:xfrm>
        </p:grpSpPr>
        <p:sp>
          <p:nvSpPr>
            <p:cNvPr id="153" name="타원 15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5" name="타원 15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그룹 33"/>
          <p:cNvGrpSpPr/>
          <p:nvPr/>
        </p:nvGrpSpPr>
        <p:grpSpPr>
          <a:xfrm>
            <a:off x="4791000" y="3441032"/>
            <a:ext cx="324000" cy="324000"/>
            <a:chOff x="4964713" y="2475902"/>
            <a:chExt cx="405203" cy="405203"/>
          </a:xfrm>
        </p:grpSpPr>
        <p:sp>
          <p:nvSpPr>
            <p:cNvPr id="157" name="타원 15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9" name="타원 15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183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62" y="2324837"/>
            <a:ext cx="8783276" cy="3562847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73" name="그룹 72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0" name="이등변 삼각형 7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81" name="그룹 80"/>
          <p:cNvGrpSpPr/>
          <p:nvPr/>
        </p:nvGrpSpPr>
        <p:grpSpPr>
          <a:xfrm>
            <a:off x="416496" y="1454070"/>
            <a:ext cx="9076616" cy="707886"/>
            <a:chOff x="416496" y="1481303"/>
            <a:chExt cx="9076616" cy="707886"/>
          </a:xfrm>
        </p:grpSpPr>
        <p:sp>
          <p:nvSpPr>
            <p:cNvPr id="82" name="TextBox 81"/>
            <p:cNvSpPr txBox="1"/>
            <p:nvPr/>
          </p:nvSpPr>
          <p:spPr>
            <a:xfrm>
              <a:off x="920552" y="1619803"/>
              <a:ext cx="857256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도형을 보고 빈칸에 알맞은 수나 말을 써넣으세요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009000" y="4077000"/>
            <a:ext cx="1133824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09000" y="4667411"/>
            <a:ext cx="1133824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16931" y="5222971"/>
            <a:ext cx="1133824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삼각형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02603" y="4077000"/>
            <a:ext cx="1133824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02603" y="4667411"/>
            <a:ext cx="1133824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10534" y="5222971"/>
            <a:ext cx="1133824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각형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96206" y="4077000"/>
            <a:ext cx="1133824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96206" y="4667411"/>
            <a:ext cx="1133824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604137" y="5222971"/>
            <a:ext cx="1133824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오각형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7738470" y="-6530"/>
            <a:ext cx="2140923" cy="680156"/>
            <a:chOff x="7738470" y="-6530"/>
            <a:chExt cx="2140923" cy="680156"/>
          </a:xfrm>
        </p:grpSpPr>
        <p:pic>
          <p:nvPicPr>
            <p:cNvPr id="12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3" name="그룹 122"/>
            <p:cNvGrpSpPr/>
            <p:nvPr/>
          </p:nvGrpSpPr>
          <p:grpSpPr>
            <a:xfrm>
              <a:off x="9383109" y="-6530"/>
              <a:ext cx="496284" cy="680156"/>
              <a:chOff x="8955186" y="-6530"/>
              <a:chExt cx="496284" cy="680156"/>
            </a:xfrm>
          </p:grpSpPr>
          <p:grpSp>
            <p:nvGrpSpPr>
              <p:cNvPr id="147" name="그룹 146"/>
              <p:cNvGrpSpPr/>
              <p:nvPr/>
            </p:nvGrpSpPr>
            <p:grpSpPr>
              <a:xfrm>
                <a:off x="9024254" y="-653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8955186" y="297383"/>
                <a:ext cx="496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선수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학습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8557420" y="0"/>
              <a:ext cx="434242" cy="607290"/>
              <a:chOff x="8557420" y="0"/>
              <a:chExt cx="434242" cy="607290"/>
            </a:xfrm>
          </p:grpSpPr>
          <p:grpSp>
            <p:nvGrpSpPr>
              <p:cNvPr id="139" name="그룹 75"/>
              <p:cNvGrpSpPr/>
              <p:nvPr/>
            </p:nvGrpSpPr>
            <p:grpSpPr>
              <a:xfrm>
                <a:off x="8595501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1" name="직선 연결선 14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타원 14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8557420" y="237958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그림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상황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8989662" y="0"/>
              <a:ext cx="434242" cy="596027"/>
              <a:chOff x="5559854" y="642918"/>
              <a:chExt cx="434242" cy="596027"/>
            </a:xfrm>
          </p:grpSpPr>
          <p:grpSp>
            <p:nvGrpSpPr>
              <p:cNvPr id="131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3" name="직선 연결선 13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5559854" y="939218"/>
                <a:ext cx="4342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동시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0" name="직사각형 159">
            <a:hlinkClick r:id="rId4" action="ppaction://hlinksldjump"/>
          </p:cNvPr>
          <p:cNvSpPr/>
          <p:nvPr/>
        </p:nvSpPr>
        <p:spPr>
          <a:xfrm>
            <a:off x="8603237" y="237879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hlinkClick r:id="rId5" action="ppaction://hlinksldjump"/>
          </p:cNvPr>
          <p:cNvSpPr/>
          <p:nvPr/>
        </p:nvSpPr>
        <p:spPr>
          <a:xfrm>
            <a:off x="9028388" y="237879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7" name="그룹 33"/>
          <p:cNvGrpSpPr/>
          <p:nvPr/>
        </p:nvGrpSpPr>
        <p:grpSpPr>
          <a:xfrm>
            <a:off x="3427837" y="4162132"/>
            <a:ext cx="324000" cy="324000"/>
            <a:chOff x="4964713" y="2475902"/>
            <a:chExt cx="405203" cy="405203"/>
          </a:xfrm>
        </p:grpSpPr>
        <p:sp>
          <p:nvSpPr>
            <p:cNvPr id="188" name="타원 18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0" name="타원 18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1" name="그룹 33"/>
          <p:cNvGrpSpPr/>
          <p:nvPr/>
        </p:nvGrpSpPr>
        <p:grpSpPr>
          <a:xfrm>
            <a:off x="3427837" y="4754223"/>
            <a:ext cx="324000" cy="324000"/>
            <a:chOff x="4964713" y="2475902"/>
            <a:chExt cx="405203" cy="405203"/>
          </a:xfrm>
        </p:grpSpPr>
        <p:sp>
          <p:nvSpPr>
            <p:cNvPr id="192" name="타원 19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4" name="타원 19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33"/>
          <p:cNvGrpSpPr/>
          <p:nvPr/>
        </p:nvGrpSpPr>
        <p:grpSpPr>
          <a:xfrm>
            <a:off x="3427837" y="5346314"/>
            <a:ext cx="324000" cy="324000"/>
            <a:chOff x="4964713" y="2475902"/>
            <a:chExt cx="405203" cy="405203"/>
          </a:xfrm>
        </p:grpSpPr>
        <p:sp>
          <p:nvSpPr>
            <p:cNvPr id="196" name="타원 19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8" name="타원 19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33"/>
          <p:cNvGrpSpPr/>
          <p:nvPr/>
        </p:nvGrpSpPr>
        <p:grpSpPr>
          <a:xfrm>
            <a:off x="5745000" y="4162132"/>
            <a:ext cx="324000" cy="324000"/>
            <a:chOff x="4964713" y="2475902"/>
            <a:chExt cx="405203" cy="405203"/>
          </a:xfrm>
        </p:grpSpPr>
        <p:sp>
          <p:nvSpPr>
            <p:cNvPr id="104" name="타원 10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6" name="타원 10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33"/>
          <p:cNvGrpSpPr/>
          <p:nvPr/>
        </p:nvGrpSpPr>
        <p:grpSpPr>
          <a:xfrm>
            <a:off x="5745000" y="4754223"/>
            <a:ext cx="324000" cy="324000"/>
            <a:chOff x="4964713" y="2475902"/>
            <a:chExt cx="405203" cy="405203"/>
          </a:xfrm>
        </p:grpSpPr>
        <p:sp>
          <p:nvSpPr>
            <p:cNvPr id="108" name="타원 10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0" name="타원 10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33"/>
          <p:cNvGrpSpPr/>
          <p:nvPr/>
        </p:nvGrpSpPr>
        <p:grpSpPr>
          <a:xfrm>
            <a:off x="5745000" y="5346314"/>
            <a:ext cx="324000" cy="324000"/>
            <a:chOff x="4964713" y="2475902"/>
            <a:chExt cx="405203" cy="405203"/>
          </a:xfrm>
        </p:grpSpPr>
        <p:sp>
          <p:nvSpPr>
            <p:cNvPr id="112" name="타원 11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4" name="타원 11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33"/>
          <p:cNvGrpSpPr/>
          <p:nvPr/>
        </p:nvGrpSpPr>
        <p:grpSpPr>
          <a:xfrm>
            <a:off x="7990200" y="4162132"/>
            <a:ext cx="324000" cy="324000"/>
            <a:chOff x="4964713" y="2475902"/>
            <a:chExt cx="405203" cy="405203"/>
          </a:xfrm>
        </p:grpSpPr>
        <p:sp>
          <p:nvSpPr>
            <p:cNvPr id="116" name="타원 11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9" name="타원 11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33"/>
          <p:cNvGrpSpPr/>
          <p:nvPr/>
        </p:nvGrpSpPr>
        <p:grpSpPr>
          <a:xfrm>
            <a:off x="7990200" y="4754223"/>
            <a:ext cx="324000" cy="324000"/>
            <a:chOff x="4964713" y="2475902"/>
            <a:chExt cx="405203" cy="405203"/>
          </a:xfrm>
        </p:grpSpPr>
        <p:sp>
          <p:nvSpPr>
            <p:cNvPr id="122" name="타원 12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8" name="타원 12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33"/>
          <p:cNvGrpSpPr/>
          <p:nvPr/>
        </p:nvGrpSpPr>
        <p:grpSpPr>
          <a:xfrm>
            <a:off x="7990200" y="5346314"/>
            <a:ext cx="324000" cy="324000"/>
            <a:chOff x="4964713" y="2475902"/>
            <a:chExt cx="405203" cy="405203"/>
          </a:xfrm>
        </p:grpSpPr>
        <p:sp>
          <p:nvSpPr>
            <p:cNvPr id="162" name="타원 16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00" name="타원 19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482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6" grpId="0"/>
      <p:bldP spid="67" grpId="0"/>
      <p:bldP spid="68" grpId="0"/>
      <p:bldP spid="69" grpId="0"/>
      <p:bldP spid="70" grpId="0"/>
      <p:bldP spid="71" grpId="0"/>
      <p:bldP spid="76" grpId="0"/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제목 1"/>
          <p:cNvSpPr txBox="1">
            <a:spLocks/>
          </p:cNvSpPr>
          <p:nvPr/>
        </p:nvSpPr>
        <p:spPr>
          <a:xfrm>
            <a:off x="3899425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ko-KR" altLang="en-US" sz="4000" noProof="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다각형을 알아볼까요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37427" y="2136699"/>
            <a:ext cx="2572441" cy="2584603"/>
            <a:chOff x="103742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28780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3742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4917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644986" y="2828836"/>
            <a:ext cx="13573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2~3</a:t>
            </a:r>
          </a:p>
          <a:p>
            <a:pPr algn="ctr"/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92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51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8276217" y="6189064"/>
            <a:ext cx="428628" cy="428628"/>
            <a:chOff x="8371314" y="6192000"/>
            <a:chExt cx="428628" cy="428628"/>
          </a:xfrm>
        </p:grpSpPr>
        <p:sp>
          <p:nvSpPr>
            <p:cNvPr id="40" name="타원 39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이등변 삼각형 40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4809000" y="0"/>
            <a:ext cx="432000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5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62064" y="0"/>
            <a:ext cx="857256" cy="4286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84" y="1344755"/>
            <a:ext cx="7420232" cy="4640975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67" name="그룹 66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8" name="이등변 삼각형 77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0" name="이등변 삼각형 69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3" name="그룹 52"/>
          <p:cNvGrpSpPr/>
          <p:nvPr/>
        </p:nvGrpSpPr>
        <p:grpSpPr>
          <a:xfrm>
            <a:off x="7738470" y="0"/>
            <a:ext cx="2168730" cy="884289"/>
            <a:chOff x="7738470" y="0"/>
            <a:chExt cx="2168730" cy="884289"/>
          </a:xfrm>
        </p:grpSpPr>
        <p:pic>
          <p:nvPicPr>
            <p:cNvPr id="5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56" name="그룹 55"/>
            <p:cNvGrpSpPr/>
            <p:nvPr/>
          </p:nvGrpSpPr>
          <p:grpSpPr>
            <a:xfrm>
              <a:off x="9360000" y="0"/>
              <a:ext cx="547200" cy="884289"/>
              <a:chOff x="5501883" y="642918"/>
              <a:chExt cx="547200" cy="884289"/>
            </a:xfrm>
          </p:grpSpPr>
          <p:grpSp>
            <p:nvGrpSpPr>
              <p:cNvPr id="121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3" name="직선 연결선 12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12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TextBox 121"/>
              <p:cNvSpPr txBox="1"/>
              <p:nvPr/>
            </p:nvSpPr>
            <p:spPr>
              <a:xfrm>
                <a:off x="5501883" y="880876"/>
                <a:ext cx="54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/>
                  <a:t>선수</a:t>
                </a:r>
                <a:endParaRPr lang="en-US" altLang="ko-KR" sz="900" dirty="0" smtClean="0"/>
              </a:p>
              <a:p>
                <a:r>
                  <a:rPr lang="ko-KR" altLang="en-US" sz="900" dirty="0" smtClean="0"/>
                  <a:t>학습</a:t>
                </a:r>
                <a:endParaRPr lang="ko-KR" altLang="en-US" sz="9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989662" y="0"/>
              <a:ext cx="434242" cy="596027"/>
              <a:chOff x="5559854" y="642918"/>
              <a:chExt cx="434242" cy="596027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0" name="직선 연결선 7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5559854" y="939218"/>
                <a:ext cx="4342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동시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8557420" y="0"/>
              <a:ext cx="434242" cy="687388"/>
              <a:chOff x="8557420" y="0"/>
              <a:chExt cx="434242" cy="687388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8597430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61" name="직선 연결선 6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557420" y="318056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/>
                  <a:t>그림</a:t>
                </a:r>
                <a:endParaRPr lang="en-US" altLang="ko-KR" sz="900" dirty="0"/>
              </a:p>
              <a:p>
                <a:r>
                  <a:rPr lang="ko-KR" altLang="en-US" sz="900" dirty="0"/>
                  <a:t>상황</a:t>
                </a:r>
              </a:p>
            </p:txBody>
          </p:sp>
        </p:grpSp>
      </p:grpSp>
      <p:sp>
        <p:nvSpPr>
          <p:cNvPr id="135" name="직사각형 134">
            <a:hlinkClick r:id="rId5" action="ppaction://hlinksldjump"/>
          </p:cNvPr>
          <p:cNvSpPr/>
          <p:nvPr/>
        </p:nvSpPr>
        <p:spPr>
          <a:xfrm>
            <a:off x="9028388" y="237879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hlinkClick r:id="rId6" action="ppaction://hlinksldjump"/>
          </p:cNvPr>
          <p:cNvSpPr/>
          <p:nvPr/>
        </p:nvSpPr>
        <p:spPr>
          <a:xfrm>
            <a:off x="9459938" y="237879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546938" y="967032"/>
            <a:ext cx="8736074" cy="430887"/>
            <a:chOff x="546938" y="981000"/>
            <a:chExt cx="8736074" cy="430887"/>
          </a:xfrm>
        </p:grpSpPr>
        <p:sp>
          <p:nvSpPr>
            <p:cNvPr id="65" name="TextBox 64"/>
            <p:cNvSpPr txBox="1"/>
            <p:nvPr/>
          </p:nvSpPr>
          <p:spPr>
            <a:xfrm>
              <a:off x="710452" y="981000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그림 속 상황을 살펴봅시다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84" name="타원 83"/>
            <p:cNvSpPr/>
            <p:nvPr/>
          </p:nvSpPr>
          <p:spPr>
            <a:xfrm>
              <a:off x="546938" y="1103238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5" name="그림 84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7600" y="952075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0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40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42925" y="3034996"/>
            <a:ext cx="8820149" cy="1302642"/>
            <a:chOff x="542925" y="3034996"/>
            <a:chExt cx="8820149" cy="1302642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542925" y="3482830"/>
              <a:ext cx="8820149" cy="854808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46938" y="3034996"/>
              <a:ext cx="8736074" cy="430887"/>
              <a:chOff x="546938" y="4250623"/>
              <a:chExt cx="8736074" cy="430887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710452" y="4250623"/>
                <a:ext cx="857256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defRPr/>
                </a:pPr>
                <a:r>
                  <a:rPr lang="ko-KR" altLang="en-US" dirty="0" smtClean="0"/>
                  <a:t>교통 표지판에서 볼 수 있는 도형은 무엇이 있을까요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546938" y="439769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542925" y="4509000"/>
            <a:ext cx="8820149" cy="1447807"/>
            <a:chOff x="542925" y="4509000"/>
            <a:chExt cx="8820149" cy="1447807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542925" y="4986297"/>
              <a:ext cx="8820149" cy="97051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546938" y="4509000"/>
              <a:ext cx="8736074" cy="430887"/>
              <a:chOff x="546938" y="4402650"/>
              <a:chExt cx="8736074" cy="430887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710452" y="4402650"/>
                <a:ext cx="857256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defRPr/>
                </a:pPr>
                <a:r>
                  <a:rPr lang="ko-KR" altLang="en-US" dirty="0" smtClean="0"/>
                  <a:t>교통 표지판의 모양에 따라서 어떻게 분류할 수 있을까요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546938" y="454971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767295" y="3535290"/>
            <a:ext cx="8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삼각형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사각형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원을 볼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처음 보는 도형도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67" name="그룹 66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8" name="이등변 삼각형 77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0" name="이등변 삼각형 69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>
            <a:off x="7738470" y="0"/>
            <a:ext cx="2168730" cy="884289"/>
            <a:chOff x="7738470" y="0"/>
            <a:chExt cx="2168730" cy="884289"/>
          </a:xfrm>
        </p:grpSpPr>
        <p:pic>
          <p:nvPicPr>
            <p:cNvPr id="5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57" name="그룹 56"/>
            <p:cNvGrpSpPr/>
            <p:nvPr/>
          </p:nvGrpSpPr>
          <p:grpSpPr>
            <a:xfrm>
              <a:off x="9360000" y="0"/>
              <a:ext cx="547200" cy="884289"/>
              <a:chOff x="5501883" y="642918"/>
              <a:chExt cx="547200" cy="884289"/>
            </a:xfrm>
          </p:grpSpPr>
          <p:grpSp>
            <p:nvGrpSpPr>
              <p:cNvPr id="124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6" name="직선 연결선 12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타원 12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5501883" y="880876"/>
                <a:ext cx="54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/>
                  <a:t>선수</a:t>
                </a:r>
                <a:endParaRPr lang="en-US" altLang="ko-KR" sz="900" dirty="0" smtClean="0"/>
              </a:p>
              <a:p>
                <a:r>
                  <a:rPr lang="ko-KR" altLang="en-US" sz="900" dirty="0" smtClean="0"/>
                  <a:t>학습</a:t>
                </a:r>
                <a:endParaRPr lang="ko-KR" altLang="en-US" sz="900" dirty="0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8989662" y="0"/>
              <a:ext cx="434242" cy="596027"/>
              <a:chOff x="5559854" y="642918"/>
              <a:chExt cx="434242" cy="596027"/>
            </a:xfrm>
          </p:grpSpPr>
          <p:grpSp>
            <p:nvGrpSpPr>
              <p:cNvPr id="79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8" name="직선 연결선 11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5559854" y="939218"/>
                <a:ext cx="4342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동시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8557420" y="0"/>
              <a:ext cx="434242" cy="687388"/>
              <a:chOff x="8557420" y="0"/>
              <a:chExt cx="434242" cy="687388"/>
            </a:xfrm>
          </p:grpSpPr>
          <p:grpSp>
            <p:nvGrpSpPr>
              <p:cNvPr id="60" name="그룹 59"/>
              <p:cNvGrpSpPr/>
              <p:nvPr/>
            </p:nvGrpSpPr>
            <p:grpSpPr>
              <a:xfrm>
                <a:off x="8597430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71" name="직선 연결선 7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모서리가 둥근 직사각형 7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타원 7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8557420" y="318056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/>
                  <a:t>그림</a:t>
                </a:r>
                <a:endParaRPr lang="en-US" altLang="ko-KR" sz="900" dirty="0"/>
              </a:p>
              <a:p>
                <a:r>
                  <a:rPr lang="ko-KR" altLang="en-US" sz="900" dirty="0"/>
                  <a:t>상황</a:t>
                </a:r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767295" y="4986297"/>
            <a:ext cx="8257100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선분으로만 된 것과 곡선으로만 된 것으로 분류할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선분과 곡선이 같이 있는 것으로 분류할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90400" y="933178"/>
            <a:ext cx="357084" cy="356931"/>
            <a:chOff x="6490400" y="933178"/>
            <a:chExt cx="357084" cy="356931"/>
          </a:xfrm>
        </p:grpSpPr>
        <p:grpSp>
          <p:nvGrpSpPr>
            <p:cNvPr id="142" name="그룹 141"/>
            <p:cNvGrpSpPr/>
            <p:nvPr/>
          </p:nvGrpSpPr>
          <p:grpSpPr>
            <a:xfrm>
              <a:off x="6537000" y="981075"/>
              <a:ext cx="252000" cy="252000"/>
              <a:chOff x="7515401" y="1584373"/>
              <a:chExt cx="223069" cy="225604"/>
            </a:xfrm>
          </p:grpSpPr>
          <p:sp>
            <p:nvSpPr>
              <p:cNvPr id="143" name="모서리가 둥근 직사각형 142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4" name="그룹 143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" name="직사각형 1">
              <a:hlinkClick r:id="" action="ppaction://customshow?id=0&amp;return=true"/>
            </p:cNvPr>
            <p:cNvSpPr/>
            <p:nvPr/>
          </p:nvSpPr>
          <p:spPr>
            <a:xfrm>
              <a:off x="6490400" y="933178"/>
              <a:ext cx="357084" cy="3569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직사각형 152">
            <a:hlinkClick r:id="rId3" action="ppaction://hlinksldjump"/>
          </p:cNvPr>
          <p:cNvSpPr/>
          <p:nvPr/>
        </p:nvSpPr>
        <p:spPr>
          <a:xfrm>
            <a:off x="9028388" y="237879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hlinkClick r:id="rId4" action="ppaction://hlinksldjump"/>
          </p:cNvPr>
          <p:cNvSpPr/>
          <p:nvPr/>
        </p:nvSpPr>
        <p:spPr>
          <a:xfrm>
            <a:off x="9459938" y="237879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33"/>
          <p:cNvGrpSpPr/>
          <p:nvPr/>
        </p:nvGrpSpPr>
        <p:grpSpPr>
          <a:xfrm>
            <a:off x="4791000" y="3732179"/>
            <a:ext cx="324000" cy="324000"/>
            <a:chOff x="4964713" y="2475902"/>
            <a:chExt cx="405203" cy="405203"/>
          </a:xfrm>
        </p:grpSpPr>
        <p:sp>
          <p:nvSpPr>
            <p:cNvPr id="88" name="타원 8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0" name="타원 8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33"/>
          <p:cNvGrpSpPr/>
          <p:nvPr/>
        </p:nvGrpSpPr>
        <p:grpSpPr>
          <a:xfrm>
            <a:off x="4791000" y="5242873"/>
            <a:ext cx="324000" cy="324000"/>
            <a:chOff x="4964713" y="2475902"/>
            <a:chExt cx="405203" cy="405203"/>
          </a:xfrm>
        </p:grpSpPr>
        <p:sp>
          <p:nvSpPr>
            <p:cNvPr id="92" name="타원 9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4" name="타원 9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1" name="그림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590" y="1012456"/>
            <a:ext cx="2860819" cy="17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5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42925" y="3648456"/>
            <a:ext cx="8820149" cy="2307134"/>
            <a:chOff x="542925" y="3661445"/>
            <a:chExt cx="8820149" cy="2307134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542925" y="4096579"/>
              <a:ext cx="8820149" cy="18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46938" y="3661445"/>
              <a:ext cx="8736074" cy="430887"/>
              <a:chOff x="546938" y="4250623"/>
              <a:chExt cx="8736074" cy="430887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710452" y="4250623"/>
                <a:ext cx="857256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defRPr/>
                </a:pPr>
                <a:r>
                  <a:rPr lang="ko-KR" altLang="en-US" spc="-100" dirty="0" smtClean="0"/>
                  <a:t>우리 주변에서</a:t>
                </a:r>
                <a:r>
                  <a:rPr lang="en-US" altLang="ko-KR" spc="-100" dirty="0" smtClean="0"/>
                  <a:t>(</a:t>
                </a:r>
                <a:r>
                  <a:rPr lang="ko-KR" altLang="en-US" spc="-100" dirty="0" smtClean="0"/>
                  <a:t>도로</a:t>
                </a:r>
                <a:r>
                  <a:rPr lang="en-US" altLang="ko-KR" spc="-100" dirty="0" smtClean="0"/>
                  <a:t>, </a:t>
                </a:r>
                <a:r>
                  <a:rPr lang="ko-KR" altLang="en-US" spc="-100" dirty="0" smtClean="0"/>
                  <a:t>교실</a:t>
                </a:r>
                <a:r>
                  <a:rPr lang="en-US" altLang="ko-KR" spc="-100" dirty="0" smtClean="0"/>
                  <a:t>, </a:t>
                </a:r>
                <a:r>
                  <a:rPr lang="ko-KR" altLang="en-US" spc="-100" dirty="0" smtClean="0"/>
                  <a:t>집</a:t>
                </a:r>
                <a:r>
                  <a:rPr lang="en-US" altLang="ko-KR" spc="-100" dirty="0"/>
                  <a:t> </a:t>
                </a:r>
                <a:r>
                  <a:rPr lang="ko-KR" altLang="en-US" spc="-100" dirty="0" smtClean="0"/>
                  <a:t>등</a:t>
                </a:r>
                <a:r>
                  <a:rPr lang="en-US" altLang="ko-KR" spc="-100" dirty="0" smtClean="0"/>
                  <a:t>) </a:t>
                </a:r>
                <a:r>
                  <a:rPr lang="ko-KR" altLang="en-US" spc="-100" dirty="0" smtClean="0"/>
                  <a:t>어떤 모양의 도형을 찾을 수 있을까요</a:t>
                </a:r>
                <a:r>
                  <a:rPr lang="en-US" altLang="ko-KR" spc="-100" dirty="0" smtClean="0"/>
                  <a:t>?</a:t>
                </a:r>
                <a:endParaRPr lang="en-US" altLang="ko-KR" spc="-100" dirty="0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546938" y="439769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767294" y="4189498"/>
            <a:ext cx="8318641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칠판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책상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책에서 사각형을 볼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시계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어항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그릇에서 원을 볼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부채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피자 조각에서 선분과 곡선으로 이루어진 도형을 볼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67" name="그룹 66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8" name="이등변 삼각형 77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0" name="이등변 삼각형 69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>
            <a:off x="7738470" y="0"/>
            <a:ext cx="2168730" cy="884289"/>
            <a:chOff x="7738470" y="0"/>
            <a:chExt cx="2168730" cy="884289"/>
          </a:xfrm>
        </p:grpSpPr>
        <p:pic>
          <p:nvPicPr>
            <p:cNvPr id="5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57" name="그룹 56"/>
            <p:cNvGrpSpPr/>
            <p:nvPr/>
          </p:nvGrpSpPr>
          <p:grpSpPr>
            <a:xfrm>
              <a:off x="9360000" y="0"/>
              <a:ext cx="547200" cy="884289"/>
              <a:chOff x="5501883" y="642918"/>
              <a:chExt cx="547200" cy="884289"/>
            </a:xfrm>
          </p:grpSpPr>
          <p:grpSp>
            <p:nvGrpSpPr>
              <p:cNvPr id="124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6" name="직선 연결선 12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타원 12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5501883" y="880876"/>
                <a:ext cx="54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/>
                  <a:t>선수</a:t>
                </a:r>
                <a:endParaRPr lang="en-US" altLang="ko-KR" sz="900" dirty="0" smtClean="0"/>
              </a:p>
              <a:p>
                <a:r>
                  <a:rPr lang="ko-KR" altLang="en-US" sz="900" dirty="0" smtClean="0"/>
                  <a:t>학습</a:t>
                </a:r>
                <a:endParaRPr lang="ko-KR" altLang="en-US" sz="900" dirty="0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8989662" y="0"/>
              <a:ext cx="434242" cy="596027"/>
              <a:chOff x="5559854" y="642918"/>
              <a:chExt cx="434242" cy="596027"/>
            </a:xfrm>
          </p:grpSpPr>
          <p:grpSp>
            <p:nvGrpSpPr>
              <p:cNvPr id="79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8" name="직선 연결선 11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5559854" y="939218"/>
                <a:ext cx="4342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동시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8557420" y="0"/>
              <a:ext cx="434242" cy="687388"/>
              <a:chOff x="8557420" y="0"/>
              <a:chExt cx="434242" cy="687388"/>
            </a:xfrm>
          </p:grpSpPr>
          <p:grpSp>
            <p:nvGrpSpPr>
              <p:cNvPr id="60" name="그룹 59"/>
              <p:cNvGrpSpPr/>
              <p:nvPr/>
            </p:nvGrpSpPr>
            <p:grpSpPr>
              <a:xfrm>
                <a:off x="8597430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71" name="직선 연결선 7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모서리가 둥근 직사각형 7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타원 7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8557420" y="318056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/>
                  <a:t>그림</a:t>
                </a:r>
                <a:endParaRPr lang="en-US" altLang="ko-KR" sz="900" dirty="0"/>
              </a:p>
              <a:p>
                <a:r>
                  <a:rPr lang="ko-KR" altLang="en-US" sz="900" dirty="0"/>
                  <a:t>상황</a:t>
                </a:r>
              </a:p>
            </p:txBody>
          </p:sp>
        </p:grpSp>
      </p:grpSp>
      <p:sp>
        <p:nvSpPr>
          <p:cNvPr id="145" name="직사각형 144">
            <a:hlinkClick r:id="rId3" action="ppaction://hlinksldjump"/>
          </p:cNvPr>
          <p:cNvSpPr/>
          <p:nvPr/>
        </p:nvSpPr>
        <p:spPr>
          <a:xfrm>
            <a:off x="9028388" y="237879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hlinkClick r:id="rId4" action="ppaction://hlinksldjump"/>
          </p:cNvPr>
          <p:cNvSpPr/>
          <p:nvPr/>
        </p:nvSpPr>
        <p:spPr>
          <a:xfrm>
            <a:off x="9459938" y="237879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6490400" y="933178"/>
            <a:ext cx="357084" cy="356931"/>
            <a:chOff x="6490400" y="933178"/>
            <a:chExt cx="357084" cy="356931"/>
          </a:xfrm>
        </p:grpSpPr>
        <p:grpSp>
          <p:nvGrpSpPr>
            <p:cNvPr id="81" name="그룹 80"/>
            <p:cNvGrpSpPr/>
            <p:nvPr/>
          </p:nvGrpSpPr>
          <p:grpSpPr>
            <a:xfrm>
              <a:off x="6537000" y="981075"/>
              <a:ext cx="252000" cy="252000"/>
              <a:chOff x="7515401" y="1584373"/>
              <a:chExt cx="223069" cy="225604"/>
            </a:xfrm>
          </p:grpSpPr>
          <p:sp>
            <p:nvSpPr>
              <p:cNvPr id="86" name="모서리가 둥근 직사각형 85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2" name="직사각형 81">
              <a:hlinkClick r:id="" action="ppaction://customshow?id=0&amp;return=true"/>
            </p:cNvPr>
            <p:cNvSpPr/>
            <p:nvPr/>
          </p:nvSpPr>
          <p:spPr>
            <a:xfrm>
              <a:off x="6490400" y="933178"/>
              <a:ext cx="357084" cy="3569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33"/>
          <p:cNvGrpSpPr/>
          <p:nvPr/>
        </p:nvGrpSpPr>
        <p:grpSpPr>
          <a:xfrm>
            <a:off x="4791000" y="4870579"/>
            <a:ext cx="324000" cy="324000"/>
            <a:chOff x="4964713" y="2475902"/>
            <a:chExt cx="405203" cy="405203"/>
          </a:xfrm>
        </p:grpSpPr>
        <p:sp>
          <p:nvSpPr>
            <p:cNvPr id="92" name="타원 9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4" name="타원 9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590" y="1012456"/>
            <a:ext cx="2860819" cy="17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0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574644" y="986511"/>
            <a:ext cx="8736074" cy="430887"/>
            <a:chOff x="574644" y="1005561"/>
            <a:chExt cx="8736074" cy="430887"/>
          </a:xfrm>
        </p:grpSpPr>
        <p:sp>
          <p:nvSpPr>
            <p:cNvPr id="68" name="TextBox 67"/>
            <p:cNvSpPr txBox="1"/>
            <p:nvPr/>
          </p:nvSpPr>
          <p:spPr>
            <a:xfrm>
              <a:off x="738158" y="1005561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동시를 읽어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574644" y="1144804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110" name="그룹 109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5" name="이등변 삼각형 114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3" name="이등변 삼각형 11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70" name="그룹 169"/>
          <p:cNvGrpSpPr/>
          <p:nvPr/>
        </p:nvGrpSpPr>
        <p:grpSpPr>
          <a:xfrm>
            <a:off x="7738470" y="-6530"/>
            <a:ext cx="2168730" cy="890819"/>
            <a:chOff x="7738470" y="-6530"/>
            <a:chExt cx="2168730" cy="890819"/>
          </a:xfrm>
        </p:grpSpPr>
        <p:pic>
          <p:nvPicPr>
            <p:cNvPr id="17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72" name="그룹 171"/>
            <p:cNvGrpSpPr/>
            <p:nvPr/>
          </p:nvGrpSpPr>
          <p:grpSpPr>
            <a:xfrm>
              <a:off x="9360000" y="0"/>
              <a:ext cx="547200" cy="884289"/>
              <a:chOff x="5501883" y="642918"/>
              <a:chExt cx="547200" cy="884289"/>
            </a:xfrm>
          </p:grpSpPr>
          <p:grpSp>
            <p:nvGrpSpPr>
              <p:cNvPr id="191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3" name="직선 연결선 19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타원 19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2" name="TextBox 191"/>
              <p:cNvSpPr txBox="1"/>
              <p:nvPr/>
            </p:nvSpPr>
            <p:spPr>
              <a:xfrm>
                <a:off x="5501883" y="880876"/>
                <a:ext cx="54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/>
                  <a:t>선수</a:t>
                </a:r>
                <a:endParaRPr lang="en-US" altLang="ko-KR" sz="900" dirty="0" smtClean="0"/>
              </a:p>
              <a:p>
                <a:r>
                  <a:rPr lang="ko-KR" altLang="en-US" sz="900" dirty="0" smtClean="0"/>
                  <a:t>학습</a:t>
                </a:r>
                <a:endParaRPr lang="ko-KR" altLang="en-US" sz="900" dirty="0"/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8955186" y="-6530"/>
              <a:ext cx="496284" cy="680156"/>
              <a:chOff x="8098631" y="0"/>
              <a:chExt cx="496284" cy="680156"/>
            </a:xfrm>
          </p:grpSpPr>
          <p:grpSp>
            <p:nvGrpSpPr>
              <p:cNvPr id="183" name="그룹 182"/>
              <p:cNvGrpSpPr/>
              <p:nvPr/>
            </p:nvGrpSpPr>
            <p:grpSpPr>
              <a:xfrm>
                <a:off x="816769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85" name="직선 연결선 18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4" name="TextBox 183"/>
              <p:cNvSpPr txBox="1"/>
              <p:nvPr/>
            </p:nvSpPr>
            <p:spPr>
              <a:xfrm>
                <a:off x="8098631" y="388136"/>
                <a:ext cx="4962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동시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8557420" y="0"/>
              <a:ext cx="434242" cy="607290"/>
              <a:chOff x="8557420" y="0"/>
              <a:chExt cx="434242" cy="607290"/>
            </a:xfrm>
          </p:grpSpPr>
          <p:grpSp>
            <p:nvGrpSpPr>
              <p:cNvPr id="175" name="그룹 75"/>
              <p:cNvGrpSpPr/>
              <p:nvPr/>
            </p:nvGrpSpPr>
            <p:grpSpPr>
              <a:xfrm>
                <a:off x="8595501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7" name="직선 연결선 17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6" name="TextBox 175"/>
              <p:cNvSpPr txBox="1"/>
              <p:nvPr/>
            </p:nvSpPr>
            <p:spPr>
              <a:xfrm>
                <a:off x="8557420" y="237958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그림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상황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4" name="직사각형 203">
            <a:hlinkClick r:id="rId5" action="ppaction://hlinksldjump"/>
          </p:cNvPr>
          <p:cNvSpPr/>
          <p:nvPr/>
        </p:nvSpPr>
        <p:spPr>
          <a:xfrm>
            <a:off x="8603237" y="237879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hlinkClick r:id="rId6" action="ppaction://hlinksldjump"/>
          </p:cNvPr>
          <p:cNvSpPr/>
          <p:nvPr/>
        </p:nvSpPr>
        <p:spPr>
          <a:xfrm>
            <a:off x="9459938" y="237879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580305" y="1802841"/>
            <a:ext cx="8784000" cy="4145522"/>
            <a:chOff x="580305" y="1802841"/>
            <a:chExt cx="8784000" cy="4145522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580305" y="2234971"/>
              <a:ext cx="8784000" cy="3713392"/>
            </a:xfrm>
            <a:prstGeom prst="roundRect">
              <a:avLst/>
            </a:prstGeom>
            <a:solidFill>
              <a:srgbClr val="74D5E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849000" y="1802841"/>
              <a:ext cx="5976665" cy="2714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800" dirty="0">
                  <a:solidFill>
                    <a:srgbClr val="1FBADF"/>
                  </a:solidFill>
                  <a:latin typeface="나눔고딕 ExtraBold" pitchFamily="50" charset="-127"/>
                  <a:ea typeface="나눔고딕 ExtraBold" pitchFamily="50" charset="-127"/>
                </a:rPr>
                <a:t>고마운 표지판</a:t>
              </a: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777000" y="2821665"/>
            <a:ext cx="4273131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도로를 지키는 교통 표지판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말하지 않아도 알 수 있는 표지판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엄마랑 아이랑 함께 서 있는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삼각형 표지판은 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“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어린이를 보호해 주세요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.”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라는 뜻</a:t>
            </a:r>
            <a:endParaRPr lang="en-US" altLang="ko-KR" sz="1600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파란 바탕에 자전거가 그려진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사각형 표지판은 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“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자전거만 다니세요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.”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라는 뜻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169000" y="2821666"/>
            <a:ext cx="43147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사람이 건너는 횡단보도 표지판은</a:t>
            </a: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“</a:t>
            </a:r>
            <a:r>
              <a:rPr lang="ko-KR" altLang="en-US" sz="1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횡단보도가 있으니 </a:t>
            </a:r>
            <a:r>
              <a:rPr lang="ko-KR" altLang="en-US" sz="16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조심히</a:t>
            </a:r>
            <a:r>
              <a:rPr lang="ko-KR" altLang="en-US" sz="1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운전하세요</a:t>
            </a:r>
            <a:r>
              <a:rPr lang="en-US" altLang="ko-KR" sz="1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.”</a:t>
            </a:r>
            <a:r>
              <a:rPr lang="ko-KR" altLang="en-US" sz="1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라는 뜻</a:t>
            </a:r>
          </a:p>
          <a:p>
            <a:pPr>
              <a:lnSpc>
                <a:spcPct val="150000"/>
              </a:lnSpc>
            </a:pPr>
            <a:r>
              <a:rPr lang="ko-KR" altLang="en-US" sz="1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글자를 몰라도 알 수 있는 표지판</a:t>
            </a:r>
          </a:p>
          <a:p>
            <a:pPr>
              <a:lnSpc>
                <a:spcPct val="150000"/>
              </a:lnSpc>
            </a:pPr>
            <a:r>
              <a:rPr lang="ko-KR" altLang="en-US" sz="1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어른 아이 누구나 안전하게 다니라고 만든 </a:t>
            </a:r>
            <a:endParaRPr lang="en-US" altLang="ko-KR" sz="16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고마운 표지판</a:t>
            </a:r>
          </a:p>
        </p:txBody>
      </p:sp>
      <p:pic>
        <p:nvPicPr>
          <p:cNvPr id="3" name="4-2-6 다각형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772" y="907968"/>
            <a:ext cx="607602" cy="601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7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110" name="그룹 109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5" name="이등변 삼각형 114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3" name="이등변 삼각형 11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42925" y="981075"/>
            <a:ext cx="8820149" cy="1183579"/>
            <a:chOff x="542925" y="981075"/>
            <a:chExt cx="8820149" cy="1183579"/>
          </a:xfrm>
        </p:grpSpPr>
        <p:grpSp>
          <p:nvGrpSpPr>
            <p:cNvPr id="9" name="그룹 8"/>
            <p:cNvGrpSpPr/>
            <p:nvPr/>
          </p:nvGrpSpPr>
          <p:grpSpPr>
            <a:xfrm>
              <a:off x="574644" y="981075"/>
              <a:ext cx="8736074" cy="430887"/>
              <a:chOff x="788958" y="4714884"/>
              <a:chExt cx="8736074" cy="430887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952472" y="4714884"/>
                <a:ext cx="857256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defRPr/>
                </a:pPr>
                <a:r>
                  <a:rPr lang="ko-KR" altLang="en-US" dirty="0" smtClean="0"/>
                  <a:t>동시는 무엇을 보고 지었나요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788958" y="4837122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7" name="모서리가 둥근 직사각형 96"/>
            <p:cNvSpPr/>
            <p:nvPr/>
          </p:nvSpPr>
          <p:spPr>
            <a:xfrm>
              <a:off x="542925" y="1420610"/>
              <a:ext cx="8820149" cy="744044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67295" y="1560261"/>
            <a:ext cx="82571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교통 표지판을 보고 지었습니다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42925" y="2863455"/>
            <a:ext cx="8820149" cy="1645545"/>
            <a:chOff x="542925" y="2863455"/>
            <a:chExt cx="8820149" cy="1645545"/>
          </a:xfrm>
        </p:grpSpPr>
        <p:grpSp>
          <p:nvGrpSpPr>
            <p:cNvPr id="72" name="그룹 71"/>
            <p:cNvGrpSpPr/>
            <p:nvPr/>
          </p:nvGrpSpPr>
          <p:grpSpPr>
            <a:xfrm>
              <a:off x="574644" y="2863455"/>
              <a:ext cx="8736074" cy="430887"/>
              <a:chOff x="788958" y="4111027"/>
              <a:chExt cx="8736074" cy="430887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952472" y="4111027"/>
                <a:ext cx="857256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defRPr/>
                </a:pPr>
                <a:r>
                  <a:rPr lang="ko-KR" altLang="en-US" dirty="0" smtClean="0"/>
                  <a:t>동시를 읽고 느낀 점을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788958" y="4233265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5" name="모서리가 둥근 직사각형 74"/>
            <p:cNvSpPr/>
            <p:nvPr/>
          </p:nvSpPr>
          <p:spPr>
            <a:xfrm>
              <a:off x="542925" y="3301742"/>
              <a:ext cx="8820149" cy="1207258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767295" y="3457991"/>
            <a:ext cx="825710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교통 표지판의 뜻을 알 수 있어서 좋습니다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동시에 있는 교통 표지판을 찾아보게 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89" name="그룹 88"/>
          <p:cNvGrpSpPr/>
          <p:nvPr/>
        </p:nvGrpSpPr>
        <p:grpSpPr>
          <a:xfrm>
            <a:off x="7738470" y="-6530"/>
            <a:ext cx="2168730" cy="890819"/>
            <a:chOff x="7738470" y="-6530"/>
            <a:chExt cx="2168730" cy="890819"/>
          </a:xfrm>
        </p:grpSpPr>
        <p:pic>
          <p:nvPicPr>
            <p:cNvPr id="9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2" name="그룹 91"/>
            <p:cNvGrpSpPr/>
            <p:nvPr/>
          </p:nvGrpSpPr>
          <p:grpSpPr>
            <a:xfrm>
              <a:off x="9360000" y="0"/>
              <a:ext cx="547200" cy="884289"/>
              <a:chOff x="5501883" y="642918"/>
              <a:chExt cx="547200" cy="884289"/>
            </a:xfrm>
          </p:grpSpPr>
          <p:grpSp>
            <p:nvGrpSpPr>
              <p:cNvPr id="170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2" name="직선 연결선 17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>
                <a:off x="5501883" y="880876"/>
                <a:ext cx="54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/>
                  <a:t>선수</a:t>
                </a:r>
                <a:endParaRPr lang="en-US" altLang="ko-KR" sz="900" dirty="0" smtClean="0"/>
              </a:p>
              <a:p>
                <a:r>
                  <a:rPr lang="ko-KR" altLang="en-US" sz="900" dirty="0" smtClean="0"/>
                  <a:t>학습</a:t>
                </a:r>
                <a:endParaRPr lang="ko-KR" altLang="en-US" sz="900" dirty="0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8955186" y="-6530"/>
              <a:ext cx="496284" cy="680156"/>
              <a:chOff x="8098631" y="0"/>
              <a:chExt cx="496284" cy="680156"/>
            </a:xfrm>
          </p:grpSpPr>
          <p:grpSp>
            <p:nvGrpSpPr>
              <p:cNvPr id="162" name="그룹 161"/>
              <p:cNvGrpSpPr/>
              <p:nvPr/>
            </p:nvGrpSpPr>
            <p:grpSpPr>
              <a:xfrm>
                <a:off x="816769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4" name="직선 연결선 16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8098631" y="388136"/>
                <a:ext cx="4962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동시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8557420" y="0"/>
              <a:ext cx="434242" cy="607290"/>
              <a:chOff x="8557420" y="0"/>
              <a:chExt cx="434242" cy="607290"/>
            </a:xfrm>
          </p:grpSpPr>
          <p:grpSp>
            <p:nvGrpSpPr>
              <p:cNvPr id="95" name="그룹 75"/>
              <p:cNvGrpSpPr/>
              <p:nvPr/>
            </p:nvGrpSpPr>
            <p:grpSpPr>
              <a:xfrm>
                <a:off x="8595501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1" name="직선 연결선 12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8557420" y="237958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그림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상황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3" name="직사각형 182">
            <a:hlinkClick r:id="rId3" action="ppaction://hlinksldjump"/>
          </p:cNvPr>
          <p:cNvSpPr/>
          <p:nvPr/>
        </p:nvSpPr>
        <p:spPr>
          <a:xfrm>
            <a:off x="8603237" y="237879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hlinkClick r:id="rId4" action="ppaction://hlinksldjump"/>
          </p:cNvPr>
          <p:cNvSpPr/>
          <p:nvPr/>
        </p:nvSpPr>
        <p:spPr>
          <a:xfrm>
            <a:off x="9459938" y="237879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33"/>
          <p:cNvGrpSpPr/>
          <p:nvPr/>
        </p:nvGrpSpPr>
        <p:grpSpPr>
          <a:xfrm>
            <a:off x="4791000" y="1633391"/>
            <a:ext cx="324000" cy="324000"/>
            <a:chOff x="4964713" y="2475902"/>
            <a:chExt cx="405203" cy="405203"/>
          </a:xfrm>
        </p:grpSpPr>
        <p:sp>
          <p:nvSpPr>
            <p:cNvPr id="71" name="타원 7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8" name="타원 7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33"/>
          <p:cNvGrpSpPr/>
          <p:nvPr/>
        </p:nvGrpSpPr>
        <p:grpSpPr>
          <a:xfrm>
            <a:off x="4791000" y="3743371"/>
            <a:ext cx="324000" cy="324000"/>
            <a:chOff x="4964713" y="2475902"/>
            <a:chExt cx="405203" cy="405203"/>
          </a:xfrm>
        </p:grpSpPr>
        <p:sp>
          <p:nvSpPr>
            <p:cNvPr id="87" name="타원 8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1" name="타원 9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628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110" name="그룹 109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5" name="이등변 삼각형 114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3" name="이등변 삼각형 11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1975" y="973346"/>
            <a:ext cx="8784000" cy="2027854"/>
            <a:chOff x="561975" y="973346"/>
            <a:chExt cx="8784000" cy="2027854"/>
          </a:xfrm>
        </p:grpSpPr>
        <p:grpSp>
          <p:nvGrpSpPr>
            <p:cNvPr id="7" name="그룹 6"/>
            <p:cNvGrpSpPr/>
            <p:nvPr/>
          </p:nvGrpSpPr>
          <p:grpSpPr>
            <a:xfrm>
              <a:off x="574644" y="973346"/>
              <a:ext cx="8736074" cy="430887"/>
              <a:chOff x="574644" y="4748590"/>
              <a:chExt cx="8736074" cy="430887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738158" y="4748590"/>
                <a:ext cx="857256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defRPr/>
                </a:pPr>
                <a:r>
                  <a:rPr lang="ko-KR" altLang="en-US" spc="-150" dirty="0" smtClean="0"/>
                  <a:t>무엇을 배울 것 같은지 이야기해 보세요</a:t>
                </a:r>
                <a:r>
                  <a:rPr lang="en-US" altLang="ko-KR" spc="-150" dirty="0" smtClean="0"/>
                  <a:t>.</a:t>
                </a:r>
                <a:endParaRPr lang="en-US" altLang="ko-KR" spc="-150" dirty="0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574644" y="4870828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7" name="모서리가 둥근 직사각형 96"/>
            <p:cNvSpPr/>
            <p:nvPr/>
          </p:nvSpPr>
          <p:spPr>
            <a:xfrm>
              <a:off x="561975" y="1489200"/>
              <a:ext cx="8784000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67295" y="1603207"/>
            <a:ext cx="825710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교통 표지판의 뜻을 배울 것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교통 표지판의 모양을 배울 것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주변에서 볼 수 있는 모양을 배울 것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7738470" y="-6530"/>
            <a:ext cx="2168730" cy="890819"/>
            <a:chOff x="7738470" y="-6530"/>
            <a:chExt cx="2168730" cy="890819"/>
          </a:xfrm>
        </p:grpSpPr>
        <p:pic>
          <p:nvPicPr>
            <p:cNvPr id="6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9" name="그룹 68"/>
            <p:cNvGrpSpPr/>
            <p:nvPr/>
          </p:nvGrpSpPr>
          <p:grpSpPr>
            <a:xfrm>
              <a:off x="9360000" y="0"/>
              <a:ext cx="547200" cy="884289"/>
              <a:chOff x="5501883" y="642918"/>
              <a:chExt cx="547200" cy="884289"/>
            </a:xfrm>
          </p:grpSpPr>
          <p:grpSp>
            <p:nvGrpSpPr>
              <p:cNvPr id="88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5501883" y="880876"/>
                <a:ext cx="54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/>
                  <a:t>선수</a:t>
                </a:r>
                <a:endParaRPr lang="en-US" altLang="ko-KR" sz="900" dirty="0" smtClean="0"/>
              </a:p>
              <a:p>
                <a:r>
                  <a:rPr lang="ko-KR" altLang="en-US" sz="900" dirty="0" smtClean="0"/>
                  <a:t>학습</a:t>
                </a:r>
                <a:endParaRPr lang="ko-KR" altLang="en-US" sz="900" dirty="0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8955186" y="-6530"/>
              <a:ext cx="496284" cy="680156"/>
              <a:chOff x="8098631" y="0"/>
              <a:chExt cx="496284" cy="680156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816769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82" name="직선 연결선 8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타원 8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1" name="TextBox 80"/>
              <p:cNvSpPr txBox="1"/>
              <p:nvPr/>
            </p:nvSpPr>
            <p:spPr>
              <a:xfrm>
                <a:off x="8098631" y="388136"/>
                <a:ext cx="4962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동시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8557420" y="0"/>
              <a:ext cx="434242" cy="607290"/>
              <a:chOff x="8557420" y="0"/>
              <a:chExt cx="434242" cy="607290"/>
            </a:xfrm>
          </p:grpSpPr>
          <p:grpSp>
            <p:nvGrpSpPr>
              <p:cNvPr id="72" name="그룹 75"/>
              <p:cNvGrpSpPr/>
              <p:nvPr/>
            </p:nvGrpSpPr>
            <p:grpSpPr>
              <a:xfrm>
                <a:off x="8595501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4" name="직선 연결선 7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타원 7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8557420" y="237958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그림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상황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6" name="직사각형 125">
            <a:hlinkClick r:id="rId3" action="ppaction://hlinksldjump"/>
          </p:cNvPr>
          <p:cNvSpPr/>
          <p:nvPr/>
        </p:nvSpPr>
        <p:spPr>
          <a:xfrm>
            <a:off x="8603237" y="237879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hlinkClick r:id="rId4" action="ppaction://hlinksldjump"/>
          </p:cNvPr>
          <p:cNvSpPr/>
          <p:nvPr/>
        </p:nvSpPr>
        <p:spPr>
          <a:xfrm>
            <a:off x="9459938" y="237879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33"/>
          <p:cNvGrpSpPr/>
          <p:nvPr/>
        </p:nvGrpSpPr>
        <p:grpSpPr>
          <a:xfrm>
            <a:off x="4791000" y="2096771"/>
            <a:ext cx="324000" cy="324000"/>
            <a:chOff x="4964713" y="2475902"/>
            <a:chExt cx="405203" cy="405203"/>
          </a:xfrm>
        </p:grpSpPr>
        <p:sp>
          <p:nvSpPr>
            <p:cNvPr id="58" name="타원 5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60" name="타원 5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830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20" y="2619262"/>
            <a:ext cx="8849960" cy="1619476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8276217" y="6189064"/>
            <a:ext cx="1082280" cy="428628"/>
            <a:chOff x="8276217" y="6140919"/>
            <a:chExt cx="1082280" cy="428628"/>
          </a:xfrm>
        </p:grpSpPr>
        <p:grpSp>
          <p:nvGrpSpPr>
            <p:cNvPr id="73" name="그룹 72"/>
            <p:cNvGrpSpPr/>
            <p:nvPr/>
          </p:nvGrpSpPr>
          <p:grpSpPr>
            <a:xfrm>
              <a:off x="8929869" y="6140919"/>
              <a:ext cx="428628" cy="428628"/>
              <a:chOff x="6701949" y="6250801"/>
              <a:chExt cx="428628" cy="428628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0" name="이등변 삼각형 7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276217" y="6140919"/>
              <a:ext cx="428628" cy="428628"/>
              <a:chOff x="8371314" y="6192000"/>
              <a:chExt cx="428628" cy="42862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81" name="그룹 80"/>
          <p:cNvGrpSpPr/>
          <p:nvPr/>
        </p:nvGrpSpPr>
        <p:grpSpPr>
          <a:xfrm>
            <a:off x="416496" y="1481303"/>
            <a:ext cx="9076616" cy="707886"/>
            <a:chOff x="416496" y="1481303"/>
            <a:chExt cx="9076616" cy="707886"/>
          </a:xfrm>
        </p:grpSpPr>
        <p:sp>
          <p:nvSpPr>
            <p:cNvPr id="82" name="TextBox 81"/>
            <p:cNvSpPr txBox="1"/>
            <p:nvPr/>
          </p:nvSpPr>
          <p:spPr>
            <a:xfrm>
              <a:off x="920552" y="1619803"/>
              <a:ext cx="857256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도형을 알맞게 그려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63" name="직선 연결선 62"/>
          <p:cNvCxnSpPr/>
          <p:nvPr/>
        </p:nvCxnSpPr>
        <p:spPr>
          <a:xfrm>
            <a:off x="3657000" y="3723487"/>
            <a:ext cx="201861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521000" y="3970216"/>
            <a:ext cx="165600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5" idx="2"/>
          </p:cNvCxnSpPr>
          <p:nvPr/>
        </p:nvCxnSpPr>
        <p:spPr>
          <a:xfrm flipV="1">
            <a:off x="1319660" y="3724542"/>
            <a:ext cx="1501937" cy="4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773479" y="3724590"/>
            <a:ext cx="208063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319660" y="3685635"/>
            <a:ext cx="7281328" cy="328213"/>
            <a:chOff x="1319660" y="3685635"/>
            <a:chExt cx="7281328" cy="328213"/>
          </a:xfrm>
        </p:grpSpPr>
        <p:sp>
          <p:nvSpPr>
            <p:cNvPr id="5" name="타원 4"/>
            <p:cNvSpPr/>
            <p:nvPr/>
          </p:nvSpPr>
          <p:spPr>
            <a:xfrm>
              <a:off x="1319660" y="3687774"/>
              <a:ext cx="73632" cy="736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2759374" y="3687774"/>
              <a:ext cx="73632" cy="736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4192538" y="3685635"/>
              <a:ext cx="73632" cy="736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5638802" y="3688061"/>
              <a:ext cx="73632" cy="736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84184" y="3940216"/>
              <a:ext cx="73632" cy="736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5653950" y="3940216"/>
              <a:ext cx="73632" cy="736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7071966" y="3685635"/>
              <a:ext cx="73632" cy="736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8527356" y="3685635"/>
              <a:ext cx="73632" cy="736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5700537" y="3406422"/>
            <a:ext cx="819812" cy="4985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또는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7738470" y="-6530"/>
            <a:ext cx="2140923" cy="680156"/>
            <a:chOff x="7738470" y="-6530"/>
            <a:chExt cx="2140923" cy="680156"/>
          </a:xfrm>
        </p:grpSpPr>
        <p:pic>
          <p:nvPicPr>
            <p:cNvPr id="8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73847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7" name="그룹 86"/>
            <p:cNvGrpSpPr/>
            <p:nvPr/>
          </p:nvGrpSpPr>
          <p:grpSpPr>
            <a:xfrm>
              <a:off x="9383109" y="-6530"/>
              <a:ext cx="496284" cy="680156"/>
              <a:chOff x="8955186" y="-6530"/>
              <a:chExt cx="496284" cy="680156"/>
            </a:xfrm>
          </p:grpSpPr>
          <p:grpSp>
            <p:nvGrpSpPr>
              <p:cNvPr id="147" name="그룹 146"/>
              <p:cNvGrpSpPr/>
              <p:nvPr/>
            </p:nvGrpSpPr>
            <p:grpSpPr>
              <a:xfrm>
                <a:off x="9024254" y="-653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8955186" y="297383"/>
                <a:ext cx="496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선수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학습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8557420" y="0"/>
              <a:ext cx="434242" cy="607290"/>
              <a:chOff x="8557420" y="0"/>
              <a:chExt cx="434242" cy="607290"/>
            </a:xfrm>
          </p:grpSpPr>
          <p:grpSp>
            <p:nvGrpSpPr>
              <p:cNvPr id="139" name="그룹 75"/>
              <p:cNvGrpSpPr/>
              <p:nvPr/>
            </p:nvGrpSpPr>
            <p:grpSpPr>
              <a:xfrm>
                <a:off x="8595501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1" name="직선 연결선 14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타원 14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8557420" y="237958"/>
                <a:ext cx="43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그림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상황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8989662" y="0"/>
              <a:ext cx="434242" cy="596027"/>
              <a:chOff x="5559854" y="642918"/>
              <a:chExt cx="434242" cy="596027"/>
            </a:xfrm>
          </p:grpSpPr>
          <p:grpSp>
            <p:nvGrpSpPr>
              <p:cNvPr id="123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3" name="직선 연결선 13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5559854" y="939218"/>
                <a:ext cx="4342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05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defRPr>
                </a:lvl1pPr>
              </a:lstStyle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동시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0" name="직사각형 159">
            <a:hlinkClick r:id="rId4" action="ppaction://hlinksldjump"/>
          </p:cNvPr>
          <p:cNvSpPr/>
          <p:nvPr/>
        </p:nvSpPr>
        <p:spPr>
          <a:xfrm>
            <a:off x="8603237" y="237879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hlinkClick r:id="rId5" action="ppaction://hlinksldjump"/>
          </p:cNvPr>
          <p:cNvSpPr/>
          <p:nvPr/>
        </p:nvSpPr>
        <p:spPr>
          <a:xfrm>
            <a:off x="9028388" y="237879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33"/>
          <p:cNvGrpSpPr/>
          <p:nvPr/>
        </p:nvGrpSpPr>
        <p:grpSpPr>
          <a:xfrm>
            <a:off x="1906363" y="3576499"/>
            <a:ext cx="324000" cy="324000"/>
            <a:chOff x="4964713" y="2475902"/>
            <a:chExt cx="405203" cy="405203"/>
          </a:xfrm>
        </p:grpSpPr>
        <p:sp>
          <p:nvSpPr>
            <p:cNvPr id="164" name="타원 16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6" name="타원 16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7" name="그룹 33"/>
          <p:cNvGrpSpPr/>
          <p:nvPr/>
        </p:nvGrpSpPr>
        <p:grpSpPr>
          <a:xfrm>
            <a:off x="4970788" y="3576499"/>
            <a:ext cx="324000" cy="324000"/>
            <a:chOff x="4964713" y="2475902"/>
            <a:chExt cx="405203" cy="405203"/>
          </a:xfrm>
        </p:grpSpPr>
        <p:sp>
          <p:nvSpPr>
            <p:cNvPr id="168" name="타원 16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0" name="타원 16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33"/>
          <p:cNvGrpSpPr/>
          <p:nvPr/>
        </p:nvGrpSpPr>
        <p:grpSpPr>
          <a:xfrm>
            <a:off x="7752118" y="3576499"/>
            <a:ext cx="324000" cy="324000"/>
            <a:chOff x="4964713" y="2475902"/>
            <a:chExt cx="405203" cy="405203"/>
          </a:xfrm>
        </p:grpSpPr>
        <p:sp>
          <p:nvSpPr>
            <p:cNvPr id="172" name="타원 17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4" name="타원 17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687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386</Words>
  <PresentationFormat>A4 용지(210x297mm)</PresentationFormat>
  <Paragraphs>136</Paragraphs>
  <Slides>12</Slides>
  <Notes>1</Notes>
  <HiddenSlides>1</HiddenSlides>
  <MMClips>1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  <vt:variant>
        <vt:lpstr>재구성한 쇼</vt:lpstr>
      </vt:variant>
      <vt:variant>
        <vt:i4>1</vt:i4>
      </vt:variant>
    </vt:vector>
  </HeadingPairs>
  <TitlesOfParts>
    <vt:vector size="18" baseType="lpstr">
      <vt:lpstr>맑은 고딕</vt:lpstr>
      <vt:lpstr>나눔고딕 ExtraBold</vt:lpstr>
      <vt:lpstr>Arial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2021-04-23T00:48:03Z</dcterms:modified>
</cp:coreProperties>
</file>