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5" r:id="rId2"/>
    <p:sldId id="267" r:id="rId3"/>
    <p:sldId id="315" r:id="rId4"/>
    <p:sldId id="381" r:id="rId5"/>
    <p:sldId id="339" r:id="rId6"/>
    <p:sldId id="382" r:id="rId7"/>
    <p:sldId id="390" r:id="rId8"/>
    <p:sldId id="378" r:id="rId9"/>
    <p:sldId id="386" r:id="rId10"/>
    <p:sldId id="383" r:id="rId11"/>
    <p:sldId id="387" r:id="rId12"/>
    <p:sldId id="388" r:id="rId13"/>
    <p:sldId id="389" r:id="rId14"/>
    <p:sldId id="296" r:id="rId15"/>
  </p:sldIdLst>
  <p:sldSz cx="9906000" cy="6858000" type="A4"/>
  <p:notesSz cx="6797675" cy="9926638"/>
  <p:embeddedFontLst>
    <p:embeddedFont>
      <p:font typeface="나눔고딕" panose="020D0604000000000000" pitchFamily="50" charset="-127"/>
      <p:regular r:id="rId17"/>
      <p:bold r:id="rId18"/>
    </p:embeddedFont>
    <p:embeddedFont>
      <p:font typeface="나눔고딕 ExtraBold" panose="020D0904000000000000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98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pos="580" userDrawn="1">
          <p15:clr>
            <a:srgbClr val="A4A3A4"/>
          </p15:clr>
        </p15:guide>
        <p15:guide id="13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131"/>
    <a:srgbClr val="77A3C4"/>
    <a:srgbClr val="F05A67"/>
    <a:srgbClr val="ACCFBA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9" autoAdjust="0"/>
    <p:restoredTop sz="94660"/>
  </p:normalViewPr>
  <p:slideViewPr>
    <p:cSldViewPr>
      <p:cViewPr varScale="1">
        <p:scale>
          <a:sx n="113" d="100"/>
          <a:sy n="113" d="100"/>
        </p:scale>
        <p:origin x="1140" y="102"/>
      </p:cViewPr>
      <p:guideLst>
        <p:guide orient="horz" pos="255"/>
        <p:guide pos="398"/>
        <p:guide pos="5887"/>
        <p:guide orient="horz" pos="3748"/>
        <p:guide orient="horz" pos="3884"/>
        <p:guide orient="horz" pos="618"/>
        <p:guide pos="5660"/>
        <p:guide orient="horz" pos="1117"/>
        <p:guide orient="horz" pos="890"/>
        <p:guide pos="580"/>
        <p:guide orient="horz"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480968" cy="630025"/>
            <a:chOff x="1381101" y="12893"/>
            <a:chExt cx="3480968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285182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(3)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19061" y="12893"/>
              <a:ext cx="1143008" cy="630025"/>
              <a:chOff x="5215256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2.xml"/><Relationship Id="rId7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1_6.mp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image" Target="../media/image10.png"/><Relationship Id="rId10" Type="http://schemas.openxmlformats.org/officeDocument/2006/relationships/slide" Target="slide12.xml"/><Relationship Id="rId4" Type="http://schemas.openxmlformats.org/officeDocument/2006/relationships/image" Target="../media/image9.png"/><Relationship Id="rId9" Type="http://schemas.openxmlformats.org/officeDocument/2006/relationships/slide" Target="slide8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slide" Target="slide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slide" Target="slide8.xml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(3)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57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6" name="모서리가 둥근 사각형 설명선 75"/>
          <p:cNvSpPr/>
          <p:nvPr/>
        </p:nvSpPr>
        <p:spPr>
          <a:xfrm>
            <a:off x="5400000" y="78558"/>
            <a:ext cx="2304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16~17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5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6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7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그룹 193"/>
          <p:cNvGrpSpPr/>
          <p:nvPr/>
        </p:nvGrpSpPr>
        <p:grpSpPr>
          <a:xfrm>
            <a:off x="560387" y="954990"/>
            <a:ext cx="8736074" cy="461665"/>
            <a:chOff x="613943" y="954990"/>
            <a:chExt cx="8736074" cy="461665"/>
          </a:xfrm>
        </p:grpSpPr>
        <p:sp>
          <p:nvSpPr>
            <p:cNvPr id="195" name="TextBox 194"/>
            <p:cNvSpPr txBox="1"/>
            <p:nvPr/>
          </p:nvSpPr>
          <p:spPr>
            <a:xfrm>
              <a:off x="777457" y="954990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다른 방법을 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96" name="타원 195"/>
            <p:cNvSpPr/>
            <p:nvPr/>
          </p:nvSpPr>
          <p:spPr>
            <a:xfrm>
              <a:off x="613943" y="112808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69150"/>
              </p:ext>
            </p:extLst>
          </p:nvPr>
        </p:nvGraphicFramePr>
        <p:xfrm>
          <a:off x="2736000" y="871200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9" name="그룹 11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7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97" y="1685371"/>
            <a:ext cx="6699206" cy="2354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90588" y="1800000"/>
            <a:ext cx="48282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839126" y="3169366"/>
            <a:ext cx="33374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5743587" y="3168000"/>
            <a:ext cx="48282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>
            <a:hlinkClick r:id="rId6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7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8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94107" y="4961547"/>
            <a:ext cx="7117786" cy="1049094"/>
            <a:chOff x="1394107" y="4961547"/>
            <a:chExt cx="7117786" cy="1049094"/>
          </a:xfrm>
        </p:grpSpPr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94107" y="5411225"/>
              <a:ext cx="878092" cy="4118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046" y="4961547"/>
              <a:ext cx="6150847" cy="1049094"/>
            </a:xfrm>
            <a:prstGeom prst="rect">
              <a:avLst/>
            </a:prstGeom>
          </p:spPr>
        </p:pic>
      </p:grpSp>
      <p:sp>
        <p:nvSpPr>
          <p:cNvPr id="88" name="직사각형 87"/>
          <p:cNvSpPr/>
          <p:nvPr/>
        </p:nvSpPr>
        <p:spPr>
          <a:xfrm>
            <a:off x="3826587" y="5091767"/>
            <a:ext cx="482824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9587" y="5091767"/>
            <a:ext cx="482824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50126" y="5091767"/>
            <a:ext cx="333745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30740" y="5412166"/>
            <a:ext cx="333745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744126" y="5091765"/>
            <a:ext cx="333745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790459" y="1844824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842353" y="3247200"/>
            <a:ext cx="325081" cy="325081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825456" y="3247200"/>
            <a:ext cx="325081" cy="325081"/>
            <a:chOff x="4964713" y="2475902"/>
            <a:chExt cx="405203" cy="405203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930709" y="5140800"/>
            <a:ext cx="325081" cy="325081"/>
            <a:chOff x="4964713" y="2475902"/>
            <a:chExt cx="405203" cy="405203"/>
          </a:xfrm>
        </p:grpSpPr>
        <p:sp>
          <p:nvSpPr>
            <p:cNvPr id="117" name="타원 11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155073" y="5140800"/>
            <a:ext cx="325081" cy="325081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278124" y="5140800"/>
            <a:ext cx="325081" cy="325081"/>
            <a:chOff x="4964713" y="2475902"/>
            <a:chExt cx="405203" cy="405203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436231" y="5479200"/>
            <a:ext cx="325081" cy="325081"/>
            <a:chOff x="4964713" y="2475902"/>
            <a:chExt cx="405203" cy="405203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4" name="타원 1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0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2" grpId="0"/>
      <p:bldP spid="193" grpId="0"/>
      <p:bldP spid="88" grpId="0"/>
      <p:bldP spid="90" grpId="0"/>
      <p:bldP spid="91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3383467"/>
            <a:ext cx="8785225" cy="2362133"/>
            <a:chOff x="560387" y="3383467"/>
            <a:chExt cx="8785225" cy="2362133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387360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560387" y="3383467"/>
              <a:ext cx="8736074" cy="461665"/>
              <a:chOff x="613943" y="4084763"/>
              <a:chExt cx="8736074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77457" y="4084763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계산했는지 이야기해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424093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501" y="954990"/>
            <a:ext cx="8785225" cy="2022210"/>
            <a:chOff x="565501" y="954990"/>
            <a:chExt cx="8785225" cy="2022210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65501" y="146520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5501" y="954990"/>
              <a:ext cx="8736074" cy="461665"/>
              <a:chOff x="613943" y="954990"/>
              <a:chExt cx="8736074" cy="461665"/>
            </a:xfrm>
          </p:grpSpPr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6986" y="1034312"/>
                <a:ext cx="725695" cy="340364"/>
              </a:xfrm>
              <a:prstGeom prst="rect">
                <a:avLst/>
              </a:prstGeom>
            </p:spPr>
          </p:pic>
          <p:grpSp>
            <p:nvGrpSpPr>
              <p:cNvPr id="164" name="그룹 163"/>
              <p:cNvGrpSpPr/>
              <p:nvPr/>
            </p:nvGrpSpPr>
            <p:grpSpPr>
              <a:xfrm>
                <a:off x="613943" y="954990"/>
                <a:ext cx="8736074" cy="461665"/>
                <a:chOff x="613943" y="2468775"/>
                <a:chExt cx="8736074" cy="461665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77457" y="2468775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  </a:t>
                  </a:r>
                  <a:r>
                    <a:rPr lang="ko-KR" altLang="en-US" sz="14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어떻게 계산했나요</a:t>
                  </a:r>
                  <a:r>
                    <a:rPr lang="en-US" altLang="ko-KR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613943" y="2624946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3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4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777457" y="1713368"/>
            <a:ext cx="833209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가분수로 바꾸어</a:t>
            </a:r>
            <a:r>
              <a:rPr lang="ko-KR" altLang="en-US" sz="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모두 가분수로 바꾸어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6583"/>
              </p:ext>
            </p:extLst>
          </p:nvPr>
        </p:nvGraphicFramePr>
        <p:xfrm>
          <a:off x="5862182" y="1674000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36462"/>
              </p:ext>
            </p:extLst>
          </p:nvPr>
        </p:nvGraphicFramePr>
        <p:xfrm>
          <a:off x="1890000" y="1674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24107"/>
              </p:ext>
            </p:extLst>
          </p:nvPr>
        </p:nvGraphicFramePr>
        <p:xfrm>
          <a:off x="5169024" y="1674000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91393" y="4024769"/>
            <a:ext cx="83327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분수로 바꾸어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분수로 바꾸어 자연수 부분끼리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부분끼리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 바꾸어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0" name="그룹 9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4" name="그룹 10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86" name="그룹 185"/>
          <p:cNvGrpSpPr/>
          <p:nvPr/>
        </p:nvGrpSpPr>
        <p:grpSpPr>
          <a:xfrm>
            <a:off x="4790459" y="2058659"/>
            <a:ext cx="325081" cy="325081"/>
            <a:chOff x="4964713" y="2475902"/>
            <a:chExt cx="405203" cy="405203"/>
          </a:xfrm>
        </p:grpSpPr>
        <p:sp>
          <p:nvSpPr>
            <p:cNvPr id="187" name="타원 1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9" name="타원 1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4790459" y="4647600"/>
            <a:ext cx="325081" cy="325081"/>
            <a:chOff x="4964713" y="2475902"/>
            <a:chExt cx="405203" cy="405203"/>
          </a:xfrm>
        </p:grpSpPr>
        <p:sp>
          <p:nvSpPr>
            <p:cNvPr id="191" name="타원 1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3" name="타원 1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4" name="직사각형 193">
            <a:hlinkClick r:id="rId7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3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8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1600" y="3937584"/>
            <a:ext cx="8789156" cy="2012366"/>
            <a:chOff x="561600" y="3218434"/>
            <a:chExt cx="8789156" cy="2012366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65531" y="371880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1600" y="3218434"/>
              <a:ext cx="8788417" cy="461665"/>
              <a:chOff x="561600" y="3429000"/>
              <a:chExt cx="8788417" cy="461665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561600" y="3429000"/>
                <a:ext cx="8788417" cy="461665"/>
                <a:chOff x="561600" y="980728"/>
                <a:chExt cx="8788417" cy="461665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77457" y="980728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 </a:t>
                  </a:r>
                  <a:r>
                    <a:rPr lang="ko-KR" altLang="en-US" sz="16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의 말과 수를 모두 이용하여 분수의 뺄셈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상황을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만들어 보세요</a:t>
                  </a:r>
                  <a:r>
                    <a:rPr lang="en-US" altLang="ko-KR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61600" y="1153827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3" name="모서리가 둥근 직사각형 82"/>
              <p:cNvSpPr/>
              <p:nvPr/>
            </p:nvSpPr>
            <p:spPr>
              <a:xfrm>
                <a:off x="881034" y="3516216"/>
                <a:ext cx="658910" cy="313513"/>
              </a:xfrm>
              <a:prstGeom prst="roundRect">
                <a:avLst>
                  <a:gd name="adj" fmla="val 50000"/>
                </a:avLst>
              </a:prstGeom>
              <a:solidFill>
                <a:srgbClr val="C59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ko-KR" altLang="en-US" sz="1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보기</a:t>
                </a:r>
                <a:endParaRPr lang="ko-KR" altLang="en-US" sz="15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이등변 삼각형 91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이등변 삼각형 7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28464" y="931298"/>
            <a:ext cx="9231966" cy="949822"/>
            <a:chOff x="128464" y="931298"/>
            <a:chExt cx="9231966" cy="949822"/>
          </a:xfrm>
        </p:grpSpPr>
        <p:grpSp>
          <p:nvGrpSpPr>
            <p:cNvPr id="4" name="그룹 3"/>
            <p:cNvGrpSpPr/>
            <p:nvPr/>
          </p:nvGrpSpPr>
          <p:grpSpPr>
            <a:xfrm>
              <a:off x="128464" y="931298"/>
              <a:ext cx="9231966" cy="949822"/>
              <a:chOff x="19050" y="1138104"/>
              <a:chExt cx="9231966" cy="94982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81034" y="1164596"/>
                <a:ext cx="83699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indent="457200" algn="just">
                  <a:lnSpc>
                    <a:spcPct val="120000"/>
                  </a:lnSpc>
                </a:pPr>
                <a:r>
                  <a:rPr lang="ko-KR" altLang="en-US" sz="225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ko-KR" altLang="en-US" sz="2250" b="1" spc="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말과 수를 모두 이용하여 분수의 뺄셈 상황을 만들고 </a:t>
                </a:r>
                <a:r>
                  <a:rPr lang="ko-KR" altLang="en-US" sz="225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계산해 봅시다</a:t>
                </a:r>
                <a:r>
                  <a:rPr lang="en-US" altLang="ko-KR" sz="225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8" name="Picture 5" descr="C:\Users\shs\Desktop\20200908_10392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050" y="1138104"/>
                <a:ext cx="882446" cy="548671"/>
              </a:xfrm>
              <a:prstGeom prst="rect">
                <a:avLst/>
              </a:prstGeom>
              <a:noFill/>
            </p:spPr>
          </p:pic>
        </p:grpSp>
        <p:sp>
          <p:nvSpPr>
            <p:cNvPr id="6" name="모서리가 둥근 직사각형 5"/>
            <p:cNvSpPr/>
            <p:nvPr/>
          </p:nvSpPr>
          <p:spPr>
            <a:xfrm>
              <a:off x="1037357" y="1047550"/>
              <a:ext cx="658910" cy="313513"/>
            </a:xfrm>
            <a:prstGeom prst="roundRect">
              <a:avLst>
                <a:gd name="adj" fmla="val 50000"/>
              </a:avLst>
            </a:prstGeom>
            <a:solidFill>
              <a:srgbClr val="C59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  <a:endPara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37838" y="4686119"/>
            <a:ext cx="833209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물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컵과 우유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사용하여 스파게티를 만들었습니다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서영이는 </a:t>
            </a:r>
            <a:r>
              <a:rPr lang="ko-KR" altLang="en-US" sz="2000" b="1" spc="-5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우유보다 물을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컵 더 사용했나요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000" b="1" spc="-5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66" name="그룹 6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37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6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1971"/>
              </p:ext>
            </p:extLst>
          </p:nvPr>
        </p:nvGraphicFramePr>
        <p:xfrm>
          <a:off x="4104000" y="4644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4790459" y="5031950"/>
            <a:ext cx="325081" cy="325081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7" name="직사각형 166">
            <a:hlinkClick r:id="rId7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hlinkClick r:id="rId8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9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612" y="2121298"/>
            <a:ext cx="8186777" cy="13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4636" y="980728"/>
            <a:ext cx="8785225" cy="2016224"/>
            <a:chOff x="574636" y="980728"/>
            <a:chExt cx="8785225" cy="201622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74636" y="1454691"/>
              <a:ext cx="8785225" cy="1542261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74636" y="980728"/>
              <a:ext cx="8753924" cy="461665"/>
              <a:chOff x="613943" y="980728"/>
              <a:chExt cx="8753924" cy="4616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95307" y="98072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뺄셈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상황을 계산해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115382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791393" y="1529497"/>
            <a:ext cx="833209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   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52257"/>
              </p:ext>
            </p:extLst>
          </p:nvPr>
        </p:nvGraphicFramePr>
        <p:xfrm>
          <a:off x="5874752" y="2231304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34061"/>
              </p:ext>
            </p:extLst>
          </p:nvPr>
        </p:nvGraphicFramePr>
        <p:xfrm>
          <a:off x="2418368" y="2231304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308"/>
              </p:ext>
            </p:extLst>
          </p:nvPr>
        </p:nvGraphicFramePr>
        <p:xfrm>
          <a:off x="6858000" y="223130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26099"/>
              </p:ext>
            </p:extLst>
          </p:nvPr>
        </p:nvGraphicFramePr>
        <p:xfrm>
          <a:off x="3080792" y="2231304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52557"/>
              </p:ext>
            </p:extLst>
          </p:nvPr>
        </p:nvGraphicFramePr>
        <p:xfrm>
          <a:off x="4608000" y="162849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4614"/>
              </p:ext>
            </p:extLst>
          </p:nvPr>
        </p:nvGraphicFramePr>
        <p:xfrm>
          <a:off x="2576736" y="162849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80988"/>
              </p:ext>
            </p:extLst>
          </p:nvPr>
        </p:nvGraphicFramePr>
        <p:xfrm>
          <a:off x="1728000" y="162849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69217"/>
              </p:ext>
            </p:extLst>
          </p:nvPr>
        </p:nvGraphicFramePr>
        <p:xfrm>
          <a:off x="3258000" y="162849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63478"/>
              </p:ext>
            </p:extLst>
          </p:nvPr>
        </p:nvGraphicFramePr>
        <p:xfrm>
          <a:off x="4434592" y="2231304"/>
          <a:ext cx="4464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4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39048"/>
              </p:ext>
            </p:extLst>
          </p:nvPr>
        </p:nvGraphicFramePr>
        <p:xfrm>
          <a:off x="1728000" y="223130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75" name="그룹 7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4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9" name="그룹 7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81" name="그룹 180"/>
          <p:cNvGrpSpPr/>
          <p:nvPr/>
        </p:nvGrpSpPr>
        <p:grpSpPr>
          <a:xfrm>
            <a:off x="4790459" y="1994671"/>
            <a:ext cx="325081" cy="325081"/>
            <a:chOff x="4964713" y="2475902"/>
            <a:chExt cx="405203" cy="405203"/>
          </a:xfrm>
        </p:grpSpPr>
        <p:sp>
          <p:nvSpPr>
            <p:cNvPr id="182" name="타원 1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" name="직사각형 184">
            <a:hlinkClick r:id="rId6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7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8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(4)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465168" y="0"/>
            <a:ext cx="258550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rId4" action="ppaction://hlinksldjump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3" y="1412776"/>
            <a:ext cx="8025051" cy="4588517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6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44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8" name="직사각형 157">
            <a:hlinkClick r:id="rId4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hlinkClick r:id="rId5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6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561600" y="915304"/>
            <a:ext cx="8736074" cy="400110"/>
            <a:chOff x="763623" y="915304"/>
            <a:chExt cx="8736074" cy="400110"/>
          </a:xfrm>
        </p:grpSpPr>
        <p:sp>
          <p:nvSpPr>
            <p:cNvPr id="89" name="TextBox 88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글과 그림 속 상황을 살펴봅시다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1" name="그림 90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400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3172456"/>
            <a:ext cx="8785225" cy="1279894"/>
            <a:chOff x="560387" y="3172456"/>
            <a:chExt cx="8785225" cy="1279894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66035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3901" y="3172456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sz="2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매실차의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재료는 무엇인가요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60387" y="332862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387" y="981650"/>
            <a:ext cx="8785225" cy="1639807"/>
            <a:chOff x="560387" y="981650"/>
            <a:chExt cx="8785225" cy="1639807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560387" y="146945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3901" y="981650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sz="2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매실차를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마셔 본 경험이 있나요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560387" y="11378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1393" y="38263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물과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매실액이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필요합니다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1393" y="1629957"/>
            <a:ext cx="83320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급식에서 마셔 본 적이 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할머니와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매실차를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나누어 마셔 본 적이 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3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0" name="그룹 13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6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7" name="직사각형 186">
            <a:hlinkClick r:id="rId3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4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5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4809310" y="1888312"/>
            <a:ext cx="325081" cy="325081"/>
            <a:chOff x="4964713" y="2475902"/>
            <a:chExt cx="405203" cy="405203"/>
          </a:xfrm>
        </p:grpSpPr>
        <p:sp>
          <p:nvSpPr>
            <p:cNvPr id="72" name="타원 7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5" name="타원 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809310" y="3899161"/>
            <a:ext cx="325081" cy="325081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1000242"/>
            <a:ext cx="8785225" cy="1299575"/>
            <a:chOff x="560387" y="1000242"/>
            <a:chExt cx="8785225" cy="1299575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50781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7" y="1000242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아버지를 위해 </a:t>
                </a:r>
                <a:r>
                  <a:rPr lang="ko-KR" altLang="en-US" sz="2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매실차를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만들 때 사용한 물의 양은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2918610"/>
            <a:ext cx="8785225" cy="1279894"/>
            <a:chOff x="560387" y="2918610"/>
            <a:chExt cx="8785225" cy="1279894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40650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60387" y="2918610"/>
              <a:ext cx="8736074" cy="461665"/>
              <a:chOff x="613943" y="4334448"/>
              <a:chExt cx="8736074" cy="46166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7457" y="4334448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z="2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매실차를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만들고 남은 물의 양을 어떻게 알 수 있을까요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5451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물의 양은</a:t>
            </a:r>
            <a:r>
              <a:rPr lang="ko-KR" altLang="en-US" sz="9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1393" y="3553206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물의 양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pc="-3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사용한 물의 양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spc="-3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될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672"/>
              </p:ext>
            </p:extLst>
          </p:nvPr>
        </p:nvGraphicFramePr>
        <p:xfrm>
          <a:off x="3317876" y="1549008"/>
          <a:ext cx="282155" cy="70934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2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6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763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763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92" name="TextBox 91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57791"/>
              </p:ext>
            </p:extLst>
          </p:nvPr>
        </p:nvGraphicFramePr>
        <p:xfrm>
          <a:off x="5529064" y="350100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6" name="그룹 135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1381101" y="12893"/>
            <a:ext cx="3480968" cy="630025"/>
            <a:chOff x="1381101" y="12893"/>
            <a:chExt cx="3480968" cy="630025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1381101" y="71438"/>
              <a:ext cx="285182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(3)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3719061" y="12893"/>
              <a:ext cx="1143008" cy="630025"/>
              <a:chOff x="5215256" y="12893"/>
              <a:chExt cx="1143008" cy="630025"/>
            </a:xfrm>
          </p:grpSpPr>
          <p:pic>
            <p:nvPicPr>
              <p:cNvPr id="179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0" name="직사각형 179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0" name="그룹 189"/>
          <p:cNvGrpSpPr/>
          <p:nvPr/>
        </p:nvGrpSpPr>
        <p:grpSpPr>
          <a:xfrm>
            <a:off x="4790460" y="1776867"/>
            <a:ext cx="325081" cy="325081"/>
            <a:chOff x="4964713" y="2475902"/>
            <a:chExt cx="405203" cy="405203"/>
          </a:xfrm>
        </p:grpSpPr>
        <p:sp>
          <p:nvSpPr>
            <p:cNvPr id="191" name="타원 1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3" name="타원 1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4790460" y="3659383"/>
            <a:ext cx="325081" cy="325081"/>
            <a:chOff x="4964713" y="2475902"/>
            <a:chExt cx="405203" cy="405203"/>
          </a:xfrm>
        </p:grpSpPr>
        <p:sp>
          <p:nvSpPr>
            <p:cNvPr id="195" name="타원 19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7" name="타원 19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hlinkClick r:id="rId5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hlinkClick r:id="rId6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7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1696272"/>
            <a:ext cx="8785225" cy="1975176"/>
            <a:chOff x="560387" y="1696272"/>
            <a:chExt cx="8785225" cy="1975176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2201102"/>
              <a:ext cx="8785225" cy="147034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3600" y="1696272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물의 양이 </a:t>
              </a:r>
              <a:r>
                <a:rPr lang="en-US" altLang="ko-KR" sz="20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000" spc="-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많은지 적은지 어림해 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561600" y="185244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387" y="4293096"/>
            <a:ext cx="8785225" cy="1263511"/>
            <a:chOff x="560387" y="4293096"/>
            <a:chExt cx="8785225" cy="1263511"/>
          </a:xfrm>
        </p:grpSpPr>
        <p:sp>
          <p:nvSpPr>
            <p:cNvPr id="88" name="TextBox 87"/>
            <p:cNvSpPr txBox="1"/>
            <p:nvPr/>
          </p:nvSpPr>
          <p:spPr>
            <a:xfrm>
              <a:off x="723600" y="4293096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물의 양을 구하는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식을 써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561600" y="444926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560387" y="4787370"/>
              <a:ext cx="8785225" cy="769237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08720"/>
            <a:ext cx="8814178" cy="507831"/>
            <a:chOff x="565336" y="908720"/>
            <a:chExt cx="8814178" cy="5078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08720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사용하고 남은 물의 양을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791393" y="2285151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작으므로 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spc="-3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남은 물의 양은 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spc="-3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790459" y="2773735"/>
            <a:ext cx="325081" cy="325081"/>
            <a:chOff x="4964713" y="2475902"/>
            <a:chExt cx="405203" cy="405203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91393" y="4922689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375"/>
              </p:ext>
            </p:extLst>
          </p:nvPr>
        </p:nvGraphicFramePr>
        <p:xfrm>
          <a:off x="1203216" y="2367994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5018"/>
              </p:ext>
            </p:extLst>
          </p:nvPr>
        </p:nvGraphicFramePr>
        <p:xfrm>
          <a:off x="1584000" y="4842000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1" name="그룹 10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2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4" name="그룹 10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4790459" y="5012438"/>
            <a:ext cx="325081" cy="325081"/>
            <a:chOff x="4964713" y="2475902"/>
            <a:chExt cx="405203" cy="405203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직사각형 146">
            <a:hlinkClick r:id="rId4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5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6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43411" y="2304631"/>
            <a:ext cx="5216478" cy="671059"/>
            <a:chOff x="3943411" y="2304631"/>
            <a:chExt cx="5216478" cy="671059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4646" y="2304631"/>
              <a:ext cx="4075243" cy="671059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411" y="2412000"/>
              <a:ext cx="937581" cy="405441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738000" y="1618753"/>
            <a:ext cx="2222517" cy="2042814"/>
            <a:chOff x="738000" y="1618753"/>
            <a:chExt cx="2222517" cy="2042814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4744" y="1618753"/>
              <a:ext cx="1095773" cy="2042814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00" y="2412000"/>
              <a:ext cx="937581" cy="427161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rId6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7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3" name="직사각형 192">
            <a:hlinkClick r:id="rId8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9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10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0387" y="3857617"/>
            <a:ext cx="8785225" cy="1299575"/>
            <a:chOff x="560387" y="3857617"/>
            <a:chExt cx="8785225" cy="1299575"/>
          </a:xfrm>
        </p:grpSpPr>
        <p:grpSp>
          <p:nvGrpSpPr>
            <p:cNvPr id="89" name="그룹 88"/>
            <p:cNvGrpSpPr/>
            <p:nvPr/>
          </p:nvGrpSpPr>
          <p:grpSpPr>
            <a:xfrm>
              <a:off x="560387" y="3857617"/>
              <a:ext cx="8736074" cy="498598"/>
              <a:chOff x="560387" y="3589225"/>
              <a:chExt cx="8736074" cy="49859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3901" y="358922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남은 물의 양은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 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560387" y="374539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2" name="모서리가 둥근 직사각형 101"/>
            <p:cNvSpPr/>
            <p:nvPr/>
          </p:nvSpPr>
          <p:spPr>
            <a:xfrm>
              <a:off x="560387" y="436519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97367" y="4437112"/>
            <a:ext cx="833209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물의 양은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64481"/>
              </p:ext>
            </p:extLst>
          </p:nvPr>
        </p:nvGraphicFramePr>
        <p:xfrm>
          <a:off x="3168000" y="4483514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8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5" name="이등변 삼각형 114">
                <a:hlinkClick r:id="rId6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이등변 삼각형 112">
                <a:hlinkClick r:id="rId11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80952"/>
            <a:ext cx="8736074" cy="423065"/>
            <a:chOff x="560387" y="980952"/>
            <a:chExt cx="8736074" cy="423065"/>
          </a:xfrm>
        </p:grpSpPr>
        <p:sp>
          <p:nvSpPr>
            <p:cNvPr id="116" name="TextBox 115"/>
            <p:cNvSpPr txBox="1"/>
            <p:nvPr/>
          </p:nvSpPr>
          <p:spPr>
            <a:xfrm>
              <a:off x="723901" y="980952"/>
              <a:ext cx="8572560" cy="42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물의 양을 그림으로 나타내 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0387" y="113712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790459" y="4599192"/>
            <a:ext cx="325081" cy="325081"/>
            <a:chOff x="4964713" y="2475902"/>
            <a:chExt cx="405203" cy="405203"/>
          </a:xfrm>
        </p:grpSpPr>
        <p:sp>
          <p:nvSpPr>
            <p:cNvPr id="119" name="타원 11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1" name="타원 12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13"/>
          <a:srcRect l="31443" t="6890" r="39137" b="3249"/>
          <a:stretch/>
        </p:blipFill>
        <p:spPr>
          <a:xfrm>
            <a:off x="1880471" y="1779891"/>
            <a:ext cx="807749" cy="1818000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6843232" y="2348880"/>
            <a:ext cx="325081" cy="325081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107639" y="2455847"/>
            <a:ext cx="325081" cy="325081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33" y="1990799"/>
            <a:ext cx="4006800" cy="1575919"/>
          </a:xfrm>
          <a:prstGeom prst="rect">
            <a:avLst/>
          </a:prstGeom>
        </p:spPr>
      </p:pic>
      <p:sp>
        <p:nvSpPr>
          <p:cNvPr id="97" name="모서리가 둥근 직사각형 96"/>
          <p:cNvSpPr/>
          <p:nvPr/>
        </p:nvSpPr>
        <p:spPr>
          <a:xfrm>
            <a:off x="1352600" y="1776607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88000" y="1778400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5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97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54990"/>
            <a:ext cx="8786438" cy="1662210"/>
            <a:chOff x="560387" y="954990"/>
            <a:chExt cx="8786438" cy="166221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561600" y="146520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60387" y="954990"/>
              <a:ext cx="8736074" cy="461665"/>
              <a:chOff x="613943" y="954990"/>
              <a:chExt cx="8736074" cy="461665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777457" y="954990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구했는지 말해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613943" y="112808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48" name="TextBox 147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7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3" name="직사각형 192">
            <a:hlinkClick r:id="rId5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2" action="ppaction://hlinksldjump"/>
          </p:cNvPr>
          <p:cNvSpPr/>
          <p:nvPr/>
        </p:nvSpPr>
        <p:spPr>
          <a:xfrm>
            <a:off x="9027308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77457" y="1607234"/>
            <a:ext cx="8332097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나타낸 그림에 사용한 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물의 양만큼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하여 나타냈습니다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X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않은 부분이 남은 물의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4790459" y="1879200"/>
            <a:ext cx="325081" cy="325081"/>
            <a:chOff x="4964713" y="2475902"/>
            <a:chExt cx="405203" cy="405203"/>
          </a:xfrm>
        </p:grpSpPr>
        <p:sp>
          <p:nvSpPr>
            <p:cNvPr id="111" name="타원 11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60" y="2309820"/>
            <a:ext cx="5591680" cy="293150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5336" y="952340"/>
            <a:ext cx="9067678" cy="507831"/>
            <a:chOff x="565336" y="952340"/>
            <a:chExt cx="9067678" cy="507831"/>
          </a:xfrm>
        </p:grpSpPr>
        <p:grpSp>
          <p:nvGrpSpPr>
            <p:cNvPr id="239" name="그룹 238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9016" y="952340"/>
              <a:ext cx="86439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2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25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2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어떻게 계산하는지 알아봅시다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anose="020D0604000000000000"/>
                  </a:rPr>
                  <a:t>     </a:t>
                </a:r>
                <a:endParaRPr lang="ko-KR" altLang="en-US" sz="2000" dirty="0">
                  <a:latin typeface="나눔고딕" pitchFamily="50" charset="-127"/>
                  <a:ea typeface="나눔고딕" panose="020D0604000000000000"/>
                </a:endParaRPr>
              </a:p>
            </p:txBody>
          </p:sp>
          <p:sp>
            <p:nvSpPr>
              <p:cNvPr id="99" name="이등변 삼각형 98">
                <a:hlinkClick r:id="rId3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고딕" pitchFamily="50" charset="-127"/>
                  <a:ea typeface="나눔고딕" panose="020D0604000000000000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anose="020D0604000000000000"/>
                  </a:rPr>
                  <a:t>     </a:t>
                </a:r>
                <a:endParaRPr lang="ko-KR" altLang="en-US" sz="2000" dirty="0">
                  <a:latin typeface="나눔고딕" pitchFamily="50" charset="-127"/>
                  <a:ea typeface="나눔고딕" panose="020D0604000000000000"/>
                </a:endParaRPr>
              </a:p>
            </p:txBody>
          </p:sp>
          <p:sp>
            <p:nvSpPr>
              <p:cNvPr id="97" name="이등변 삼각형 96">
                <a:hlinkClick r:id="rId4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고딕" pitchFamily="50" charset="-127"/>
                  <a:ea typeface="나눔고딕" panose="020D060400000000000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1804184"/>
            <a:ext cx="8736074" cy="400110"/>
            <a:chOff x="560387" y="1840428"/>
            <a:chExt cx="8736074" cy="400110"/>
          </a:xfrm>
        </p:grpSpPr>
        <p:sp>
          <p:nvSpPr>
            <p:cNvPr id="74" name="TextBox 73"/>
            <p:cNvSpPr txBox="1"/>
            <p:nvPr/>
          </p:nvSpPr>
          <p:spPr>
            <a:xfrm>
              <a:off x="723901" y="1840428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알아보세요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60387" y="197967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0252"/>
              </p:ext>
            </p:extLst>
          </p:nvPr>
        </p:nvGraphicFramePr>
        <p:xfrm>
          <a:off x="2772000" y="1700808"/>
          <a:ext cx="288032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64301"/>
              </p:ext>
            </p:extLst>
          </p:nvPr>
        </p:nvGraphicFramePr>
        <p:xfrm>
          <a:off x="1603412" y="867045"/>
          <a:ext cx="288032" cy="713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88" name="그룹 18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89" name="그룹 1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18" name="그룹 21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1" name="직선 연결선 2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TextBox 21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1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92" name="그룹 19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20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9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35" name="직사각형 234">
            <a:hlinkClick r:id="rId6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hlinkClick r:id="rId7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hlinkClick r:id="rId8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394000" y="4716000"/>
            <a:ext cx="360000" cy="396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829589" y="4474263"/>
            <a:ext cx="360000" cy="38095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71468" y="5222391"/>
            <a:ext cx="7563065" cy="943459"/>
            <a:chOff x="886715" y="5222391"/>
            <a:chExt cx="7563065" cy="943459"/>
          </a:xfrm>
        </p:grpSpPr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715" y="5613693"/>
              <a:ext cx="833234" cy="37331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530" y="5222391"/>
              <a:ext cx="6643250" cy="943459"/>
            </a:xfrm>
            <a:prstGeom prst="rect">
              <a:avLst/>
            </a:prstGeom>
          </p:spPr>
        </p:pic>
      </p:grpSp>
      <p:sp>
        <p:nvSpPr>
          <p:cNvPr id="92" name="모서리가 둥근 직사각형 91"/>
          <p:cNvSpPr/>
          <p:nvPr/>
        </p:nvSpPr>
        <p:spPr>
          <a:xfrm>
            <a:off x="5083200" y="5572800"/>
            <a:ext cx="432000" cy="432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70800" y="5284800"/>
            <a:ext cx="432000" cy="432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606800" y="5572800"/>
            <a:ext cx="432000" cy="432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164800" y="5284800"/>
            <a:ext cx="432000" cy="432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683703" y="4653136"/>
            <a:ext cx="325081" cy="325081"/>
            <a:chOff x="4964713" y="2475902"/>
            <a:chExt cx="405203" cy="405203"/>
          </a:xfrm>
        </p:grpSpPr>
        <p:sp>
          <p:nvSpPr>
            <p:cNvPr id="103" name="타원 10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156409" y="5608800"/>
            <a:ext cx="325081" cy="325081"/>
            <a:chOff x="4964713" y="2475902"/>
            <a:chExt cx="405203" cy="405203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734761" y="5320800"/>
            <a:ext cx="325081" cy="325081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7977336" y="5608800"/>
            <a:ext cx="325081" cy="325081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6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92" grpId="0"/>
      <p:bldP spid="93" grpId="0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1023119"/>
            <a:ext cx="8786438" cy="2062081"/>
            <a:chOff x="560387" y="1023119"/>
            <a:chExt cx="8786438" cy="2062081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61600" y="1465200"/>
              <a:ext cx="8785225" cy="162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60387" y="1023119"/>
              <a:ext cx="8736074" cy="461665"/>
              <a:chOff x="613943" y="1023119"/>
              <a:chExt cx="8736074" cy="461665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13943" y="1023119"/>
                <a:ext cx="8736074" cy="461665"/>
                <a:chOff x="613943" y="1023119"/>
                <a:chExt cx="8736074" cy="461665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77457" y="1023119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en-US" altLang="ko-KR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    </a:t>
                  </a: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은 </a:t>
                  </a:r>
                  <a:r>
                    <a:rPr lang="ko-KR" altLang="en-US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어떻게 계산했나요</a:t>
                  </a:r>
                  <a:r>
                    <a:rPr lang="en-US" altLang="ko-KR" sz="2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613943" y="1128089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3156" y="1043397"/>
                <a:ext cx="757485" cy="339378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3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4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777457" y="1559481"/>
            <a:ext cx="833209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    로 바꾸어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바꾸고 자연수 부분끼리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부분끼리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59020"/>
              </p:ext>
            </p:extLst>
          </p:nvPr>
        </p:nvGraphicFramePr>
        <p:xfrm>
          <a:off x="3600000" y="1620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55167"/>
              </p:ext>
            </p:extLst>
          </p:nvPr>
        </p:nvGraphicFramePr>
        <p:xfrm>
          <a:off x="1872000" y="226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0" name="그룹 6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3" name="그룹 7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78" name="그룹 177"/>
          <p:cNvGrpSpPr/>
          <p:nvPr/>
        </p:nvGrpSpPr>
        <p:grpSpPr>
          <a:xfrm>
            <a:off x="4790459" y="2077200"/>
            <a:ext cx="325081" cy="325081"/>
            <a:chOff x="4964713" y="2475902"/>
            <a:chExt cx="405203" cy="405203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1" name="타원 1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2" name="직사각형 181">
            <a:hlinkClick r:id="rId7" action="ppaction://hlinksldjump"/>
          </p:cNvPr>
          <p:cNvSpPr/>
          <p:nvPr/>
        </p:nvSpPr>
        <p:spPr>
          <a:xfrm>
            <a:off x="8173809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hlinkClick r:id="rId8" action="ppaction://hlinksldjump"/>
          </p:cNvPr>
          <p:cNvSpPr/>
          <p:nvPr/>
        </p:nvSpPr>
        <p:spPr>
          <a:xfrm>
            <a:off x="9447400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hlinkClick r:id="rId9" action="ppaction://hlinksldjump"/>
          </p:cNvPr>
          <p:cNvSpPr/>
          <p:nvPr/>
        </p:nvSpPr>
        <p:spPr>
          <a:xfrm>
            <a:off x="8591806" y="26064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576</Words>
  <PresentationFormat>A4 용지(210x297mm)</PresentationFormat>
  <Paragraphs>229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나눔고딕 ExtraBold</vt:lpstr>
      <vt:lpstr>맑은 고딕</vt:lpstr>
      <vt:lpstr>HY견고딕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2021-06-20T03:52:26Z</dcterms:modified>
</cp:coreProperties>
</file>