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67" r:id="rId3"/>
    <p:sldId id="34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05" r:id="rId12"/>
    <p:sldId id="340" r:id="rId13"/>
    <p:sldId id="296" r:id="rId14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custShowLst>
    <p:custShow name="재구성한 쇼 1" id="0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1784A7-A467-418D-88A6-2FA2D4A3FD94}">
          <p14:sldIdLst>
            <p14:sldId id="265"/>
            <p14:sldId id="267"/>
            <p14:sldId id="342"/>
            <p14:sldId id="333"/>
            <p14:sldId id="334"/>
            <p14:sldId id="335"/>
            <p14:sldId id="336"/>
            <p14:sldId id="337"/>
            <p14:sldId id="338"/>
            <p14:sldId id="339"/>
            <p14:sldId id="305"/>
            <p14:sldId id="340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6" pos="580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3748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872"/>
    <a:srgbClr val="E1EF9B"/>
    <a:srgbClr val="BFDD2B"/>
    <a:srgbClr val="63A85B"/>
    <a:srgbClr val="7B2D2D"/>
    <a:srgbClr val="1FBADF"/>
    <a:srgbClr val="3567D7"/>
    <a:srgbClr val="CFF1F9"/>
    <a:srgbClr val="74D5EC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8" autoAdjust="0"/>
    <p:restoredTop sz="94660"/>
  </p:normalViewPr>
  <p:slideViewPr>
    <p:cSldViewPr>
      <p:cViewPr varScale="1">
        <p:scale>
          <a:sx n="113" d="100"/>
          <a:sy n="113" d="100"/>
        </p:scale>
        <p:origin x="1374" y="102"/>
      </p:cViewPr>
      <p:guideLst>
        <p:guide orient="horz" pos="618"/>
        <p:guide pos="353"/>
        <p:guide orient="horz" pos="3884"/>
        <p:guide pos="580"/>
        <p:guide pos="5887"/>
        <p:guide orient="horz" pos="255"/>
        <p:guide orient="horz" pos="3748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40938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0" y="12893"/>
            <a:ext cx="2767100" cy="630025"/>
            <a:chOff x="1381100" y="12893"/>
            <a:chExt cx="2767100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융합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연구소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005192" y="12893"/>
              <a:ext cx="1143008" cy="630025"/>
              <a:chOff x="4493746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7949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49374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1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1.xml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4_2_1_10.mp4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1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12" Type="http://schemas.openxmlformats.org/officeDocument/2006/relationships/image" Target="../media/image1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slide" Target="slide11.xml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1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1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1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1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15138" y="2136699"/>
            <a:ext cx="2572441" cy="2584603"/>
            <a:chOff x="10151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2655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151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4694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76000" y="3105835"/>
            <a:ext cx="1656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209372" y="0"/>
            <a:ext cx="1605216" cy="596027"/>
            <a:chOff x="8209372" y="0"/>
            <a:chExt cx="1605216" cy="596027"/>
          </a:xfrm>
        </p:grpSpPr>
        <p:pic>
          <p:nvPicPr>
            <p:cNvPr id="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5" name="그룹 74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1" name="모서리가 둥근 사각형 설명선 100"/>
          <p:cNvSpPr/>
          <p:nvPr/>
        </p:nvSpPr>
        <p:spPr>
          <a:xfrm>
            <a:off x="6395608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28~29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103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설탕의 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그것이 궁금하다</a:t>
              </a:r>
              <a:r>
                <a:rPr lang="en-US" altLang="ko-KR" dirty="0" smtClean="0"/>
                <a:t>!</a:t>
              </a:r>
              <a:endParaRPr lang="en-US" altLang="ko-KR" dirty="0"/>
            </a:p>
          </p:txBody>
        </p:sp>
      </p:grp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9023830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hlinkClick r:id="rId5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102" y="3384000"/>
            <a:ext cx="8775796" cy="2018602"/>
            <a:chOff x="565102" y="3204000"/>
            <a:chExt cx="8775796" cy="2018602"/>
          </a:xfrm>
        </p:grpSpPr>
        <p:grpSp>
          <p:nvGrpSpPr>
            <p:cNvPr id="52" name="그룹 51"/>
            <p:cNvGrpSpPr/>
            <p:nvPr/>
          </p:nvGrpSpPr>
          <p:grpSpPr>
            <a:xfrm>
              <a:off x="604824" y="3204000"/>
              <a:ext cx="8736074" cy="461665"/>
              <a:chOff x="600109" y="2643091"/>
              <a:chExt cx="8736074" cy="46166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친구의 해결 방법과 비교해 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0109" y="28194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4" name="모서리가 둥근 직사각형 53"/>
            <p:cNvSpPr/>
            <p:nvPr/>
          </p:nvSpPr>
          <p:spPr>
            <a:xfrm>
              <a:off x="565102" y="3710602"/>
              <a:ext cx="877579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06400" y="4057200"/>
            <a:ext cx="817954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2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저는 어림해서 덧셈 결과가 </a:t>
            </a:r>
            <a:r>
              <a:rPr lang="en-US" altLang="ko-KR" sz="2000" b="1" spc="2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 spc="2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가까운 간식을 찾았는데 짝은 분수 부분만 따로 더해서 자연수가 되는 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간식을 찾아서 문제를 </a:t>
            </a:r>
            <a:r>
              <a:rPr lang="ko-KR" altLang="en-US" sz="2000" b="1" spc="2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61" name="그룹 60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60" name="직사각형 59">
            <a:hlinkClick r:id="rId3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790458" y="4485600"/>
            <a:ext cx="325081" cy="325081"/>
            <a:chOff x="4964713" y="2475902"/>
            <a:chExt cx="405203" cy="405203"/>
          </a:xfrm>
        </p:grpSpPr>
        <p:sp>
          <p:nvSpPr>
            <p:cNvPr id="68" name="타원 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0" name="타원 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hlinkClick r:id="rId5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047153" y="1003755"/>
            <a:ext cx="360040" cy="360000"/>
            <a:chOff x="5042996" y="1003755"/>
            <a:chExt cx="360040" cy="360000"/>
          </a:xfrm>
        </p:grpSpPr>
        <p:grpSp>
          <p:nvGrpSpPr>
            <p:cNvPr id="51" name="그룹 50"/>
            <p:cNvGrpSpPr/>
            <p:nvPr/>
          </p:nvGrpSpPr>
          <p:grpSpPr>
            <a:xfrm>
              <a:off x="5097016" y="1024690"/>
              <a:ext cx="252000" cy="252000"/>
              <a:chOff x="7515401" y="1584373"/>
              <a:chExt cx="223069" cy="225604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3" name="직사각형 52">
              <a:hlinkClick r:id="" action="ppaction://customshow?id=0&amp;return=true"/>
            </p:cNvPr>
            <p:cNvSpPr/>
            <p:nvPr/>
          </p:nvSpPr>
          <p:spPr>
            <a:xfrm>
              <a:off x="5042996" y="1003755"/>
              <a:ext cx="360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46865" y="975975"/>
            <a:ext cx="2412270" cy="2427330"/>
            <a:chOff x="2261528" y="937582"/>
            <a:chExt cx="5910900" cy="594780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28" y="937582"/>
              <a:ext cx="5382945" cy="4684105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3410607" y="5186071"/>
              <a:ext cx="1481612" cy="952863"/>
              <a:chOff x="3186721" y="5099698"/>
              <a:chExt cx="1481612" cy="95286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84" t="25956" r="12784" b="25956"/>
              <a:stretch/>
            </p:blipFill>
            <p:spPr>
              <a:xfrm>
                <a:off x="3190093" y="5099698"/>
                <a:ext cx="1474876" cy="95286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186721" y="5217263"/>
                <a:ext cx="1481612" cy="60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간식에 설탕이 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많이 들어 있네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08115" y="5210112"/>
              <a:ext cx="2179660" cy="981888"/>
              <a:chOff x="4874962" y="5085184"/>
              <a:chExt cx="2179660" cy="981888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476" b="27476"/>
              <a:stretch/>
            </p:blipFill>
            <p:spPr>
              <a:xfrm flipH="1">
                <a:off x="4874962" y="5085184"/>
                <a:ext cx="2179660" cy="981888"/>
              </a:xfrm>
              <a:prstGeom prst="rect">
                <a:avLst/>
              </a:prstGeom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4949034" y="5223646"/>
                <a:ext cx="2031517" cy="60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우리의 식생활은 어떤지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생각해 보자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!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588" y="5141133"/>
              <a:ext cx="1351107" cy="172167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988" y="4991544"/>
              <a:ext cx="1756440" cy="1893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2" y="2830540"/>
            <a:ext cx="8408853" cy="31907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812000" y="4281056"/>
            <a:ext cx="122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주스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72000" y="4434943"/>
            <a:ext cx="122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감자칩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2000" y="4281056"/>
            <a:ext cx="122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아이스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크림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92000" y="4281055"/>
            <a:ext cx="122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24000" y="530120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604824" y="2025904"/>
            <a:ext cx="8736074" cy="461665"/>
            <a:chOff x="600109" y="2643091"/>
            <a:chExt cx="8736074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763623" y="2643091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먹고 싶은 간식으로 간식 계획표를 세워 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600109" y="280149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72" name="그룹 71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4" name="그룹 73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1" name="직선 연결선 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43499"/>
              </p:ext>
            </p:extLst>
          </p:nvPr>
        </p:nvGraphicFramePr>
        <p:xfrm>
          <a:off x="3296816" y="5175369"/>
          <a:ext cx="339535" cy="703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39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5529064" y="530120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804000" y="530120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023431" y="530120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hlinkClick r:id="rId4" action="ppaction://hlinksldjump"/>
          </p:cNvPr>
          <p:cNvSpPr/>
          <p:nvPr/>
        </p:nvSpPr>
        <p:spPr>
          <a:xfrm>
            <a:off x="9023830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032000" y="4434943"/>
            <a:ext cx="122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04928" y="530120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42765" y="958150"/>
            <a:ext cx="8906251" cy="923330"/>
            <a:chOff x="542765" y="958150"/>
            <a:chExt cx="8906251" cy="923330"/>
          </a:xfrm>
        </p:grpSpPr>
        <p:sp>
          <p:nvSpPr>
            <p:cNvPr id="93" name="TextBox 92"/>
            <p:cNvSpPr txBox="1"/>
            <p:nvPr/>
          </p:nvSpPr>
          <p:spPr>
            <a:xfrm>
              <a:off x="989016" y="958150"/>
              <a:ext cx="84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간식 계획표를 만들어 보고</a:t>
              </a:r>
              <a:r>
                <a:rPr lang="en-US" altLang="ko-KR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간식으로 먹게 되는 설탕의 양을 구해 봅시다</a:t>
              </a:r>
              <a:r>
                <a:rPr lang="en-US" altLang="ko-KR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spc="-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542765" y="990396"/>
              <a:ext cx="377985" cy="409094"/>
              <a:chOff x="542765" y="990396"/>
              <a:chExt cx="377985" cy="409094"/>
            </a:xfrm>
          </p:grpSpPr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765" y="1015409"/>
                <a:ext cx="377985" cy="384081"/>
              </a:xfrm>
              <a:prstGeom prst="rect">
                <a:avLst/>
              </a:prstGeom>
            </p:spPr>
          </p:pic>
          <p:sp>
            <p:nvSpPr>
              <p:cNvPr id="96" name="TextBox 95"/>
              <p:cNvSpPr txBox="1"/>
              <p:nvPr/>
            </p:nvSpPr>
            <p:spPr>
              <a:xfrm>
                <a:off x="573006" y="990396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5745088" y="4942535"/>
            <a:ext cx="325081" cy="325081"/>
            <a:chOff x="4964713" y="2475902"/>
            <a:chExt cx="405203" cy="405203"/>
          </a:xfrm>
        </p:grpSpPr>
        <p:sp>
          <p:nvSpPr>
            <p:cNvPr id="55" name="타원 5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1" name="타원 6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0827"/>
              </p:ext>
            </p:extLst>
          </p:nvPr>
        </p:nvGraphicFramePr>
        <p:xfrm>
          <a:off x="4561200" y="5176800"/>
          <a:ext cx="339535" cy="703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39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95431"/>
              </p:ext>
            </p:extLst>
          </p:nvPr>
        </p:nvGraphicFramePr>
        <p:xfrm>
          <a:off x="5806800" y="5176800"/>
          <a:ext cx="339535" cy="703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39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3544"/>
              </p:ext>
            </p:extLst>
          </p:nvPr>
        </p:nvGraphicFramePr>
        <p:xfrm>
          <a:off x="7074000" y="5176800"/>
          <a:ext cx="339535" cy="703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39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13500"/>
              </p:ext>
            </p:extLst>
          </p:nvPr>
        </p:nvGraphicFramePr>
        <p:xfrm>
          <a:off x="8298000" y="5176800"/>
          <a:ext cx="339535" cy="703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39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>
            <a:hlinkClick r:id="rId7" action="ppaction://hlinksldjump"/>
          </p:cNvPr>
          <p:cNvSpPr/>
          <p:nvPr/>
        </p:nvSpPr>
        <p:spPr>
          <a:xfrm>
            <a:off x="9453165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5" grpId="0"/>
      <p:bldP spid="152" grpId="0"/>
      <p:bldP spid="156" grpId="0"/>
      <p:bldP spid="160" grpId="0"/>
      <p:bldP spid="67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00" y="990000"/>
            <a:ext cx="5132678" cy="194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580800" y="1828254"/>
            <a:ext cx="74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주스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2000" y="1935975"/>
            <a:ext cx="756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감자칩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6000" y="1828254"/>
            <a:ext cx="756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아이스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크림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0000" y="1828253"/>
            <a:ext cx="756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69215" y="1935975"/>
            <a:ext cx="756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102" y="3645024"/>
            <a:ext cx="8775796" cy="1934976"/>
            <a:chOff x="565102" y="3645024"/>
            <a:chExt cx="8775796" cy="1934976"/>
          </a:xfrm>
        </p:grpSpPr>
        <p:grpSp>
          <p:nvGrpSpPr>
            <p:cNvPr id="76" name="그룹 75"/>
            <p:cNvGrpSpPr/>
            <p:nvPr/>
          </p:nvGrpSpPr>
          <p:grpSpPr>
            <a:xfrm>
              <a:off x="604824" y="3645024"/>
              <a:ext cx="8736074" cy="461665"/>
              <a:chOff x="600109" y="2643091"/>
              <a:chExt cx="8736074" cy="461665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간식으로 먹게 되는 설탕의 양을 구해 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어떻게 구할 수 있나요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00109" y="28014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65102" y="4111200"/>
              <a:ext cx="8775795" cy="14688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05711" y="4337768"/>
            <a:ext cx="824565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1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덧셈을 이용해서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구할 수 있습니다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간식으로 먹게 되는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설탕의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70" name="그룹 69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4" name="그룹 73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1" name="직선 연결선 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32366"/>
              </p:ext>
            </p:extLst>
          </p:nvPr>
        </p:nvGraphicFramePr>
        <p:xfrm>
          <a:off x="2178000" y="4765679"/>
          <a:ext cx="288000" cy="703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9023830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791600" y="4683600"/>
            <a:ext cx="325081" cy="325081"/>
            <a:chOff x="4964736" y="2475912"/>
            <a:chExt cx="405205" cy="405204"/>
          </a:xfrm>
        </p:grpSpPr>
        <p:sp>
          <p:nvSpPr>
            <p:cNvPr id="64" name="타원 63"/>
            <p:cNvSpPr/>
            <p:nvPr/>
          </p:nvSpPr>
          <p:spPr>
            <a:xfrm>
              <a:off x="4964736" y="2475912"/>
              <a:ext cx="405205" cy="405204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47" y="2565401"/>
              <a:ext cx="244962" cy="220659"/>
            </a:xfrm>
            <a:prstGeom prst="rect">
              <a:avLst/>
            </a:prstGeom>
            <a:noFill/>
          </p:spPr>
        </p:pic>
        <p:sp>
          <p:nvSpPr>
            <p:cNvPr id="66" name="타원 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>
            <a:hlinkClick r:id="rId6" action="ppaction://hlinksldjump"/>
          </p:cNvPr>
          <p:cNvSpPr/>
          <p:nvPr/>
        </p:nvSpPr>
        <p:spPr>
          <a:xfrm>
            <a:off x="9453165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596400" y="2487600"/>
            <a:ext cx="73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88910"/>
              </p:ext>
            </p:extLst>
          </p:nvPr>
        </p:nvGraphicFramePr>
        <p:xfrm>
          <a:off x="3798000" y="2412000"/>
          <a:ext cx="247875" cy="462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47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122488" y="2487600"/>
            <a:ext cx="76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92368" y="2487600"/>
            <a:ext cx="7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34800" y="2487600"/>
            <a:ext cx="77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70400" y="2487600"/>
            <a:ext cx="76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7437"/>
              </p:ext>
            </p:extLst>
          </p:nvPr>
        </p:nvGraphicFramePr>
        <p:xfrm>
          <a:off x="4572000" y="2412000"/>
          <a:ext cx="247875" cy="462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47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7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19136"/>
              </p:ext>
            </p:extLst>
          </p:nvPr>
        </p:nvGraphicFramePr>
        <p:xfrm>
          <a:off x="5350208" y="2412000"/>
          <a:ext cx="247875" cy="462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47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49809"/>
              </p:ext>
            </p:extLst>
          </p:nvPr>
        </p:nvGraphicFramePr>
        <p:xfrm>
          <a:off x="6123986" y="2412000"/>
          <a:ext cx="247875" cy="462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47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7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9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00355"/>
              </p:ext>
            </p:extLst>
          </p:nvPr>
        </p:nvGraphicFramePr>
        <p:xfrm>
          <a:off x="6854400" y="2412000"/>
          <a:ext cx="247875" cy="462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47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4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47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99425" y="2649452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삼각형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93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609184" y="0"/>
            <a:ext cx="244148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5138" y="2136699"/>
            <a:ext cx="2572441" cy="2584603"/>
            <a:chOff x="1015138" y="2136699"/>
            <a:chExt cx="2572441" cy="2584603"/>
          </a:xfrm>
        </p:grpSpPr>
        <p:grpSp>
          <p:nvGrpSpPr>
            <p:cNvPr id="69" name="Group 851"/>
            <p:cNvGrpSpPr>
              <a:grpSpLocks noChangeAspect="1"/>
            </p:cNvGrpSpPr>
            <p:nvPr/>
          </p:nvGrpSpPr>
          <p:grpSpPr bwMode="auto">
            <a:xfrm>
              <a:off x="1265514" y="2390775"/>
              <a:ext cx="2071688" cy="2076450"/>
              <a:chOff x="810" y="1572"/>
              <a:chExt cx="1305" cy="1308"/>
            </a:xfrm>
          </p:grpSpPr>
          <p:sp>
            <p:nvSpPr>
              <p:cNvPr id="73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4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5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6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0" name="그림 69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15138" y="2136699"/>
              <a:ext cx="2572441" cy="2584603"/>
            </a:xfrm>
            <a:prstGeom prst="rect">
              <a:avLst/>
            </a:prstGeom>
          </p:spPr>
        </p:pic>
        <p:sp>
          <p:nvSpPr>
            <p:cNvPr id="71" name="타원 70"/>
            <p:cNvSpPr/>
            <p:nvPr/>
          </p:nvSpPr>
          <p:spPr>
            <a:xfrm>
              <a:off x="14694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476000" y="3105835"/>
            <a:ext cx="1656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단원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102" y="2058019"/>
            <a:ext cx="8775796" cy="2028035"/>
            <a:chOff x="565102" y="1844824"/>
            <a:chExt cx="8775796" cy="2028035"/>
          </a:xfrm>
        </p:grpSpPr>
        <p:grpSp>
          <p:nvGrpSpPr>
            <p:cNvPr id="59" name="그룹 58"/>
            <p:cNvGrpSpPr/>
            <p:nvPr/>
          </p:nvGrpSpPr>
          <p:grpSpPr>
            <a:xfrm>
              <a:off x="604824" y="1844824"/>
              <a:ext cx="8736074" cy="461665"/>
              <a:chOff x="600109" y="2643091"/>
              <a:chExt cx="8736074" cy="461665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기사나 뉴스에서 식습관에 대한 내용을 본 적이 있나요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600109" y="27879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65102" y="2360859"/>
              <a:ext cx="877579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805710" y="2729891"/>
            <a:ext cx="841493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규칙적으로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식사를 해야 건강하다는 기사를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보았습니다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즉석식품을 많이 먹는다는 기사를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보았습니다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설탕을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지나치게 많이 먹어 건강을 해친다는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뉴스를 보았습니다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60" name="직사각형 59">
            <a:hlinkClick r:id="rId3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04824" y="4469016"/>
            <a:ext cx="8736074" cy="1015663"/>
            <a:chOff x="604824" y="4469016"/>
            <a:chExt cx="8736074" cy="1015663"/>
          </a:xfrm>
        </p:grpSpPr>
        <p:sp>
          <p:nvSpPr>
            <p:cNvPr id="68" name="TextBox 67"/>
            <p:cNvSpPr txBox="1"/>
            <p:nvPr/>
          </p:nvSpPr>
          <p:spPr>
            <a:xfrm>
              <a:off x="768338" y="4469016"/>
              <a:ext cx="857256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콜라에는 </a:t>
              </a:r>
              <a:r>
                <a:rPr lang="en-US" altLang="ko-KR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</a:t>
              </a:r>
              <a:r>
                <a:rPr lang="en-US" altLang="ko-KR" sz="14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정도의 각설탕이 있습니다</a:t>
              </a:r>
              <a:r>
                <a:rPr lang="en-US" altLang="ko-KR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설탕은 적당히 먹으면 괜찮지만</a:t>
              </a:r>
              <a:r>
                <a:rPr lang="en-US" altLang="ko-KR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많이 먹으면 건강에 해롭습니다</a:t>
              </a:r>
              <a:r>
                <a:rPr lang="en-US" altLang="ko-KR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간식에 들어 있는 설탕의 양을 살펴볼까요</a:t>
              </a:r>
              <a:r>
                <a:rPr lang="en-US" altLang="ko-KR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en-US" altLang="ko-KR" sz="2000" spc="-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824" y="471741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38388"/>
              </p:ext>
            </p:extLst>
          </p:nvPr>
        </p:nvGraphicFramePr>
        <p:xfrm>
          <a:off x="2098800" y="4451016"/>
          <a:ext cx="292821" cy="703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542765" y="958150"/>
            <a:ext cx="8798132" cy="923330"/>
            <a:chOff x="542765" y="958150"/>
            <a:chExt cx="8798132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989016" y="958150"/>
              <a:ext cx="83518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선호가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지난주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간식으로 먹은 설탕의 양은 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간식을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먹었는지 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42765" y="990396"/>
              <a:ext cx="377985" cy="409094"/>
              <a:chOff x="542765" y="990396"/>
              <a:chExt cx="377985" cy="409094"/>
            </a:xfrm>
          </p:grpSpPr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65" y="1015409"/>
                <a:ext cx="377985" cy="384081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573006" y="990396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4790458" y="3167513"/>
            <a:ext cx="325081" cy="325081"/>
            <a:chOff x="4964713" y="2475902"/>
            <a:chExt cx="405203" cy="405203"/>
          </a:xfrm>
        </p:grpSpPr>
        <p:sp>
          <p:nvSpPr>
            <p:cNvPr id="74" name="타원 7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pic>
          <p:nvPicPr>
            <p:cNvPr id="7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6" name="타원 7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pic>
        <p:nvPicPr>
          <p:cNvPr id="61" name="그림 60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52" y="5445224"/>
            <a:ext cx="506880" cy="460800"/>
          </a:xfrm>
          <a:prstGeom prst="rect">
            <a:avLst/>
          </a:prstGeom>
        </p:spPr>
      </p:pic>
      <p:sp>
        <p:nvSpPr>
          <p:cNvPr id="50" name="직사각형 49">
            <a:hlinkClick r:id="rId8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8" y="709364"/>
            <a:ext cx="5382945" cy="468410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977715" y="4851601"/>
            <a:ext cx="1474876" cy="952863"/>
            <a:chOff x="3190093" y="5099698"/>
            <a:chExt cx="1474876" cy="95286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4" t="25956" r="12784" b="25956"/>
            <a:stretch/>
          </p:blipFill>
          <p:spPr>
            <a:xfrm>
              <a:off x="3190093" y="5099698"/>
              <a:ext cx="1474876" cy="95286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335862" y="5271301"/>
              <a:ext cx="11833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간식에 설탕이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많이 들어 있네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55740" y="4934269"/>
            <a:ext cx="2179660" cy="981888"/>
            <a:chOff x="4874962" y="5085184"/>
            <a:chExt cx="2179660" cy="98188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76" b="27476"/>
            <a:stretch/>
          </p:blipFill>
          <p:spPr>
            <a:xfrm flipH="1">
              <a:off x="4874962" y="5085184"/>
              <a:ext cx="2179660" cy="981888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5107827" y="5271301"/>
              <a:ext cx="17139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우리의 식생활은 어떤지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생각해 보자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232920" y="0"/>
            <a:ext cx="567308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5000982"/>
            <a:ext cx="1486218" cy="1893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38" y="4981932"/>
            <a:ext cx="1756440" cy="18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102" y="3430543"/>
            <a:ext cx="8775796" cy="1636653"/>
            <a:chOff x="565102" y="3248527"/>
            <a:chExt cx="8775796" cy="1636653"/>
          </a:xfrm>
        </p:grpSpPr>
        <p:grpSp>
          <p:nvGrpSpPr>
            <p:cNvPr id="56" name="그룹 55"/>
            <p:cNvGrpSpPr/>
            <p:nvPr/>
          </p:nvGrpSpPr>
          <p:grpSpPr>
            <a:xfrm>
              <a:off x="604824" y="3248527"/>
              <a:ext cx="8736074" cy="461665"/>
              <a:chOff x="600109" y="2643091"/>
              <a:chExt cx="8736074" cy="461665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구하려는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것은 무엇인가요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00109" y="28194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9" name="모서리가 둥근 직사각형 58"/>
            <p:cNvSpPr/>
            <p:nvPr/>
          </p:nvSpPr>
          <p:spPr>
            <a:xfrm>
              <a:off x="565102" y="3733180"/>
              <a:ext cx="877579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05710" y="4075697"/>
            <a:ext cx="84149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선호가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지난주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먹은 간식입니다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설탕의 합이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간식들입니다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65" name="그룹 64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7" name="직선 연결선 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54" name="직사각형 53">
            <a:hlinkClick r:id="rId3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047153" y="1003755"/>
            <a:ext cx="360040" cy="360000"/>
            <a:chOff x="5042996" y="1003755"/>
            <a:chExt cx="360040" cy="360000"/>
          </a:xfrm>
        </p:grpSpPr>
        <p:grpSp>
          <p:nvGrpSpPr>
            <p:cNvPr id="116" name="그룹 115"/>
            <p:cNvGrpSpPr/>
            <p:nvPr/>
          </p:nvGrpSpPr>
          <p:grpSpPr>
            <a:xfrm>
              <a:off x="5097016" y="1024690"/>
              <a:ext cx="252000" cy="252000"/>
              <a:chOff x="7515401" y="1584373"/>
              <a:chExt cx="223069" cy="225604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9" name="그룹 11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" name="직사각형 56">
              <a:hlinkClick r:id="" action="ppaction://customshow?id=0&amp;return=true"/>
            </p:cNvPr>
            <p:cNvSpPr/>
            <p:nvPr/>
          </p:nvSpPr>
          <p:spPr>
            <a:xfrm>
              <a:off x="5042996" y="1003755"/>
              <a:ext cx="360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790458" y="4314989"/>
            <a:ext cx="325081" cy="325081"/>
            <a:chOff x="4964713" y="2475902"/>
            <a:chExt cx="405203" cy="405203"/>
          </a:xfrm>
        </p:grpSpPr>
        <p:sp>
          <p:nvSpPr>
            <p:cNvPr id="67" name="타원 6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9" name="타원 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hlinkClick r:id="rId5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746865" y="975975"/>
            <a:ext cx="2412270" cy="2427330"/>
            <a:chOff x="2261528" y="937582"/>
            <a:chExt cx="5910900" cy="5947802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28" y="937582"/>
              <a:ext cx="5382945" cy="4684105"/>
            </a:xfrm>
            <a:prstGeom prst="rect">
              <a:avLst/>
            </a:prstGeom>
          </p:spPr>
        </p:pic>
        <p:grpSp>
          <p:nvGrpSpPr>
            <p:cNvPr id="51" name="그룹 50"/>
            <p:cNvGrpSpPr/>
            <p:nvPr/>
          </p:nvGrpSpPr>
          <p:grpSpPr>
            <a:xfrm>
              <a:off x="3410607" y="5186071"/>
              <a:ext cx="1481612" cy="952863"/>
              <a:chOff x="3186721" y="5099698"/>
              <a:chExt cx="1481612" cy="952863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84" t="25956" r="12784" b="25956"/>
              <a:stretch/>
            </p:blipFill>
            <p:spPr>
              <a:xfrm>
                <a:off x="3190093" y="5099698"/>
                <a:ext cx="1474876" cy="952863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3186721" y="5217263"/>
                <a:ext cx="1481612" cy="60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간식에 설탕이 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많이 들어 있네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808115" y="5210112"/>
              <a:ext cx="2179660" cy="981888"/>
              <a:chOff x="4874962" y="5085184"/>
              <a:chExt cx="2179660" cy="981888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476" b="27476"/>
              <a:stretch/>
            </p:blipFill>
            <p:spPr>
              <a:xfrm flipH="1">
                <a:off x="4874962" y="5085184"/>
                <a:ext cx="2179660" cy="981888"/>
              </a:xfrm>
              <a:prstGeom prst="rect">
                <a:avLst/>
              </a:prstGeom>
            </p:spPr>
          </p:pic>
          <p:sp>
            <p:nvSpPr>
              <p:cNvPr id="60" name="직사각형 59"/>
              <p:cNvSpPr/>
              <p:nvPr/>
            </p:nvSpPr>
            <p:spPr>
              <a:xfrm>
                <a:off x="4949034" y="5223646"/>
                <a:ext cx="2031517" cy="60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우리의 식생활은 어떤지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생각해 보자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!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588" y="5141133"/>
              <a:ext cx="1351107" cy="1721673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988" y="4991544"/>
              <a:ext cx="1756440" cy="1893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7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rId2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rId3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102" y="3430543"/>
            <a:ext cx="8775796" cy="1655834"/>
            <a:chOff x="565102" y="3204000"/>
            <a:chExt cx="8775796" cy="1655834"/>
          </a:xfrm>
        </p:grpSpPr>
        <p:grpSp>
          <p:nvGrpSpPr>
            <p:cNvPr id="52" name="그룹 51"/>
            <p:cNvGrpSpPr/>
            <p:nvPr/>
          </p:nvGrpSpPr>
          <p:grpSpPr>
            <a:xfrm>
              <a:off x="604824" y="3204000"/>
              <a:ext cx="8736074" cy="461665"/>
              <a:chOff x="600109" y="2643091"/>
              <a:chExt cx="8736074" cy="46166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알고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있는 것은 무엇인가요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0109" y="28194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4" name="모서리가 둥근 직사각형 53"/>
            <p:cNvSpPr/>
            <p:nvPr/>
          </p:nvSpPr>
          <p:spPr>
            <a:xfrm>
              <a:off x="565102" y="3707834"/>
              <a:ext cx="877579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05710" y="4097167"/>
            <a:ext cx="84149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간식에 들어 있는 설탕의 양을 알고 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선호가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지난주에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간식으로 먹은 설탕의 양을 알고 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61" name="그룹 60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60" name="직사각형 59">
            <a:hlinkClick r:id="rId5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4790458" y="4361805"/>
            <a:ext cx="325081" cy="325081"/>
            <a:chOff x="4964713" y="2475902"/>
            <a:chExt cx="405203" cy="405203"/>
          </a:xfrm>
        </p:grpSpPr>
        <p:sp>
          <p:nvSpPr>
            <p:cNvPr id="68" name="타원 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0" name="타원 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hlinkClick r:id="rId7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047153" y="1003755"/>
            <a:ext cx="360040" cy="360000"/>
            <a:chOff x="5042996" y="1003755"/>
            <a:chExt cx="360040" cy="360000"/>
          </a:xfrm>
        </p:grpSpPr>
        <p:grpSp>
          <p:nvGrpSpPr>
            <p:cNvPr id="51" name="그룹 50"/>
            <p:cNvGrpSpPr/>
            <p:nvPr/>
          </p:nvGrpSpPr>
          <p:grpSpPr>
            <a:xfrm>
              <a:off x="5097016" y="1024690"/>
              <a:ext cx="252000" cy="252000"/>
              <a:chOff x="7515401" y="1584373"/>
              <a:chExt cx="223069" cy="225604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3" name="직사각형 52">
              <a:hlinkClick r:id="" action="ppaction://customshow?id=0&amp;return=true"/>
            </p:cNvPr>
            <p:cNvSpPr/>
            <p:nvPr/>
          </p:nvSpPr>
          <p:spPr>
            <a:xfrm>
              <a:off x="5042996" y="1003755"/>
              <a:ext cx="360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46865" y="975975"/>
            <a:ext cx="2412270" cy="2427330"/>
            <a:chOff x="2261528" y="937582"/>
            <a:chExt cx="5910900" cy="594780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28" y="937582"/>
              <a:ext cx="5382945" cy="4684105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3410607" y="5186071"/>
              <a:ext cx="1481612" cy="952863"/>
              <a:chOff x="3186721" y="5099698"/>
              <a:chExt cx="1481612" cy="95286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84" t="25956" r="12784" b="25956"/>
              <a:stretch/>
            </p:blipFill>
            <p:spPr>
              <a:xfrm>
                <a:off x="3190093" y="5099698"/>
                <a:ext cx="1474876" cy="95286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186721" y="5217263"/>
                <a:ext cx="1481612" cy="60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간식에 설탕이 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많이 들어 있네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08115" y="5210112"/>
              <a:ext cx="2179660" cy="981888"/>
              <a:chOff x="4874962" y="5085184"/>
              <a:chExt cx="2179660" cy="981888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476" b="27476"/>
              <a:stretch/>
            </p:blipFill>
            <p:spPr>
              <a:xfrm flipH="1">
                <a:off x="4874962" y="5085184"/>
                <a:ext cx="2179660" cy="981888"/>
              </a:xfrm>
              <a:prstGeom prst="rect">
                <a:avLst/>
              </a:prstGeom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4949034" y="5223646"/>
                <a:ext cx="2031517" cy="60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우리의 식생활은 어떤지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생각해 보자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!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588" y="5141133"/>
              <a:ext cx="1351107" cy="172167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988" y="4991544"/>
              <a:ext cx="1756440" cy="1893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025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102" y="3458333"/>
            <a:ext cx="8775796" cy="1986891"/>
            <a:chOff x="565102" y="3204000"/>
            <a:chExt cx="8775796" cy="1986891"/>
          </a:xfrm>
        </p:grpSpPr>
        <p:grpSp>
          <p:nvGrpSpPr>
            <p:cNvPr id="52" name="그룹 51"/>
            <p:cNvGrpSpPr/>
            <p:nvPr/>
          </p:nvGrpSpPr>
          <p:grpSpPr>
            <a:xfrm>
              <a:off x="604824" y="3204000"/>
              <a:ext cx="8736074" cy="461665"/>
              <a:chOff x="600109" y="2643091"/>
              <a:chExt cx="8736074" cy="46166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선호가 지난주에 먹은 간식은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몇 가지일까요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0109" y="28194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4" name="모서리가 둥근 직사각형 53"/>
            <p:cNvSpPr/>
            <p:nvPr/>
          </p:nvSpPr>
          <p:spPr>
            <a:xfrm>
              <a:off x="565102" y="3678891"/>
              <a:ext cx="877579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05710" y="3934799"/>
            <a:ext cx="8414933" cy="151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가지이면 설탕의 양이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될 수 없습니다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가지이거나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가지이면 설탕의 양이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넘습니다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61" name="그룹 60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60" name="직사각형 59">
            <a:hlinkClick r:id="rId3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4790458" y="4526683"/>
            <a:ext cx="325081" cy="325081"/>
            <a:chOff x="4964713" y="2475902"/>
            <a:chExt cx="405203" cy="405203"/>
          </a:xfrm>
        </p:grpSpPr>
        <p:sp>
          <p:nvSpPr>
            <p:cNvPr id="68" name="타원 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0" name="타원 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hlinkClick r:id="rId5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047153" y="1003755"/>
            <a:ext cx="360040" cy="360000"/>
            <a:chOff x="5042996" y="1003755"/>
            <a:chExt cx="360040" cy="360000"/>
          </a:xfrm>
        </p:grpSpPr>
        <p:grpSp>
          <p:nvGrpSpPr>
            <p:cNvPr id="51" name="그룹 50"/>
            <p:cNvGrpSpPr/>
            <p:nvPr/>
          </p:nvGrpSpPr>
          <p:grpSpPr>
            <a:xfrm>
              <a:off x="5097016" y="1024690"/>
              <a:ext cx="252000" cy="252000"/>
              <a:chOff x="7515401" y="1584373"/>
              <a:chExt cx="223069" cy="225604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3" name="직사각형 52">
              <a:hlinkClick r:id="" action="ppaction://customshow?id=0&amp;return=true"/>
            </p:cNvPr>
            <p:cNvSpPr/>
            <p:nvPr/>
          </p:nvSpPr>
          <p:spPr>
            <a:xfrm>
              <a:off x="5042996" y="1003755"/>
              <a:ext cx="360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46865" y="975975"/>
            <a:ext cx="2412270" cy="2427330"/>
            <a:chOff x="2261528" y="937582"/>
            <a:chExt cx="5910900" cy="594780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28" y="937582"/>
              <a:ext cx="5382945" cy="4684105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3410607" y="5186071"/>
              <a:ext cx="1481612" cy="952863"/>
              <a:chOff x="3186721" y="5099698"/>
              <a:chExt cx="1481612" cy="95286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84" t="25956" r="12784" b="25956"/>
              <a:stretch/>
            </p:blipFill>
            <p:spPr>
              <a:xfrm>
                <a:off x="3190093" y="5099698"/>
                <a:ext cx="1474876" cy="95286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186721" y="5217263"/>
                <a:ext cx="1481612" cy="60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간식에 설탕이 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많이 들어 있네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08115" y="5210112"/>
              <a:ext cx="2179660" cy="981888"/>
              <a:chOff x="4874962" y="5085184"/>
              <a:chExt cx="2179660" cy="981888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476" b="27476"/>
              <a:stretch/>
            </p:blipFill>
            <p:spPr>
              <a:xfrm flipH="1">
                <a:off x="4874962" y="5085184"/>
                <a:ext cx="2179660" cy="981888"/>
              </a:xfrm>
              <a:prstGeom prst="rect">
                <a:avLst/>
              </a:prstGeom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4949034" y="5223646"/>
                <a:ext cx="2031517" cy="60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우리의 식생활은 어떤지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생각해 보자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!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588" y="5141133"/>
              <a:ext cx="1351107" cy="172167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988" y="4991544"/>
              <a:ext cx="1756440" cy="1893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4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102" y="3461609"/>
            <a:ext cx="8775796" cy="1983615"/>
            <a:chOff x="565102" y="3204000"/>
            <a:chExt cx="8775796" cy="1983615"/>
          </a:xfrm>
        </p:grpSpPr>
        <p:grpSp>
          <p:nvGrpSpPr>
            <p:cNvPr id="52" name="그룹 51"/>
            <p:cNvGrpSpPr/>
            <p:nvPr/>
          </p:nvGrpSpPr>
          <p:grpSpPr>
            <a:xfrm>
              <a:off x="604824" y="3204000"/>
              <a:ext cx="8736074" cy="461665"/>
              <a:chOff x="600109" y="2643091"/>
              <a:chExt cx="8736074" cy="46166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어떤 방법으로 문제를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해결할 수 있나요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0109" y="28194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4" name="모서리가 둥근 직사각형 53"/>
            <p:cNvSpPr/>
            <p:nvPr/>
          </p:nvSpPr>
          <p:spPr>
            <a:xfrm>
              <a:off x="565102" y="3675615"/>
              <a:ext cx="877579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05711" y="4090634"/>
            <a:ext cx="82609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3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설탕의 양을 더한 결과가 </a:t>
            </a:r>
            <a:r>
              <a:rPr lang="en-US" altLang="ko-KR" sz="2000" b="1" spc="-3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 spc="-3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되는 </a:t>
            </a:r>
            <a:r>
              <a:rPr lang="ko-KR" altLang="en-US" sz="2000" b="1" spc="-3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경우가 있는지 어림해 보면 </a:t>
            </a:r>
            <a:r>
              <a:rPr lang="ko-KR" altLang="en-US" sz="2000" b="1" spc="-3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될 것 같습니다</a:t>
            </a:r>
            <a:r>
              <a:rPr lang="en-US" altLang="ko-KR" sz="2000" b="1" spc="-3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3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 결과가 자연수인 분수들을 찾아 더해 봅니다</a:t>
            </a:r>
            <a:r>
              <a:rPr lang="en-US" altLang="ko-KR" sz="2000" b="1" spc="-3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61" name="그룹 60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60" name="직사각형 59">
            <a:hlinkClick r:id="rId3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4790458" y="4529959"/>
            <a:ext cx="325081" cy="325081"/>
            <a:chOff x="4964713" y="2475902"/>
            <a:chExt cx="405203" cy="405203"/>
          </a:xfrm>
        </p:grpSpPr>
        <p:sp>
          <p:nvSpPr>
            <p:cNvPr id="68" name="타원 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0" name="타원 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hlinkClick r:id="rId5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047153" y="1003755"/>
            <a:ext cx="360040" cy="360000"/>
            <a:chOff x="5042996" y="1003755"/>
            <a:chExt cx="360040" cy="360000"/>
          </a:xfrm>
        </p:grpSpPr>
        <p:grpSp>
          <p:nvGrpSpPr>
            <p:cNvPr id="51" name="그룹 50"/>
            <p:cNvGrpSpPr/>
            <p:nvPr/>
          </p:nvGrpSpPr>
          <p:grpSpPr>
            <a:xfrm>
              <a:off x="5097016" y="1024690"/>
              <a:ext cx="252000" cy="252000"/>
              <a:chOff x="7515401" y="1584373"/>
              <a:chExt cx="223069" cy="225604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3" name="직사각형 52">
              <a:hlinkClick r:id="" action="ppaction://customshow?id=0&amp;return=true"/>
            </p:cNvPr>
            <p:cNvSpPr/>
            <p:nvPr/>
          </p:nvSpPr>
          <p:spPr>
            <a:xfrm>
              <a:off x="5042996" y="1003755"/>
              <a:ext cx="360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46865" y="975975"/>
            <a:ext cx="2412270" cy="2427330"/>
            <a:chOff x="2261528" y="937582"/>
            <a:chExt cx="5910900" cy="594780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28" y="937582"/>
              <a:ext cx="5382945" cy="4684105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3410607" y="5186071"/>
              <a:ext cx="1481612" cy="952863"/>
              <a:chOff x="3186721" y="5099698"/>
              <a:chExt cx="1481612" cy="95286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84" t="25956" r="12784" b="25956"/>
              <a:stretch/>
            </p:blipFill>
            <p:spPr>
              <a:xfrm>
                <a:off x="3190093" y="5099698"/>
                <a:ext cx="1474876" cy="95286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186721" y="5217263"/>
                <a:ext cx="1481612" cy="60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간식에 설탕이 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많이 들어 있네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08115" y="5210112"/>
              <a:ext cx="2179660" cy="981888"/>
              <a:chOff x="4874962" y="5085184"/>
              <a:chExt cx="2179660" cy="981888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476" b="27476"/>
              <a:stretch/>
            </p:blipFill>
            <p:spPr>
              <a:xfrm flipH="1">
                <a:off x="4874962" y="5085184"/>
                <a:ext cx="2179660" cy="981888"/>
              </a:xfrm>
              <a:prstGeom prst="rect">
                <a:avLst/>
              </a:prstGeom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4949034" y="5223646"/>
                <a:ext cx="2031517" cy="60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우리의 식생활은 어떤지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생각해 보자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!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588" y="5141133"/>
              <a:ext cx="1351107" cy="172167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988" y="4991544"/>
              <a:ext cx="1756440" cy="1893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8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102" y="3456215"/>
            <a:ext cx="8775796" cy="1984735"/>
            <a:chOff x="565102" y="3204000"/>
            <a:chExt cx="8775796" cy="1984735"/>
          </a:xfrm>
        </p:grpSpPr>
        <p:grpSp>
          <p:nvGrpSpPr>
            <p:cNvPr id="52" name="그룹 51"/>
            <p:cNvGrpSpPr/>
            <p:nvPr/>
          </p:nvGrpSpPr>
          <p:grpSpPr>
            <a:xfrm>
              <a:off x="604824" y="3204000"/>
              <a:ext cx="8736074" cy="461665"/>
              <a:chOff x="600109" y="2643091"/>
              <a:chExt cx="8736074" cy="46166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생각한 방법으로 문제를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해결해 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0109" y="28194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4" name="모서리가 둥근 직사각형 53"/>
            <p:cNvSpPr/>
            <p:nvPr/>
          </p:nvSpPr>
          <p:spPr>
            <a:xfrm>
              <a:off x="565102" y="3676735"/>
              <a:ext cx="877579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05710" y="4084787"/>
            <a:ext cx="841493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콜라와 </a:t>
            </a:r>
            <a:r>
              <a:rPr lang="ko-KR" altLang="en-US" sz="2000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초코파이를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아이스크림과 오렌지주스를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콜라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감자칩을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더하면 설탕의 양이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61" name="그룹 60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60" name="직사각형 59">
            <a:hlinkClick r:id="rId3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4790458" y="4524565"/>
            <a:ext cx="325081" cy="325081"/>
            <a:chOff x="4964713" y="2475902"/>
            <a:chExt cx="405203" cy="405203"/>
          </a:xfrm>
        </p:grpSpPr>
        <p:sp>
          <p:nvSpPr>
            <p:cNvPr id="68" name="타원 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0" name="타원 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hlinkClick r:id="rId5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047153" y="1003755"/>
            <a:ext cx="360040" cy="360000"/>
            <a:chOff x="5042996" y="1003755"/>
            <a:chExt cx="360040" cy="360000"/>
          </a:xfrm>
        </p:grpSpPr>
        <p:grpSp>
          <p:nvGrpSpPr>
            <p:cNvPr id="51" name="그룹 50"/>
            <p:cNvGrpSpPr/>
            <p:nvPr/>
          </p:nvGrpSpPr>
          <p:grpSpPr>
            <a:xfrm>
              <a:off x="5097016" y="1024690"/>
              <a:ext cx="252000" cy="252000"/>
              <a:chOff x="7515401" y="1584373"/>
              <a:chExt cx="223069" cy="225604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3" name="직사각형 52">
              <a:hlinkClick r:id="" action="ppaction://customshow?id=0&amp;return=true"/>
            </p:cNvPr>
            <p:cNvSpPr/>
            <p:nvPr/>
          </p:nvSpPr>
          <p:spPr>
            <a:xfrm>
              <a:off x="5042996" y="1003755"/>
              <a:ext cx="360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46865" y="975975"/>
            <a:ext cx="2412270" cy="2427330"/>
            <a:chOff x="2261528" y="937582"/>
            <a:chExt cx="5910900" cy="594780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28" y="937582"/>
              <a:ext cx="5382945" cy="4684105"/>
            </a:xfrm>
            <a:prstGeom prst="rect">
              <a:avLst/>
            </a:prstGeom>
          </p:spPr>
        </p:pic>
        <p:grpSp>
          <p:nvGrpSpPr>
            <p:cNvPr id="74" name="그룹 73"/>
            <p:cNvGrpSpPr/>
            <p:nvPr/>
          </p:nvGrpSpPr>
          <p:grpSpPr>
            <a:xfrm>
              <a:off x="3410607" y="5186071"/>
              <a:ext cx="1481612" cy="952863"/>
              <a:chOff x="3186721" y="5099698"/>
              <a:chExt cx="1481612" cy="95286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84" t="25956" r="12784" b="25956"/>
              <a:stretch/>
            </p:blipFill>
            <p:spPr>
              <a:xfrm>
                <a:off x="3190093" y="5099698"/>
                <a:ext cx="1474876" cy="95286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186721" y="5217263"/>
                <a:ext cx="1481612" cy="60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간식에 설탕이 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많이 들어 있네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08115" y="5210112"/>
              <a:ext cx="2179660" cy="981888"/>
              <a:chOff x="4874962" y="5085184"/>
              <a:chExt cx="2179660" cy="981888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476" b="27476"/>
              <a:stretch/>
            </p:blipFill>
            <p:spPr>
              <a:xfrm flipH="1">
                <a:off x="4874962" y="5085184"/>
                <a:ext cx="2179660" cy="981888"/>
              </a:xfrm>
              <a:prstGeom prst="rect">
                <a:avLst/>
              </a:prstGeom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4949034" y="5223646"/>
                <a:ext cx="2031517" cy="60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우리의 식생활은 어떤지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생각해 보자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!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588" y="5141133"/>
              <a:ext cx="1351107" cy="172167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988" y="4991544"/>
              <a:ext cx="1756440" cy="1893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03" name="TextBox 502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5102" y="3383963"/>
            <a:ext cx="8775796" cy="2565333"/>
            <a:chOff x="565102" y="3204000"/>
            <a:chExt cx="8775796" cy="2565333"/>
          </a:xfrm>
        </p:grpSpPr>
        <p:grpSp>
          <p:nvGrpSpPr>
            <p:cNvPr id="52" name="그룹 51"/>
            <p:cNvGrpSpPr/>
            <p:nvPr/>
          </p:nvGrpSpPr>
          <p:grpSpPr>
            <a:xfrm>
              <a:off x="604824" y="3204000"/>
              <a:ext cx="8736074" cy="461665"/>
              <a:chOff x="600109" y="2643091"/>
              <a:chExt cx="8736074" cy="46166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63623" y="264309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어떻게 해결했는지 말해 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0109" y="28194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4" name="모서리가 둥근 직사각형 53"/>
            <p:cNvSpPr/>
            <p:nvPr/>
          </p:nvSpPr>
          <p:spPr>
            <a:xfrm>
              <a:off x="565102" y="3699333"/>
              <a:ext cx="8775795" cy="2070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05711" y="3880800"/>
            <a:ext cx="8218120" cy="207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간식에 들어 있는 설탕의 양을 모두 가분수로 바꾼 후 덧셈 결과가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b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경우를 찾았습니다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간식에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 있는 설탕의 양의 합이 자연수가 되는 경우를 찾은 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되는지 확인했습니다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61" name="그룹 60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94830"/>
              </p:ext>
            </p:extLst>
          </p:nvPr>
        </p:nvGraphicFramePr>
        <p:xfrm>
          <a:off x="1280592" y="4365104"/>
          <a:ext cx="432000" cy="703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kumimoji="0"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직사각형 59">
            <a:hlinkClick r:id="rId3" action="ppaction://hlinksldjump"/>
          </p:cNvPr>
          <p:cNvSpPr/>
          <p:nvPr/>
        </p:nvSpPr>
        <p:spPr>
          <a:xfrm>
            <a:off x="9453165" y="2630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4790458" y="4755600"/>
            <a:ext cx="325081" cy="325081"/>
            <a:chOff x="4964713" y="2475902"/>
            <a:chExt cx="405203" cy="405203"/>
          </a:xfrm>
        </p:grpSpPr>
        <p:sp>
          <p:nvSpPr>
            <p:cNvPr id="67" name="타원 6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9" name="타원 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직사각형 50">
            <a:hlinkClick r:id="rId5" action="ppaction://hlinksldjump"/>
          </p:cNvPr>
          <p:cNvSpPr/>
          <p:nvPr/>
        </p:nvSpPr>
        <p:spPr>
          <a:xfrm>
            <a:off x="9023830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6047153" y="1003755"/>
            <a:ext cx="360040" cy="360000"/>
            <a:chOff x="5042996" y="1003755"/>
            <a:chExt cx="360040" cy="360000"/>
          </a:xfrm>
        </p:grpSpPr>
        <p:grpSp>
          <p:nvGrpSpPr>
            <p:cNvPr id="57" name="그룹 56"/>
            <p:cNvGrpSpPr/>
            <p:nvPr/>
          </p:nvGrpSpPr>
          <p:grpSpPr>
            <a:xfrm>
              <a:off x="5097016" y="1024690"/>
              <a:ext cx="252000" cy="252000"/>
              <a:chOff x="7515401" y="1584373"/>
              <a:chExt cx="223069" cy="225604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직사각형 61">
              <a:hlinkClick r:id="" action="ppaction://customshow?id=0&amp;return=true"/>
            </p:cNvPr>
            <p:cNvSpPr/>
            <p:nvPr/>
          </p:nvSpPr>
          <p:spPr>
            <a:xfrm>
              <a:off x="5042996" y="1003755"/>
              <a:ext cx="360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746865" y="975975"/>
            <a:ext cx="2412270" cy="2427330"/>
            <a:chOff x="2261528" y="937582"/>
            <a:chExt cx="5910900" cy="5947802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28" y="937582"/>
              <a:ext cx="5382945" cy="4684105"/>
            </a:xfrm>
            <a:prstGeom prst="rect">
              <a:avLst/>
            </a:prstGeom>
          </p:spPr>
        </p:pic>
        <p:grpSp>
          <p:nvGrpSpPr>
            <p:cNvPr id="73" name="그룹 72"/>
            <p:cNvGrpSpPr/>
            <p:nvPr/>
          </p:nvGrpSpPr>
          <p:grpSpPr>
            <a:xfrm>
              <a:off x="3410607" y="5186071"/>
              <a:ext cx="1481612" cy="952863"/>
              <a:chOff x="3186721" y="5099698"/>
              <a:chExt cx="1481612" cy="952863"/>
            </a:xfrm>
          </p:grpSpPr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84" t="25956" r="12784" b="25956"/>
              <a:stretch/>
            </p:blipFill>
            <p:spPr>
              <a:xfrm>
                <a:off x="3190093" y="5099698"/>
                <a:ext cx="1474876" cy="952863"/>
              </a:xfrm>
              <a:prstGeom prst="rect">
                <a:avLst/>
              </a:prstGeom>
            </p:spPr>
          </p:pic>
          <p:sp>
            <p:nvSpPr>
              <p:cNvPr id="85" name="직사각형 84"/>
              <p:cNvSpPr/>
              <p:nvPr/>
            </p:nvSpPr>
            <p:spPr>
              <a:xfrm>
                <a:off x="3186721" y="5217263"/>
                <a:ext cx="1481612" cy="60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간식에 설탕이 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많이 들어 있네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808115" y="5210112"/>
              <a:ext cx="2179660" cy="981888"/>
              <a:chOff x="4874962" y="5085184"/>
              <a:chExt cx="2179660" cy="981888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476" b="27476"/>
              <a:stretch/>
            </p:blipFill>
            <p:spPr>
              <a:xfrm flipH="1">
                <a:off x="4874962" y="5085184"/>
                <a:ext cx="2179660" cy="981888"/>
              </a:xfrm>
              <a:prstGeom prst="rect">
                <a:avLst/>
              </a:prstGeom>
            </p:spPr>
          </p:pic>
          <p:sp>
            <p:nvSpPr>
              <p:cNvPr id="83" name="직사각형 82"/>
              <p:cNvSpPr/>
              <p:nvPr/>
            </p:nvSpPr>
            <p:spPr>
              <a:xfrm>
                <a:off x="4949034" y="5223646"/>
                <a:ext cx="2031517" cy="60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우리의 식생활은 어떤지</a:t>
                </a:r>
                <a:endParaRPr lang="en-US" altLang="ko-KR" sz="5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500" b="1" dirty="0" smtClean="0">
                    <a:latin typeface="나눔고딕" pitchFamily="50" charset="-127"/>
                    <a:ea typeface="나눔고딕" pitchFamily="50" charset="-127"/>
                  </a:rPr>
                  <a:t>생각해 보자</a:t>
                </a:r>
                <a:r>
                  <a:rPr lang="en-US" altLang="ko-KR" sz="500" b="1" dirty="0" smtClean="0">
                    <a:latin typeface="나눔고딕" pitchFamily="50" charset="-127"/>
                    <a:ea typeface="나눔고딕" pitchFamily="50" charset="-127"/>
                  </a:rPr>
                  <a:t>!</a:t>
                </a:r>
                <a:endParaRPr lang="ko-KR" altLang="en-US" sz="5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588" y="5141133"/>
              <a:ext cx="1351107" cy="1721673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988" y="4991544"/>
              <a:ext cx="1756440" cy="1893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71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EEE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519</Words>
  <PresentationFormat>A4 용지(210x297mm)</PresentationFormat>
  <Paragraphs>176</Paragraphs>
  <Slides>13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1</vt:i4>
      </vt:variant>
    </vt:vector>
  </HeadingPairs>
  <TitlesOfParts>
    <vt:vector size="19" baseType="lpstr">
      <vt:lpstr>나눔고딕 ExtraBold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2021-04-22T10:19:22Z</dcterms:modified>
</cp:coreProperties>
</file>