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5" r:id="rId2"/>
    <p:sldId id="267" r:id="rId3"/>
    <p:sldId id="315" r:id="rId4"/>
    <p:sldId id="339" r:id="rId5"/>
    <p:sldId id="378" r:id="rId6"/>
    <p:sldId id="273" r:id="rId7"/>
    <p:sldId id="379" r:id="rId8"/>
    <p:sldId id="381" r:id="rId9"/>
    <p:sldId id="383" r:id="rId10"/>
    <p:sldId id="388" r:id="rId11"/>
    <p:sldId id="385" r:id="rId12"/>
    <p:sldId id="389" r:id="rId13"/>
    <p:sldId id="384" r:id="rId14"/>
    <p:sldId id="358" r:id="rId15"/>
    <p:sldId id="296" r:id="rId16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custShowLst>
    <p:custShow name="재구성한 쇼 1" id="0">
      <p:sldLst/>
    </p:custShow>
    <p:custShow name="재구성한 쇼 2" id="1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890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1344" userDrawn="1">
          <p15:clr>
            <a:srgbClr val="A4A3A4"/>
          </p15:clr>
        </p15:guide>
        <p15:guide id="12" pos="5660" userDrawn="1">
          <p15:clr>
            <a:srgbClr val="A4A3A4"/>
          </p15:clr>
        </p15:guide>
        <p15:guide id="13" orient="horz" pos="1842" userDrawn="1">
          <p15:clr>
            <a:srgbClr val="A4A3A4"/>
          </p15:clr>
        </p15:guide>
        <p15:guide id="14" pos="36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CC"/>
    <a:srgbClr val="2DBFC5"/>
    <a:srgbClr val="ED161D"/>
    <a:srgbClr val="16C1F3"/>
    <a:srgbClr val="3FB97B"/>
    <a:srgbClr val="F05A67"/>
    <a:srgbClr val="ACCFBA"/>
    <a:srgbClr val="1FBADF"/>
    <a:srgbClr val="356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7" autoAdjust="0"/>
    <p:restoredTop sz="94660"/>
  </p:normalViewPr>
  <p:slideViewPr>
    <p:cSldViewPr>
      <p:cViewPr>
        <p:scale>
          <a:sx n="75" d="100"/>
          <a:sy n="75" d="100"/>
        </p:scale>
        <p:origin x="132" y="498"/>
      </p:cViewPr>
      <p:guideLst>
        <p:guide orient="horz" pos="255"/>
        <p:guide pos="353"/>
        <p:guide pos="580"/>
        <p:guide pos="5887"/>
        <p:guide orient="horz" pos="3748"/>
        <p:guide orient="horz" pos="3884"/>
        <p:guide orient="horz" pos="618"/>
        <p:guide orient="horz" pos="890"/>
        <p:guide orient="horz" pos="1117"/>
        <p:guide orient="horz" pos="1344"/>
        <p:guide pos="5660"/>
        <p:guide orient="horz" pos="1842"/>
        <p:guide pos="366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969224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381099" y="71438"/>
            <a:ext cx="2131741" cy="285728"/>
          </a:xfrm>
          <a:prstGeom prst="roundRect">
            <a:avLst>
              <a:gd name="adj" fmla="val 30001"/>
            </a:avLst>
          </a:prstGeom>
          <a:solidFill>
            <a:srgbClr val="008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평행을 알아볼까요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3011594" y="12893"/>
            <a:ext cx="1143008" cy="630025"/>
            <a:chOff x="3778700" y="12893"/>
            <a:chExt cx="1143008" cy="630025"/>
          </a:xfrm>
        </p:grpSpPr>
        <p:pic>
          <p:nvPicPr>
            <p:cNvPr id="10" name="Picture 2" descr="C:\Users\shs\Desktop\Untitled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4452" y="12893"/>
              <a:ext cx="611530" cy="560175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3778700" y="428604"/>
              <a:ext cx="114300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 userDrawn="1"/>
        </p:nvSpPr>
        <p:spPr>
          <a:xfrm>
            <a:off x="162080" y="-111150"/>
            <a:ext cx="604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3.emf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18.png"/><Relationship Id="rId5" Type="http://schemas.openxmlformats.org/officeDocument/2006/relationships/slide" Target="slide6.xml"/><Relationship Id="rId10" Type="http://schemas.openxmlformats.org/officeDocument/2006/relationships/image" Target="../media/image16.png"/><Relationship Id="rId4" Type="http://schemas.openxmlformats.org/officeDocument/2006/relationships/slide" Target="slide4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20.png"/><Relationship Id="rId5" Type="http://schemas.openxmlformats.org/officeDocument/2006/relationships/slide" Target="slide4.xml"/><Relationship Id="rId10" Type="http://schemas.openxmlformats.org/officeDocument/2006/relationships/image" Target="../media/image6.png"/><Relationship Id="rId4" Type="http://schemas.openxmlformats.org/officeDocument/2006/relationships/slide" Target="slide2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3.png"/><Relationship Id="rId7" Type="http://schemas.openxmlformats.org/officeDocument/2006/relationships/slide" Target="slide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9.png"/><Relationship Id="rId5" Type="http://schemas.openxmlformats.org/officeDocument/2006/relationships/slide" Target="slide2.xml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slide" Target="slide8.xml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27.png"/><Relationship Id="rId5" Type="http://schemas.openxmlformats.org/officeDocument/2006/relationships/slide" Target="slide4.xml"/><Relationship Id="rId10" Type="http://schemas.openxmlformats.org/officeDocument/2006/relationships/image" Target="../media/image26.png"/><Relationship Id="rId4" Type="http://schemas.openxmlformats.org/officeDocument/2006/relationships/slide" Target="slide2.xml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4_2_4_3.mp4" TargetMode="Externa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slide" Target="slide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12.png"/><Relationship Id="rId5" Type="http://schemas.openxmlformats.org/officeDocument/2006/relationships/slide" Target="slide8.xml"/><Relationship Id="rId10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2.xml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18.png"/><Relationship Id="rId5" Type="http://schemas.openxmlformats.org/officeDocument/2006/relationships/slide" Target="slide6.xml"/><Relationship Id="rId10" Type="http://schemas.openxmlformats.org/officeDocument/2006/relationships/image" Target="../media/image17.png"/><Relationship Id="rId4" Type="http://schemas.openxmlformats.org/officeDocument/2006/relationships/slide" Target="slide4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6881826" y="0"/>
            <a:ext cx="3015662" cy="642918"/>
            <a:chOff x="6881826" y="0"/>
            <a:chExt cx="3015662" cy="642918"/>
          </a:xfrm>
        </p:grpSpPr>
        <p:pic>
          <p:nvPicPr>
            <p:cNvPr id="7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6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18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0" name="직선 연결선 11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7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모서리가 둥근 직사각형 11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0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96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8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평행을 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70386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" name="직사각형 8">
            <a:hlinkClick r:id="rId4" action="ppaction://hlinksldjump"/>
          </p:cNvPr>
          <p:cNvSpPr/>
          <p:nvPr/>
        </p:nvSpPr>
        <p:spPr>
          <a:xfrm>
            <a:off x="7726138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hlinkClick r:id="rId5" action="ppaction://hlinksldjump"/>
          </p:cNvPr>
          <p:cNvSpPr/>
          <p:nvPr/>
        </p:nvSpPr>
        <p:spPr>
          <a:xfrm>
            <a:off x="8167744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hlinkClick r:id="rId6" action="ppaction://hlinksldjump"/>
          </p:cNvPr>
          <p:cNvSpPr/>
          <p:nvPr/>
        </p:nvSpPr>
        <p:spPr>
          <a:xfrm>
            <a:off x="8589492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hlinkClick r:id="rId7" action="ppaction://hlinksldjump"/>
          </p:cNvPr>
          <p:cNvSpPr/>
          <p:nvPr/>
        </p:nvSpPr>
        <p:spPr>
          <a:xfrm>
            <a:off x="9023515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hlinkClick r:id="rId8" action="ppaction://hlinksldjump"/>
          </p:cNvPr>
          <p:cNvSpPr/>
          <p:nvPr/>
        </p:nvSpPr>
        <p:spPr>
          <a:xfrm>
            <a:off x="9464440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사각형 설명선 89"/>
          <p:cNvSpPr/>
          <p:nvPr/>
        </p:nvSpPr>
        <p:spPr>
          <a:xfrm>
            <a:off x="4880992" y="78558"/>
            <a:ext cx="2464568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82~83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56~57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60387" y="3975773"/>
            <a:ext cx="8789630" cy="2003314"/>
            <a:chOff x="560387" y="3975773"/>
            <a:chExt cx="8789630" cy="2003314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560387" y="4482896"/>
              <a:ext cx="8785225" cy="1496191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613943" y="3975773"/>
              <a:ext cx="8736074" cy="498598"/>
              <a:chOff x="613943" y="951435"/>
              <a:chExt cx="8736074" cy="498598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777457" y="95143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삼각자를 이용하여 평행선을 그은 방법을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613943" y="110760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0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4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모서리가 둥근 직사각형 17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6" name="그룹 75"/>
            <p:cNvGrpSpPr/>
            <p:nvPr/>
          </p:nvGrpSpPr>
          <p:grpSpPr>
            <a:xfrm>
              <a:off x="8587924" y="0"/>
              <a:ext cx="358080" cy="596027"/>
              <a:chOff x="5738819" y="665143"/>
              <a:chExt cx="288060" cy="479387"/>
            </a:xfrm>
          </p:grpSpPr>
          <p:cxnSp>
            <p:nvCxnSpPr>
              <p:cNvPr id="171" name="직선 연결선 17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모서리가 둥근 직사각형 171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모서리가 둥근 직사각형 17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모서리가 둥근 직사각형 17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8954744" y="0"/>
              <a:ext cx="511679" cy="721316"/>
              <a:chOff x="8954744" y="0"/>
              <a:chExt cx="511679" cy="721316"/>
            </a:xfrm>
          </p:grpSpPr>
          <p:grpSp>
            <p:nvGrpSpPr>
              <p:cNvPr id="127" name="그룹 77"/>
              <p:cNvGrpSpPr/>
              <p:nvPr/>
            </p:nvGrpSpPr>
            <p:grpSpPr>
              <a:xfrm>
                <a:off x="902417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8513081" y="273586"/>
              <a:ext cx="52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9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1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1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666720" y="4575427"/>
            <a:ext cx="84569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삼각자 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개를 놓은 후 한 삼각자를 움직여 평행선을 그었습니다</a:t>
            </a: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삼각자 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개를 이용하여 주어진 직선에 수직인 선분을 긋고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spc="-5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 </a:t>
            </a:r>
            <a:r>
              <a:rPr lang="ko-KR" altLang="en-US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선분에 다시 수직인 선분을 그어 평행선을 만들었습니다</a:t>
            </a:r>
            <a:r>
              <a:rPr lang="en-US" altLang="ko-KR" sz="2200" b="1" spc="-5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88" name="직사각형 187">
            <a:hlinkClick r:id="rId3" action="ppaction://hlinksldjump"/>
          </p:cNvPr>
          <p:cNvSpPr/>
          <p:nvPr/>
        </p:nvSpPr>
        <p:spPr>
          <a:xfrm>
            <a:off x="7726138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hlinkClick r:id="rId4" action="ppaction://hlinksldjump"/>
          </p:cNvPr>
          <p:cNvSpPr/>
          <p:nvPr/>
        </p:nvSpPr>
        <p:spPr>
          <a:xfrm>
            <a:off x="8167744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hlinkClick r:id="rId5" action="ppaction://hlinksldjump"/>
          </p:cNvPr>
          <p:cNvSpPr/>
          <p:nvPr/>
        </p:nvSpPr>
        <p:spPr>
          <a:xfrm>
            <a:off x="8589492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hlinkClick r:id="rId6" action="ppaction://hlinksldjump"/>
          </p:cNvPr>
          <p:cNvSpPr/>
          <p:nvPr/>
        </p:nvSpPr>
        <p:spPr>
          <a:xfrm>
            <a:off x="9464440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7" name="그룹 33"/>
          <p:cNvGrpSpPr/>
          <p:nvPr/>
        </p:nvGrpSpPr>
        <p:grpSpPr>
          <a:xfrm>
            <a:off x="4791000" y="5068991"/>
            <a:ext cx="324000" cy="324000"/>
            <a:chOff x="4964713" y="2475902"/>
            <a:chExt cx="405203" cy="405203"/>
          </a:xfrm>
        </p:grpSpPr>
        <p:sp>
          <p:nvSpPr>
            <p:cNvPr id="208" name="타원 207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10" name="타원 20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5"/>
          <a:stretch/>
        </p:blipFill>
        <p:spPr>
          <a:xfrm>
            <a:off x="609657" y="943616"/>
            <a:ext cx="9083538" cy="2865812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04" y="1391581"/>
            <a:ext cx="2371961" cy="1626232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82" y="1950036"/>
            <a:ext cx="454430" cy="382676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43" y="1559553"/>
            <a:ext cx="2389602" cy="1222115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16" y="1950036"/>
            <a:ext cx="454430" cy="382676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09" y="2076399"/>
            <a:ext cx="1383644" cy="10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02" b="-1"/>
          <a:stretch/>
        </p:blipFill>
        <p:spPr>
          <a:xfrm>
            <a:off x="632520" y="969927"/>
            <a:ext cx="8964188" cy="2520280"/>
          </a:xfrm>
          <a:prstGeom prst="rect">
            <a:avLst/>
          </a:prstGeom>
        </p:spPr>
      </p:pic>
      <p:grpSp>
        <p:nvGrpSpPr>
          <p:cNvPr id="103" name="그룹 102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0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89" name="타원 18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모서리가 둥근 직사각형 19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10" name="그룹 75"/>
            <p:cNvGrpSpPr/>
            <p:nvPr/>
          </p:nvGrpSpPr>
          <p:grpSpPr>
            <a:xfrm>
              <a:off x="8587924" y="0"/>
              <a:ext cx="358080" cy="596027"/>
              <a:chOff x="5738819" y="665143"/>
              <a:chExt cx="288060" cy="479387"/>
            </a:xfrm>
          </p:grpSpPr>
          <p:cxnSp>
            <p:nvCxnSpPr>
              <p:cNvPr id="183" name="직선 연결선 18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모서리가 둥근 직사각형 18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8954744" y="0"/>
              <a:ext cx="511679" cy="721316"/>
              <a:chOff x="8954744" y="0"/>
              <a:chExt cx="511679" cy="721316"/>
            </a:xfrm>
          </p:grpSpPr>
          <p:grpSp>
            <p:nvGrpSpPr>
              <p:cNvPr id="175" name="그룹 77"/>
              <p:cNvGrpSpPr/>
              <p:nvPr/>
            </p:nvGrpSpPr>
            <p:grpSpPr>
              <a:xfrm>
                <a:off x="902417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7" name="직선 연결선 17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6" name="TextBox 175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8513081" y="273586"/>
              <a:ext cx="52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2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6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3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93" name="직사각형 192">
            <a:hlinkClick r:id="rId4" action="ppaction://hlinksldjump"/>
          </p:cNvPr>
          <p:cNvSpPr/>
          <p:nvPr/>
        </p:nvSpPr>
        <p:spPr>
          <a:xfrm>
            <a:off x="7726138" y="152382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5" action="ppaction://hlinksldjump"/>
          </p:cNvPr>
          <p:cNvSpPr/>
          <p:nvPr/>
        </p:nvSpPr>
        <p:spPr>
          <a:xfrm>
            <a:off x="8167744" y="152382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6" action="ppaction://hlinksldjump"/>
          </p:cNvPr>
          <p:cNvSpPr/>
          <p:nvPr/>
        </p:nvSpPr>
        <p:spPr>
          <a:xfrm>
            <a:off x="8589492" y="152382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hlinkClick r:id="rId7" action="ppaction://hlinksldjump"/>
          </p:cNvPr>
          <p:cNvSpPr/>
          <p:nvPr/>
        </p:nvSpPr>
        <p:spPr>
          <a:xfrm>
            <a:off x="9464440" y="152382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247" y="1979062"/>
            <a:ext cx="448459" cy="377648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97" y="1465626"/>
            <a:ext cx="2357727" cy="1473329"/>
          </a:xfrm>
          <a:prstGeom prst="rect">
            <a:avLst/>
          </a:prstGeom>
        </p:spPr>
      </p:pic>
      <p:grpSp>
        <p:nvGrpSpPr>
          <p:cNvPr id="113" name="그룹 112"/>
          <p:cNvGrpSpPr/>
          <p:nvPr/>
        </p:nvGrpSpPr>
        <p:grpSpPr>
          <a:xfrm>
            <a:off x="613943" y="3765100"/>
            <a:ext cx="8736074" cy="830997"/>
            <a:chOff x="613943" y="2985118"/>
            <a:chExt cx="8736074" cy="830997"/>
          </a:xfrm>
        </p:grpSpPr>
        <p:sp>
          <p:nvSpPr>
            <p:cNvPr id="114" name="TextBox 113"/>
            <p:cNvSpPr txBox="1"/>
            <p:nvPr/>
          </p:nvSpPr>
          <p:spPr>
            <a:xfrm>
              <a:off x="777457" y="2985118"/>
              <a:ext cx="857256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+mn-ea"/>
                  <a:ea typeface="+mn-ea"/>
                </a:rPr>
                <a:t>삼각자를 이용하여 점 </a:t>
              </a:r>
              <a:r>
                <a:rPr lang="ko-KR" altLang="en-US" sz="2000" dirty="0" err="1">
                  <a:latin typeface="+mn-ea"/>
                  <a:ea typeface="+mn-ea"/>
                </a:rPr>
                <a:t>ㄱ</a:t>
              </a:r>
              <a:r>
                <a:rPr lang="ko-KR" altLang="en-US" sz="2000" dirty="0" err="1" smtClean="0">
                  <a:latin typeface="+mn-ea"/>
                  <a:ea typeface="+mn-ea"/>
                </a:rPr>
                <a:t>을</a:t>
              </a:r>
              <a:r>
                <a:rPr lang="ko-KR" altLang="en-US" sz="2000" dirty="0" smtClean="0">
                  <a:latin typeface="+mn-ea"/>
                  <a:ea typeface="+mn-ea"/>
                </a:rPr>
                <a:t> 지나고 주어진 직선과 평행한 직선을 그어 보세요</a:t>
              </a:r>
              <a:r>
                <a:rPr lang="en-US" altLang="ko-KR" sz="2000" dirty="0" smtClean="0">
                  <a:latin typeface="+mn-ea"/>
                  <a:ea typeface="+mn-ea"/>
                </a:rPr>
                <a:t>.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613943" y="314128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9" name="그룹 33"/>
          <p:cNvGrpSpPr/>
          <p:nvPr/>
        </p:nvGrpSpPr>
        <p:grpSpPr>
          <a:xfrm>
            <a:off x="1568624" y="4263365"/>
            <a:ext cx="324000" cy="324000"/>
            <a:chOff x="4964713" y="2475902"/>
            <a:chExt cx="405203" cy="405203"/>
          </a:xfrm>
        </p:grpSpPr>
        <p:sp>
          <p:nvSpPr>
            <p:cNvPr id="90" name="타원 8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2" name="타원 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83" y="1979062"/>
            <a:ext cx="448459" cy="3776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36" y="1478307"/>
            <a:ext cx="1732649" cy="16171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95" y="1464962"/>
            <a:ext cx="2230679" cy="16239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4" t="72772" r="5977" b="9035"/>
          <a:stretch/>
        </p:blipFill>
        <p:spPr>
          <a:xfrm>
            <a:off x="4520952" y="1846939"/>
            <a:ext cx="1278000" cy="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8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02" b="-1"/>
          <a:stretch/>
        </p:blipFill>
        <p:spPr>
          <a:xfrm>
            <a:off x="632520" y="969927"/>
            <a:ext cx="8964188" cy="2520280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7" r="2941"/>
          <a:stretch/>
        </p:blipFill>
        <p:spPr>
          <a:xfrm>
            <a:off x="3660064" y="1467923"/>
            <a:ext cx="2158780" cy="161373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0387" y="4027370"/>
            <a:ext cx="8957638" cy="2008714"/>
            <a:chOff x="560387" y="3970373"/>
            <a:chExt cx="8957638" cy="2008714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560387" y="4482896"/>
              <a:ext cx="8785225" cy="1496191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609175" y="3970373"/>
              <a:ext cx="8908850" cy="498598"/>
              <a:chOff x="613943" y="951435"/>
              <a:chExt cx="8908850" cy="498598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777457" y="951435"/>
                <a:ext cx="8745336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150" dirty="0" smtClean="0"/>
                  <a:t>삼각자를 이용하여 점 </a:t>
                </a:r>
                <a:r>
                  <a:rPr lang="ko-KR" altLang="en-US" spc="-150" dirty="0" err="1" smtClean="0"/>
                  <a:t>ㄱ을</a:t>
                </a:r>
                <a:r>
                  <a:rPr lang="ko-KR" altLang="en-US" spc="-150" dirty="0" smtClean="0"/>
                  <a:t> 지나는 평행선을 그은 방법을 이야기해 보세요</a:t>
                </a:r>
                <a:r>
                  <a:rPr lang="en-US" altLang="ko-KR" spc="-150" dirty="0" smtClean="0"/>
                  <a:t>.</a:t>
                </a:r>
                <a:endParaRPr lang="en-US" altLang="ko-KR" spc="-150" dirty="0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613943" y="110760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0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89" name="타원 18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모서리가 둥근 직사각형 19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10" name="그룹 75"/>
            <p:cNvGrpSpPr/>
            <p:nvPr/>
          </p:nvGrpSpPr>
          <p:grpSpPr>
            <a:xfrm>
              <a:off x="8587924" y="0"/>
              <a:ext cx="358080" cy="596027"/>
              <a:chOff x="5738819" y="665143"/>
              <a:chExt cx="288060" cy="479387"/>
            </a:xfrm>
          </p:grpSpPr>
          <p:cxnSp>
            <p:nvCxnSpPr>
              <p:cNvPr id="183" name="직선 연결선 18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모서리가 둥근 직사각형 18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모서리가 둥근 직사각형 18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8954744" y="0"/>
              <a:ext cx="511679" cy="721316"/>
              <a:chOff x="8954744" y="0"/>
              <a:chExt cx="511679" cy="721316"/>
            </a:xfrm>
          </p:grpSpPr>
          <p:grpSp>
            <p:nvGrpSpPr>
              <p:cNvPr id="175" name="그룹 77"/>
              <p:cNvGrpSpPr/>
              <p:nvPr/>
            </p:nvGrpSpPr>
            <p:grpSpPr>
              <a:xfrm>
                <a:off x="902417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77" name="직선 연결선 17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6" name="TextBox 175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8513081" y="273586"/>
              <a:ext cx="52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2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6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9" name="직선 연결선 16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모서리가 둥근 직사각형 1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모서리가 둥근 직사각형 1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8" name="TextBox 167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36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93" name="직사각형 192">
            <a:hlinkClick r:id="rId5" action="ppaction://hlinksldjump"/>
          </p:cNvPr>
          <p:cNvSpPr/>
          <p:nvPr/>
        </p:nvSpPr>
        <p:spPr>
          <a:xfrm>
            <a:off x="7726138" y="152382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hlinkClick r:id="rId6" action="ppaction://hlinksldjump"/>
          </p:cNvPr>
          <p:cNvSpPr/>
          <p:nvPr/>
        </p:nvSpPr>
        <p:spPr>
          <a:xfrm>
            <a:off x="8167744" y="152382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hlinkClick r:id="rId7" action="ppaction://hlinksldjump"/>
          </p:cNvPr>
          <p:cNvSpPr/>
          <p:nvPr/>
        </p:nvSpPr>
        <p:spPr>
          <a:xfrm>
            <a:off x="8589492" y="152382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hlinkClick r:id="rId8" action="ppaction://hlinksldjump"/>
          </p:cNvPr>
          <p:cNvSpPr/>
          <p:nvPr/>
        </p:nvSpPr>
        <p:spPr>
          <a:xfrm>
            <a:off x="9464440" y="152382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6719" y="4632424"/>
            <a:ext cx="8373545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삼각자에서 직각을 낀 변 중 한 변을 직선에 맞추고 다른 한 변이 점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ㄱ을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지나도록 놓은 후 다른 삼각자를 이용하여 점 </a:t>
            </a:r>
            <a:r>
              <a:rPr lang="ko-KR" altLang="en-US" sz="2200" b="1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ㄱ을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지나는 직선을 그었습니다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1" name="그룹 33"/>
          <p:cNvGrpSpPr/>
          <p:nvPr/>
        </p:nvGrpSpPr>
        <p:grpSpPr>
          <a:xfrm>
            <a:off x="4791000" y="5125988"/>
            <a:ext cx="324000" cy="324000"/>
            <a:chOff x="4964713" y="2475902"/>
            <a:chExt cx="405203" cy="405203"/>
          </a:xfrm>
        </p:grpSpPr>
        <p:sp>
          <p:nvSpPr>
            <p:cNvPr id="122" name="타원 12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24" name="타원 12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8" name="그림 10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247" y="1979062"/>
            <a:ext cx="448459" cy="377648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97" y="1465626"/>
            <a:ext cx="2357727" cy="1473329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83" y="1979062"/>
            <a:ext cx="448459" cy="3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6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9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5" name="직선 연결선 124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모서리가 둥근 직사각형 125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1" name="그룹 75"/>
            <p:cNvGrpSpPr/>
            <p:nvPr/>
          </p:nvGrpSpPr>
          <p:grpSpPr>
            <a:xfrm>
              <a:off x="8587924" y="0"/>
              <a:ext cx="358080" cy="596027"/>
              <a:chOff x="5738819" y="665143"/>
              <a:chExt cx="288060" cy="479387"/>
            </a:xfrm>
          </p:grpSpPr>
          <p:cxnSp>
            <p:nvCxnSpPr>
              <p:cNvPr id="117" name="직선 연결선 11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모서리가 둥근 직사각형 11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954744" y="0"/>
              <a:ext cx="511679" cy="721316"/>
              <a:chOff x="8954744" y="0"/>
              <a:chExt cx="511679" cy="721316"/>
            </a:xfrm>
          </p:grpSpPr>
          <p:grpSp>
            <p:nvGrpSpPr>
              <p:cNvPr id="109" name="그룹 77"/>
              <p:cNvGrpSpPr/>
              <p:nvPr/>
            </p:nvGrpSpPr>
            <p:grpSpPr>
              <a:xfrm>
                <a:off x="902417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8513081" y="273586"/>
              <a:ext cx="52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4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9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7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0" name="직선 연결선 7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3212976"/>
            <a:ext cx="8789630" cy="2381475"/>
            <a:chOff x="560387" y="3572501"/>
            <a:chExt cx="8789630" cy="2381475"/>
          </a:xfrm>
        </p:grpSpPr>
        <p:grpSp>
          <p:nvGrpSpPr>
            <p:cNvPr id="76" name="그룹 75"/>
            <p:cNvGrpSpPr/>
            <p:nvPr/>
          </p:nvGrpSpPr>
          <p:grpSpPr>
            <a:xfrm>
              <a:off x="613943" y="3572501"/>
              <a:ext cx="8736074" cy="498598"/>
              <a:chOff x="613943" y="2985118"/>
              <a:chExt cx="8736074" cy="498598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777457" y="298511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그은 두 직선이 서로 평행한 까닭을 이야기해 보세요</a:t>
                </a:r>
                <a:endParaRPr lang="en-US" altLang="ko-KR" dirty="0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613943" y="314128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6" name="모서리가 둥근 직사각형 85"/>
            <p:cNvSpPr/>
            <p:nvPr/>
          </p:nvSpPr>
          <p:spPr>
            <a:xfrm>
              <a:off x="560387" y="4081976"/>
              <a:ext cx="8785225" cy="187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66720" y="3799755"/>
            <a:ext cx="8332097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30" dirty="0" smtClean="0">
                <a:solidFill>
                  <a:schemeClr val="accent2">
                    <a:lumMod val="75000"/>
                  </a:schemeClr>
                </a:solidFill>
                <a:ea typeface="나눔고딕" pitchFamily="50" charset="-127"/>
              </a:rPr>
              <a:t>움직이지 않은 삼각자의 한 변에 대해 주어진 직선과 그은 직선이 각각 서로 수직이 되기 때문입니다</a:t>
            </a:r>
            <a:r>
              <a:rPr lang="en-US" altLang="ko-KR" sz="2200" b="1" spc="-30" dirty="0" smtClean="0">
                <a:solidFill>
                  <a:schemeClr val="accent2">
                    <a:lumMod val="75000"/>
                  </a:schemeClr>
                </a:solidFill>
                <a:ea typeface="나눔고딕" pitchFamily="50" charset="-127"/>
              </a:rPr>
              <a:t>. </a:t>
            </a:r>
          </a:p>
          <a:p>
            <a:pPr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30" dirty="0" smtClean="0">
                <a:solidFill>
                  <a:schemeClr val="accent2">
                    <a:lumMod val="75000"/>
                  </a:schemeClr>
                </a:solidFill>
                <a:ea typeface="나눔고딕" pitchFamily="50" charset="-127"/>
              </a:rPr>
              <a:t>먼저 놓은 삼각자의 한 변에 대해 주어진 직선과 그은 직선이 각각 서로 수직이 되기 때문입니다</a:t>
            </a:r>
            <a:r>
              <a:rPr lang="en-US" altLang="ko-KR" sz="2200" b="1" spc="-30" dirty="0" smtClean="0">
                <a:solidFill>
                  <a:schemeClr val="accent2">
                    <a:lumMod val="75000"/>
                  </a:schemeClr>
                </a:solidFill>
                <a:ea typeface="나눔고딕" pitchFamily="50" charset="-127"/>
              </a:rPr>
              <a:t>.</a:t>
            </a:r>
          </a:p>
        </p:txBody>
      </p:sp>
      <p:sp>
        <p:nvSpPr>
          <p:cNvPr id="178" name="직사각형 177">
            <a:hlinkClick r:id="rId3" action="ppaction://hlinksldjump"/>
          </p:cNvPr>
          <p:cNvSpPr/>
          <p:nvPr/>
        </p:nvSpPr>
        <p:spPr>
          <a:xfrm>
            <a:off x="7726138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hlinkClick r:id="rId4" action="ppaction://hlinksldjump"/>
          </p:cNvPr>
          <p:cNvSpPr/>
          <p:nvPr/>
        </p:nvSpPr>
        <p:spPr>
          <a:xfrm>
            <a:off x="8167744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hlinkClick r:id="rId5" action="ppaction://hlinksldjump"/>
          </p:cNvPr>
          <p:cNvSpPr/>
          <p:nvPr/>
        </p:nvSpPr>
        <p:spPr>
          <a:xfrm>
            <a:off x="8589492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hlinkClick r:id="rId6" action="ppaction://hlinksldjump"/>
          </p:cNvPr>
          <p:cNvSpPr/>
          <p:nvPr/>
        </p:nvSpPr>
        <p:spPr>
          <a:xfrm>
            <a:off x="9464440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5" name="그룹 33"/>
          <p:cNvGrpSpPr/>
          <p:nvPr/>
        </p:nvGrpSpPr>
        <p:grpSpPr>
          <a:xfrm>
            <a:off x="4791000" y="4496451"/>
            <a:ext cx="324000" cy="324000"/>
            <a:chOff x="4964713" y="2475902"/>
            <a:chExt cx="405203" cy="405203"/>
          </a:xfrm>
        </p:grpSpPr>
        <p:sp>
          <p:nvSpPr>
            <p:cNvPr id="186" name="타원 18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8" name="타원 18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0" name="그림 9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28" y="1268760"/>
            <a:ext cx="2357727" cy="1473329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70" y="1519974"/>
            <a:ext cx="2389602" cy="122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9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60387" y="3921227"/>
            <a:ext cx="8789630" cy="2028522"/>
            <a:chOff x="560387" y="3921227"/>
            <a:chExt cx="8789630" cy="2028522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560387" y="4437749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613943" y="3921227"/>
              <a:ext cx="8736074" cy="498598"/>
              <a:chOff x="613943" y="951435"/>
              <a:chExt cx="8736074" cy="498598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777457" y="951435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교실에서 평행선이 있는 곳을 이야기해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613943" y="1107606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6881826" y="0"/>
            <a:ext cx="2999406" cy="680156"/>
            <a:chOff x="6881826" y="0"/>
            <a:chExt cx="2999406" cy="680156"/>
          </a:xfrm>
        </p:grpSpPr>
        <p:pic>
          <p:nvPicPr>
            <p:cNvPr id="8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3" name="그룹 82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5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3" name="그룹 77"/>
            <p:cNvGrpSpPr/>
            <p:nvPr/>
          </p:nvGrpSpPr>
          <p:grpSpPr>
            <a:xfrm>
              <a:off x="9448136" y="0"/>
              <a:ext cx="358148" cy="680156"/>
              <a:chOff x="5738819" y="597477"/>
              <a:chExt cx="288060" cy="547053"/>
            </a:xfrm>
          </p:grpSpPr>
          <p:cxnSp>
            <p:nvCxnSpPr>
              <p:cNvPr id="153" name="직선 연결선 152"/>
              <p:cNvCxnSpPr/>
              <p:nvPr/>
            </p:nvCxnSpPr>
            <p:spPr>
              <a:xfrm rot="5400000">
                <a:off x="5791757" y="688570"/>
                <a:ext cx="182583" cy="398"/>
              </a:xfrm>
              <a:prstGeom prst="line">
                <a:avLst/>
              </a:prstGeom>
              <a:ln>
                <a:solidFill>
                  <a:srgbClr val="9D39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모서리가 둥근 직사각형 15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rgbClr val="9D39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모서리가 둥근 직사각형 15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CB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D89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모서리가 둥근 직사각형 15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E3B3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9369552" y="400112"/>
              <a:ext cx="5116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solidFill>
                  <a:srgbClr val="7B2D2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45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7" name="직선 연결선 14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TextBox 145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1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3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2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1" name="직선 연결선 13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TextBox 12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791393" y="4538185"/>
            <a:ext cx="833209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ea typeface="나눔고딕" pitchFamily="50" charset="-127"/>
              </a:rPr>
              <a:t>사물함에 평행선이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ea typeface="나눔고딕" pitchFamily="50" charset="-127"/>
              </a:rPr>
              <a:t>.</a:t>
            </a:r>
          </a:p>
          <a:p>
            <a:pPr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교실 문에 평행선이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유리창에 평행선이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28464" y="908720"/>
            <a:ext cx="9252222" cy="562960"/>
            <a:chOff x="128464" y="908720"/>
            <a:chExt cx="9252222" cy="562960"/>
          </a:xfrm>
        </p:grpSpPr>
        <p:sp>
          <p:nvSpPr>
            <p:cNvPr id="57" name="TextBox 56"/>
            <p:cNvSpPr txBox="1"/>
            <p:nvPr/>
          </p:nvSpPr>
          <p:spPr>
            <a:xfrm>
              <a:off x="990447" y="908720"/>
              <a:ext cx="8390239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교실에서 평행선이 있는 곳을 찾아봅시다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464" y="923009"/>
              <a:ext cx="882446" cy="548671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88" name="직사각형 187">
            <a:hlinkClick r:id="rId4" action="ppaction://hlinksldjump"/>
          </p:cNvPr>
          <p:cNvSpPr/>
          <p:nvPr/>
        </p:nvSpPr>
        <p:spPr>
          <a:xfrm>
            <a:off x="7726138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hlinkClick r:id="rId5" action="ppaction://hlinksldjump"/>
          </p:cNvPr>
          <p:cNvSpPr/>
          <p:nvPr/>
        </p:nvSpPr>
        <p:spPr>
          <a:xfrm>
            <a:off x="8167744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hlinkClick r:id="rId6" action="ppaction://hlinksldjump"/>
          </p:cNvPr>
          <p:cNvSpPr/>
          <p:nvPr/>
        </p:nvSpPr>
        <p:spPr>
          <a:xfrm>
            <a:off x="8589492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hlinkClick r:id="rId7" action="ppaction://hlinksldjump"/>
          </p:cNvPr>
          <p:cNvSpPr/>
          <p:nvPr/>
        </p:nvSpPr>
        <p:spPr>
          <a:xfrm>
            <a:off x="9023515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2" name="그룹 33"/>
          <p:cNvGrpSpPr/>
          <p:nvPr/>
        </p:nvGrpSpPr>
        <p:grpSpPr>
          <a:xfrm>
            <a:off x="4791000" y="5031749"/>
            <a:ext cx="324000" cy="324000"/>
            <a:chOff x="4964713" y="2475902"/>
            <a:chExt cx="405203" cy="405203"/>
          </a:xfrm>
        </p:grpSpPr>
        <p:sp>
          <p:nvSpPr>
            <p:cNvPr id="184" name="타원 183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86" name="타원 18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539747" y="2333928"/>
            <a:ext cx="4828534" cy="1398007"/>
            <a:chOff x="2539747" y="2333928"/>
            <a:chExt cx="4828534" cy="139800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747" y="2333928"/>
              <a:ext cx="1663328" cy="138745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524" y="2555435"/>
              <a:ext cx="1622757" cy="117650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1352600" y="1941868"/>
            <a:ext cx="1806118" cy="911068"/>
            <a:chOff x="986641" y="1941868"/>
            <a:chExt cx="1806118" cy="91106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6" t="27011" r="4426" b="27011"/>
            <a:stretch/>
          </p:blipFill>
          <p:spPr>
            <a:xfrm flipH="1">
              <a:off x="986641" y="1941868"/>
              <a:ext cx="1806118" cy="911068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270782" y="2112960"/>
              <a:ext cx="12378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평행선은 어떻게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찾아야 하지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061086" y="1844824"/>
            <a:ext cx="1688252" cy="1055084"/>
            <a:chOff x="7369204" y="1844824"/>
            <a:chExt cx="1688252" cy="105508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93" t="27997" r="14793" b="27997"/>
            <a:stretch/>
          </p:blipFill>
          <p:spPr>
            <a:xfrm>
              <a:off x="7369204" y="1844824"/>
              <a:ext cx="1688252" cy="1055084"/>
            </a:xfrm>
            <a:prstGeom prst="rect">
              <a:avLst/>
            </a:prstGeom>
          </p:spPr>
        </p:pic>
        <p:sp>
          <p:nvSpPr>
            <p:cNvPr id="178" name="직사각형 177"/>
            <p:cNvSpPr/>
            <p:nvPr/>
          </p:nvSpPr>
          <p:spPr>
            <a:xfrm>
              <a:off x="7522275" y="2077689"/>
              <a:ext cx="13821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삼각자를 이용하면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찾기 쉬울 거야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2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841542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평행선 사이의 거리를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132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628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171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537176" y="0"/>
            <a:ext cx="251349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670386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" b="1470"/>
          <a:stretch/>
        </p:blipFill>
        <p:spPr>
          <a:xfrm>
            <a:off x="913423" y="1412777"/>
            <a:ext cx="8079155" cy="4541276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6881826" y="0"/>
            <a:ext cx="3015662" cy="680156"/>
            <a:chOff x="6881826" y="0"/>
            <a:chExt cx="3015662" cy="680156"/>
          </a:xfrm>
        </p:grpSpPr>
        <p:pic>
          <p:nvPicPr>
            <p:cNvPr id="69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0" name="그룹 75"/>
            <p:cNvGrpSpPr/>
            <p:nvPr/>
          </p:nvGrpSpPr>
          <p:grpSpPr>
            <a:xfrm>
              <a:off x="8166036" y="0"/>
              <a:ext cx="358080" cy="596027"/>
              <a:chOff x="5738819" y="665143"/>
              <a:chExt cx="288060" cy="479387"/>
            </a:xfrm>
          </p:grpSpPr>
          <p:cxnSp>
            <p:nvCxnSpPr>
              <p:cNvPr id="147" name="직선 연결선 14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모서리가 둥근 직사각형 14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8087939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2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41" name="타원 14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모서리가 둥근 직사각형 14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모서리가 둥근 직사각형 14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모서리가 둥근 직사각형 14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모서리가 둥근 직사각형 14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3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35" name="직선 연결선 13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25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7" name="직선 연결선 12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7706110" y="0"/>
              <a:ext cx="402673" cy="680156"/>
              <a:chOff x="8152987" y="0"/>
              <a:chExt cx="402673" cy="680156"/>
            </a:xfrm>
          </p:grpSpPr>
          <p:grpSp>
            <p:nvGrpSpPr>
              <p:cNvPr id="85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9" name="직선 연결선 88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0" name="직사각형 169">
            <a:hlinkClick r:id="rId4" action="ppaction://hlinksldjump"/>
          </p:cNvPr>
          <p:cNvSpPr/>
          <p:nvPr/>
        </p:nvSpPr>
        <p:spPr>
          <a:xfrm>
            <a:off x="8167744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hlinkClick r:id="rId5" action="ppaction://hlinksldjump"/>
          </p:cNvPr>
          <p:cNvSpPr/>
          <p:nvPr/>
        </p:nvSpPr>
        <p:spPr>
          <a:xfrm>
            <a:off x="8589492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hlinkClick r:id="rId6" action="ppaction://hlinksldjump"/>
          </p:cNvPr>
          <p:cNvSpPr/>
          <p:nvPr/>
        </p:nvSpPr>
        <p:spPr>
          <a:xfrm>
            <a:off x="9023515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hlinkClick r:id="rId7" action="ppaction://hlinksldjump"/>
          </p:cNvPr>
          <p:cNvSpPr/>
          <p:nvPr/>
        </p:nvSpPr>
        <p:spPr>
          <a:xfrm>
            <a:off x="9464440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64" name="TextBox 63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65" name="타원 64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6" name="그림 65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4192" y="900347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60387" y="920372"/>
            <a:ext cx="8789630" cy="1569708"/>
            <a:chOff x="560387" y="920372"/>
            <a:chExt cx="8789630" cy="1569708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560387" y="1422784"/>
              <a:ext cx="8785225" cy="1067296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920372"/>
              <a:ext cx="8736074" cy="498598"/>
              <a:chOff x="613943" y="4704049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4704049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난간에서 서로 만나지 않는 직선을 찾아볼까요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4877148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6881826" y="0"/>
            <a:ext cx="3015662" cy="680156"/>
            <a:chOff x="6881826" y="0"/>
            <a:chExt cx="3015662" cy="680156"/>
          </a:xfrm>
        </p:grpSpPr>
        <p:pic>
          <p:nvPicPr>
            <p:cNvPr id="6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9" name="그룹 75"/>
            <p:cNvGrpSpPr/>
            <p:nvPr/>
          </p:nvGrpSpPr>
          <p:grpSpPr>
            <a:xfrm>
              <a:off x="8166036" y="0"/>
              <a:ext cx="358080" cy="596027"/>
              <a:chOff x="5738819" y="665143"/>
              <a:chExt cx="288060" cy="479387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모서리가 둥근 직사각형 11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8087939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1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07" name="타원 10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모서리가 둥근 직사각형 10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9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706110" y="0"/>
              <a:ext cx="402673" cy="680156"/>
              <a:chOff x="8152987" y="0"/>
              <a:chExt cx="402673" cy="680156"/>
            </a:xfrm>
          </p:grpSpPr>
          <p:grpSp>
            <p:nvGrpSpPr>
              <p:cNvPr id="76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791393" y="1492131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난간의 기둥에 서로 만나지 않는 직선들이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양쪽의 난간이 서로 만나지 않는 직선입니다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직사각형 134">
            <a:hlinkClick r:id="rId3" action="ppaction://hlinksldjump"/>
          </p:cNvPr>
          <p:cNvSpPr/>
          <p:nvPr/>
        </p:nvSpPr>
        <p:spPr>
          <a:xfrm>
            <a:off x="8167744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hlinkClick r:id="rId4" action="ppaction://hlinksldjump"/>
          </p:cNvPr>
          <p:cNvSpPr/>
          <p:nvPr/>
        </p:nvSpPr>
        <p:spPr>
          <a:xfrm>
            <a:off x="8589492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hlinkClick r:id="rId5" action="ppaction://hlinksldjump"/>
          </p:cNvPr>
          <p:cNvSpPr/>
          <p:nvPr/>
        </p:nvSpPr>
        <p:spPr>
          <a:xfrm>
            <a:off x="9023515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hlinkClick r:id="rId6" action="ppaction://hlinksldjump"/>
          </p:cNvPr>
          <p:cNvSpPr/>
          <p:nvPr/>
        </p:nvSpPr>
        <p:spPr>
          <a:xfrm>
            <a:off x="9464440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9" name="그룹 33"/>
          <p:cNvGrpSpPr/>
          <p:nvPr/>
        </p:nvGrpSpPr>
        <p:grpSpPr>
          <a:xfrm>
            <a:off x="4791000" y="1794432"/>
            <a:ext cx="324000" cy="324000"/>
            <a:chOff x="4964713" y="2475902"/>
            <a:chExt cx="405203" cy="405203"/>
          </a:xfrm>
        </p:grpSpPr>
        <p:sp>
          <p:nvSpPr>
            <p:cNvPr id="190" name="타원 18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92" name="타원 1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6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7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모서리가 둥근 직사각형 11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0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9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88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73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5" name="직선 연결선 7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6" name="직사각형 175">
            <a:hlinkClick r:id="rId3" action="ppaction://hlinksldjump"/>
          </p:cNvPr>
          <p:cNvSpPr/>
          <p:nvPr/>
        </p:nvSpPr>
        <p:spPr>
          <a:xfrm>
            <a:off x="7726138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hlinkClick r:id="rId4" action="ppaction://hlinksldjump"/>
          </p:cNvPr>
          <p:cNvSpPr/>
          <p:nvPr/>
        </p:nvSpPr>
        <p:spPr>
          <a:xfrm>
            <a:off x="8589492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hlinkClick r:id="rId5" action="ppaction://hlinksldjump"/>
          </p:cNvPr>
          <p:cNvSpPr/>
          <p:nvPr/>
        </p:nvSpPr>
        <p:spPr>
          <a:xfrm>
            <a:off x="9023515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hlinkClick r:id="rId6" action="ppaction://hlinksldjump"/>
          </p:cNvPr>
          <p:cNvSpPr/>
          <p:nvPr/>
        </p:nvSpPr>
        <p:spPr>
          <a:xfrm>
            <a:off x="9464440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60388" y="966351"/>
            <a:ext cx="9077574" cy="461665"/>
            <a:chOff x="560388" y="966351"/>
            <a:chExt cx="9077574" cy="461665"/>
          </a:xfrm>
        </p:grpSpPr>
        <p:sp>
          <p:nvSpPr>
            <p:cNvPr id="62" name="TextBox 61"/>
            <p:cNvSpPr txBox="1"/>
            <p:nvPr/>
          </p:nvSpPr>
          <p:spPr>
            <a:xfrm>
              <a:off x="993964" y="966351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서로 만나지 않는 두 직선을 만들어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560388" y="992139"/>
              <a:ext cx="381000" cy="400110"/>
              <a:chOff x="452406" y="890570"/>
              <a:chExt cx="381000" cy="400110"/>
            </a:xfrm>
          </p:grpSpPr>
          <p:sp>
            <p:nvSpPr>
              <p:cNvPr id="182" name="타원 181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1" y="1751449"/>
            <a:ext cx="8452453" cy="38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90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1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86" name="타원 18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모서리가 둥근 직사각형 18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모서리가 둥근 직사각형 19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34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6" name="직선 연결선 135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26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8" name="직선 연결선 12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17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0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1" name="직선 연결선 11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560387" y="1924694"/>
            <a:ext cx="8789630" cy="1304105"/>
            <a:chOff x="560387" y="1924694"/>
            <a:chExt cx="8789630" cy="1304105"/>
          </a:xfrm>
        </p:grpSpPr>
        <p:grpSp>
          <p:nvGrpSpPr>
            <p:cNvPr id="8" name="그룹 7"/>
            <p:cNvGrpSpPr/>
            <p:nvPr/>
          </p:nvGrpSpPr>
          <p:grpSpPr>
            <a:xfrm>
              <a:off x="613943" y="1924694"/>
              <a:ext cx="8736074" cy="498598"/>
              <a:chOff x="613943" y="2739778"/>
              <a:chExt cx="8736074" cy="49859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777457" y="2739778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막대를 들어 올린 후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두 실이 서로 만나는지 확인해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613943" y="2912877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560387" y="2436799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791393" y="2583500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ea typeface="나눔고딕" pitchFamily="50" charset="-127"/>
              </a:rPr>
              <a:t>두 실은 서로 만나지 않습니다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ea typeface="나눔고딕" pitchFamily="50" charset="-127"/>
              </a:rPr>
              <a:t>.</a:t>
            </a:r>
            <a:endParaRPr lang="en-US" altLang="ko-KR" sz="2200" b="1" dirty="0" smtClean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3943" y="963172"/>
            <a:ext cx="8736074" cy="498598"/>
            <a:chOff x="613943" y="1097908"/>
            <a:chExt cx="8736074" cy="498598"/>
          </a:xfrm>
        </p:grpSpPr>
        <p:sp>
          <p:nvSpPr>
            <p:cNvPr id="87" name="TextBox 86"/>
            <p:cNvSpPr txBox="1"/>
            <p:nvPr/>
          </p:nvSpPr>
          <p:spPr>
            <a:xfrm>
              <a:off x="777457" y="1097908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막대와 실을 이용하여 서로 만나지 않는 두 직선을 만들어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13943" y="127100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0387" y="3691723"/>
            <a:ext cx="8789630" cy="1300737"/>
            <a:chOff x="560387" y="3691723"/>
            <a:chExt cx="8789630" cy="1300737"/>
          </a:xfrm>
        </p:grpSpPr>
        <p:grpSp>
          <p:nvGrpSpPr>
            <p:cNvPr id="12" name="그룹 11"/>
            <p:cNvGrpSpPr/>
            <p:nvPr/>
          </p:nvGrpSpPr>
          <p:grpSpPr>
            <a:xfrm>
              <a:off x="613943" y="3691723"/>
              <a:ext cx="8736074" cy="498598"/>
              <a:chOff x="613943" y="4298554"/>
              <a:chExt cx="8736074" cy="498598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777457" y="4298554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막대와 두 실이 어떻게 만나는지 삼각자를 이용하여 확인해 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613943" y="4471653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>
              <a:off x="560387" y="4200460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91393" y="4364089"/>
            <a:ext cx="8332097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수직으로 만납니다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89" name="직사각형 188">
            <a:hlinkClick r:id="rId3" action="ppaction://hlinksldjump"/>
          </p:cNvPr>
          <p:cNvSpPr/>
          <p:nvPr/>
        </p:nvSpPr>
        <p:spPr>
          <a:xfrm>
            <a:off x="7726138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hlinkClick r:id="rId4" action="ppaction://hlinksldjump"/>
          </p:cNvPr>
          <p:cNvSpPr/>
          <p:nvPr/>
        </p:nvSpPr>
        <p:spPr>
          <a:xfrm>
            <a:off x="8589492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hlinkClick r:id="rId5" action="ppaction://hlinksldjump"/>
          </p:cNvPr>
          <p:cNvSpPr/>
          <p:nvPr/>
        </p:nvSpPr>
        <p:spPr>
          <a:xfrm>
            <a:off x="9023515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hlinkClick r:id="rId6" action="ppaction://hlinksldjump"/>
          </p:cNvPr>
          <p:cNvSpPr/>
          <p:nvPr/>
        </p:nvSpPr>
        <p:spPr>
          <a:xfrm>
            <a:off x="9464440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33"/>
          <p:cNvGrpSpPr/>
          <p:nvPr/>
        </p:nvGrpSpPr>
        <p:grpSpPr>
          <a:xfrm>
            <a:off x="4791000" y="2676920"/>
            <a:ext cx="324000" cy="324000"/>
            <a:chOff x="4964713" y="2475902"/>
            <a:chExt cx="405203" cy="405203"/>
          </a:xfrm>
        </p:grpSpPr>
        <p:sp>
          <p:nvSpPr>
            <p:cNvPr id="102" name="타원 101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4" name="타원 103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33"/>
          <p:cNvGrpSpPr/>
          <p:nvPr/>
        </p:nvGrpSpPr>
        <p:grpSpPr>
          <a:xfrm>
            <a:off x="4791000" y="4434460"/>
            <a:ext cx="324000" cy="324000"/>
            <a:chOff x="4964713" y="2475902"/>
            <a:chExt cx="405203" cy="405203"/>
          </a:xfrm>
        </p:grpSpPr>
        <p:sp>
          <p:nvSpPr>
            <p:cNvPr id="106" name="타원 105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8" name="타원 10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500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7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모서리가 둥근 직사각형 121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12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14" name="직선 연결선 113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04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6" name="직선 연결선 10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9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9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8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4" name="직선 연결선 8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84" y="1700808"/>
            <a:ext cx="5313432" cy="1854760"/>
          </a:xfrm>
          <a:prstGeom prst="rect">
            <a:avLst/>
          </a:prstGeom>
        </p:spPr>
      </p:pic>
      <p:sp>
        <p:nvSpPr>
          <p:cNvPr id="143" name="직사각형 142">
            <a:hlinkClick r:id="rId4" action="ppaction://hlinksldjump"/>
          </p:cNvPr>
          <p:cNvSpPr/>
          <p:nvPr/>
        </p:nvSpPr>
        <p:spPr>
          <a:xfrm>
            <a:off x="7726138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hlinkClick r:id="rId5" action="ppaction://hlinksldjump"/>
          </p:cNvPr>
          <p:cNvSpPr/>
          <p:nvPr/>
        </p:nvSpPr>
        <p:spPr>
          <a:xfrm>
            <a:off x="8167744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hlinkClick r:id="rId6" action="ppaction://hlinksldjump"/>
          </p:cNvPr>
          <p:cNvSpPr/>
          <p:nvPr/>
        </p:nvSpPr>
        <p:spPr>
          <a:xfrm>
            <a:off x="9023515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hlinkClick r:id="rId7" action="ppaction://hlinksldjump"/>
          </p:cNvPr>
          <p:cNvSpPr/>
          <p:nvPr/>
        </p:nvSpPr>
        <p:spPr>
          <a:xfrm>
            <a:off x="9464440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0387" y="3645024"/>
            <a:ext cx="8789630" cy="2012826"/>
            <a:chOff x="560387" y="3645024"/>
            <a:chExt cx="8789630" cy="2012826"/>
          </a:xfrm>
        </p:grpSpPr>
        <p:grpSp>
          <p:nvGrpSpPr>
            <p:cNvPr id="245" name="그룹 244"/>
            <p:cNvGrpSpPr/>
            <p:nvPr/>
          </p:nvGrpSpPr>
          <p:grpSpPr>
            <a:xfrm>
              <a:off x="613943" y="3645024"/>
              <a:ext cx="8736074" cy="498598"/>
              <a:chOff x="613943" y="4623810"/>
              <a:chExt cx="8736074" cy="498598"/>
            </a:xfrm>
          </p:grpSpPr>
          <p:sp>
            <p:nvSpPr>
              <p:cNvPr id="248" name="TextBox 247"/>
              <p:cNvSpPr txBox="1"/>
              <p:nvPr/>
            </p:nvSpPr>
            <p:spPr>
              <a:xfrm>
                <a:off x="777457" y="4623810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서로 만나지 않는 두 직선을 모두 찾아보세요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249" name="타원 248"/>
              <p:cNvSpPr/>
              <p:nvPr/>
            </p:nvSpPr>
            <p:spPr>
              <a:xfrm>
                <a:off x="613943" y="4796909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6" name="모서리가 둥근 직사각형 245"/>
            <p:cNvSpPr/>
            <p:nvPr/>
          </p:nvSpPr>
          <p:spPr>
            <a:xfrm>
              <a:off x="560387" y="4158323"/>
              <a:ext cx="8785225" cy="1499527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683418" y="4229450"/>
            <a:ext cx="838963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ea typeface="나눔고딕" pitchFamily="50" charset="-127"/>
              </a:rPr>
              <a:t>직선 가와 직선 나가 서로 만나지 않습니다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ea typeface="나눔고딕" pitchFamily="50" charset="-127"/>
              </a:rPr>
              <a:t>.</a:t>
            </a:r>
          </a:p>
          <a:p>
            <a:pPr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ea typeface="나눔고딕" pitchFamily="50" charset="-127"/>
              </a:rPr>
              <a:t>직선 마와 직선 바가 서로 만나지 않습니다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ea typeface="나눔고딕" pitchFamily="50" charset="-127"/>
              </a:rPr>
              <a:t>.</a:t>
            </a:r>
          </a:p>
          <a:p>
            <a:pPr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직선 다와 직선 바는 끝없이 늘이면 만납니다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250" name="그룹 33"/>
          <p:cNvGrpSpPr/>
          <p:nvPr/>
        </p:nvGrpSpPr>
        <p:grpSpPr>
          <a:xfrm>
            <a:off x="4790999" y="4746086"/>
            <a:ext cx="324000" cy="324000"/>
            <a:chOff x="4964713" y="2475902"/>
            <a:chExt cx="405203" cy="405203"/>
          </a:xfrm>
        </p:grpSpPr>
        <p:sp>
          <p:nvSpPr>
            <p:cNvPr id="251" name="타원 25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53" name="타원 25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0388" y="936914"/>
            <a:ext cx="9077574" cy="461665"/>
            <a:chOff x="560388" y="936914"/>
            <a:chExt cx="9077574" cy="461665"/>
          </a:xfrm>
        </p:grpSpPr>
        <p:sp>
          <p:nvSpPr>
            <p:cNvPr id="255" name="TextBox 254"/>
            <p:cNvSpPr txBox="1"/>
            <p:nvPr/>
          </p:nvSpPr>
          <p:spPr>
            <a:xfrm>
              <a:off x="993964" y="936914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서로 만나지 않는 두 직선을 모두 찾아봅시다</a:t>
              </a:r>
              <a:r>
                <a:rPr lang="en-US" altLang="ko-KR" sz="24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256" name="그룹 255"/>
            <p:cNvGrpSpPr/>
            <p:nvPr/>
          </p:nvGrpSpPr>
          <p:grpSpPr>
            <a:xfrm>
              <a:off x="560388" y="962702"/>
              <a:ext cx="381000" cy="400110"/>
              <a:chOff x="452406" y="890570"/>
              <a:chExt cx="381000" cy="400110"/>
            </a:xfrm>
          </p:grpSpPr>
          <p:sp>
            <p:nvSpPr>
              <p:cNvPr id="257" name="타원 256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8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3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2" name="직선 연결선 171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모서리가 둥근 직사각형 172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모서리가 둥근 직사각형 176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모서리가 둥근 직사각형 19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모서리가 둥근 직사각형 19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63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55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7" name="직선 연결선 15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6" name="TextBox 155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3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4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타원 15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3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1" name="직선 연결선 14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0" name="TextBox 13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4" name="직사각형 173">
            <a:hlinkClick r:id="rId3" action="ppaction://hlinksldjump"/>
          </p:cNvPr>
          <p:cNvSpPr/>
          <p:nvPr/>
        </p:nvSpPr>
        <p:spPr>
          <a:xfrm>
            <a:off x="7726138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hlinkClick r:id="rId4" action="ppaction://hlinksldjump"/>
          </p:cNvPr>
          <p:cNvSpPr/>
          <p:nvPr/>
        </p:nvSpPr>
        <p:spPr>
          <a:xfrm>
            <a:off x="8167744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hlinkClick r:id="rId5" action="ppaction://hlinksldjump"/>
          </p:cNvPr>
          <p:cNvSpPr/>
          <p:nvPr/>
        </p:nvSpPr>
        <p:spPr>
          <a:xfrm>
            <a:off x="9023515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hlinkClick r:id="rId6" action="ppaction://hlinksldjump"/>
          </p:cNvPr>
          <p:cNvSpPr/>
          <p:nvPr/>
        </p:nvSpPr>
        <p:spPr>
          <a:xfrm>
            <a:off x="9464440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1003954" y="926360"/>
            <a:ext cx="3467012" cy="461665"/>
            <a:chOff x="1003954" y="985417"/>
            <a:chExt cx="3467012" cy="461665"/>
          </a:xfrm>
        </p:grpSpPr>
        <p:sp>
          <p:nvSpPr>
            <p:cNvPr id="76" name="TextBox 75"/>
            <p:cNvSpPr txBox="1"/>
            <p:nvPr/>
          </p:nvSpPr>
          <p:spPr>
            <a:xfrm>
              <a:off x="1227770" y="985417"/>
              <a:ext cx="3243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평행과 평행선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731288"/>
            <a:ext cx="9000000" cy="27252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6" r="-337" b="54848"/>
          <a:stretch/>
        </p:blipFill>
        <p:spPr>
          <a:xfrm>
            <a:off x="5767056" y="2368039"/>
            <a:ext cx="432048" cy="318304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7087" r="75623" b="-2239"/>
          <a:stretch/>
        </p:blipFill>
        <p:spPr>
          <a:xfrm>
            <a:off x="3543096" y="2754566"/>
            <a:ext cx="648072" cy="318304"/>
          </a:xfrm>
          <a:prstGeom prst="rect">
            <a:avLst/>
          </a:prstGeom>
        </p:spPr>
      </p:pic>
      <p:grpSp>
        <p:nvGrpSpPr>
          <p:cNvPr id="80" name="그룹 33"/>
          <p:cNvGrpSpPr/>
          <p:nvPr/>
        </p:nvGrpSpPr>
        <p:grpSpPr>
          <a:xfrm>
            <a:off x="5797265" y="2363276"/>
            <a:ext cx="324000" cy="324000"/>
            <a:chOff x="4964713" y="2475902"/>
            <a:chExt cx="405203" cy="405203"/>
          </a:xfrm>
        </p:grpSpPr>
        <p:sp>
          <p:nvSpPr>
            <p:cNvPr id="81" name="타원 80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9" name="타원 118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33"/>
          <p:cNvGrpSpPr/>
          <p:nvPr/>
        </p:nvGrpSpPr>
        <p:grpSpPr>
          <a:xfrm>
            <a:off x="3705132" y="2768400"/>
            <a:ext cx="324000" cy="324000"/>
            <a:chOff x="4964713" y="2475902"/>
            <a:chExt cx="405203" cy="405203"/>
          </a:xfrm>
        </p:grpSpPr>
        <p:sp>
          <p:nvSpPr>
            <p:cNvPr id="129" name="타원 128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1" name="타원 13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00" y="3061591"/>
            <a:ext cx="878916" cy="1231505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3284116" y="3231536"/>
            <a:ext cx="3456384" cy="917544"/>
            <a:chOff x="7420397" y="1844824"/>
            <a:chExt cx="1585866" cy="1055084"/>
          </a:xfrm>
        </p:grpSpPr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397" y="1844824"/>
              <a:ext cx="1585866" cy="1055084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7612642" y="2155559"/>
              <a:ext cx="12013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두 선분을 끝없이 늘여 그어도 서로 만나지</a:t>
              </a:r>
              <a:endParaRPr lang="en-US" altLang="ko-KR" sz="12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않을 때 두 선분을 </a:t>
              </a:r>
              <a:r>
                <a:rPr lang="ko-KR" altLang="en-US" sz="1200" b="1" dirty="0" err="1" smtClean="0">
                  <a:latin typeface="나눔고딕" pitchFamily="50" charset="-127"/>
                  <a:ea typeface="나눔고딕" pitchFamily="50" charset="-127"/>
                </a:rPr>
                <a:t>평행하다고</a:t>
              </a:r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 해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.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2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6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9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모서리가 둥근 직사각형 121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1" name="그룹 75"/>
            <p:cNvGrpSpPr/>
            <p:nvPr/>
          </p:nvGrpSpPr>
          <p:grpSpPr>
            <a:xfrm>
              <a:off x="8587924" y="0"/>
              <a:ext cx="358080" cy="596027"/>
              <a:chOff x="5738819" y="665143"/>
              <a:chExt cx="288060" cy="479387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모서리가 둥근 직사각형 11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954744" y="0"/>
              <a:ext cx="511679" cy="721316"/>
              <a:chOff x="8954744" y="0"/>
              <a:chExt cx="511679" cy="721316"/>
            </a:xfrm>
          </p:grpSpPr>
          <p:grpSp>
            <p:nvGrpSpPr>
              <p:cNvPr id="105" name="그룹 77"/>
              <p:cNvGrpSpPr/>
              <p:nvPr/>
            </p:nvGrpSpPr>
            <p:grpSpPr>
              <a:xfrm>
                <a:off x="902417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8513081" y="273586"/>
              <a:ext cx="52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4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87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77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79" name="직선 연결선 7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모서리가 둥근 직사각형 7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73" name="직사각형 172">
            <a:hlinkClick r:id="rId3" action="ppaction://hlinksldjump"/>
          </p:cNvPr>
          <p:cNvSpPr/>
          <p:nvPr/>
        </p:nvSpPr>
        <p:spPr>
          <a:xfrm>
            <a:off x="7726138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hlinkClick r:id="rId4" action="ppaction://hlinksldjump"/>
          </p:cNvPr>
          <p:cNvSpPr/>
          <p:nvPr/>
        </p:nvSpPr>
        <p:spPr>
          <a:xfrm>
            <a:off x="8167744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hlinkClick r:id="rId5" action="ppaction://hlinksldjump"/>
          </p:cNvPr>
          <p:cNvSpPr/>
          <p:nvPr/>
        </p:nvSpPr>
        <p:spPr>
          <a:xfrm>
            <a:off x="8589492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hlinkClick r:id="rId6" action="ppaction://hlinksldjump"/>
          </p:cNvPr>
          <p:cNvSpPr/>
          <p:nvPr/>
        </p:nvSpPr>
        <p:spPr>
          <a:xfrm>
            <a:off x="9464440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60388" y="966351"/>
            <a:ext cx="9077574" cy="461665"/>
            <a:chOff x="560388" y="966351"/>
            <a:chExt cx="9077574" cy="461665"/>
          </a:xfrm>
        </p:grpSpPr>
        <p:sp>
          <p:nvSpPr>
            <p:cNvPr id="190" name="TextBox 189"/>
            <p:cNvSpPr txBox="1"/>
            <p:nvPr/>
          </p:nvSpPr>
          <p:spPr>
            <a:xfrm>
              <a:off x="993964" y="966351"/>
              <a:ext cx="8643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삼각자를 </a:t>
              </a: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이용하여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주어진 직선과 평행한 직선을 그어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560388" y="992139"/>
              <a:ext cx="381000" cy="400110"/>
              <a:chOff x="452406" y="890570"/>
              <a:chExt cx="381000" cy="400110"/>
            </a:xfrm>
          </p:grpSpPr>
          <p:sp>
            <p:nvSpPr>
              <p:cNvPr id="192" name="타원 191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07" y="1751449"/>
            <a:ext cx="6578185" cy="43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0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4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모서리가 둥근 직사각형 17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6" name="그룹 75"/>
            <p:cNvGrpSpPr/>
            <p:nvPr/>
          </p:nvGrpSpPr>
          <p:grpSpPr>
            <a:xfrm>
              <a:off x="8587924" y="0"/>
              <a:ext cx="358080" cy="596027"/>
              <a:chOff x="5738819" y="665143"/>
              <a:chExt cx="288060" cy="479387"/>
            </a:xfrm>
          </p:grpSpPr>
          <p:cxnSp>
            <p:nvCxnSpPr>
              <p:cNvPr id="171" name="직선 연결선 170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모서리가 둥근 직사각형 171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모서리가 둥근 직사각형 174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모서리가 둥근 직사각형 175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8954744" y="0"/>
              <a:ext cx="511679" cy="721316"/>
              <a:chOff x="8954744" y="0"/>
              <a:chExt cx="511679" cy="721316"/>
            </a:xfrm>
          </p:grpSpPr>
          <p:grpSp>
            <p:nvGrpSpPr>
              <p:cNvPr id="127" name="그룹 77"/>
              <p:cNvGrpSpPr/>
              <p:nvPr/>
            </p:nvGrpSpPr>
            <p:grpSpPr>
              <a:xfrm>
                <a:off x="902417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8513081" y="273586"/>
              <a:ext cx="52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9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19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21" name="직선 연결선 12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모서리가 둥근 직사각형 12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0" name="TextBox 119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1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88" name="직사각형 187">
            <a:hlinkClick r:id="rId3" action="ppaction://hlinksldjump"/>
          </p:cNvPr>
          <p:cNvSpPr/>
          <p:nvPr/>
        </p:nvSpPr>
        <p:spPr>
          <a:xfrm>
            <a:off x="7726138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hlinkClick r:id="rId4" action="ppaction://hlinksldjump"/>
          </p:cNvPr>
          <p:cNvSpPr/>
          <p:nvPr/>
        </p:nvSpPr>
        <p:spPr>
          <a:xfrm>
            <a:off x="8167744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hlinkClick r:id="rId5" action="ppaction://hlinksldjump"/>
          </p:cNvPr>
          <p:cNvSpPr/>
          <p:nvPr/>
        </p:nvSpPr>
        <p:spPr>
          <a:xfrm>
            <a:off x="8589492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hlinkClick r:id="rId6" action="ppaction://hlinksldjump"/>
          </p:cNvPr>
          <p:cNvSpPr/>
          <p:nvPr/>
        </p:nvSpPr>
        <p:spPr>
          <a:xfrm>
            <a:off x="9464440" y="273586"/>
            <a:ext cx="358148" cy="31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35"/>
          <a:stretch/>
        </p:blipFill>
        <p:spPr>
          <a:xfrm>
            <a:off x="609657" y="943616"/>
            <a:ext cx="9083538" cy="2865812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04" y="1391581"/>
            <a:ext cx="2371961" cy="1626232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82" y="1950036"/>
            <a:ext cx="454430" cy="382676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09" y="1513662"/>
            <a:ext cx="1383644" cy="1042226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43" y="1559553"/>
            <a:ext cx="2389602" cy="122211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13943" y="4087941"/>
            <a:ext cx="8736074" cy="461665"/>
            <a:chOff x="613943" y="2985118"/>
            <a:chExt cx="8736074" cy="461665"/>
          </a:xfrm>
        </p:grpSpPr>
        <p:sp>
          <p:nvSpPr>
            <p:cNvPr id="74" name="TextBox 73"/>
            <p:cNvSpPr txBox="1"/>
            <p:nvPr/>
          </p:nvSpPr>
          <p:spPr>
            <a:xfrm>
              <a:off x="777457" y="2985118"/>
              <a:ext cx="85725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+mn-ea"/>
                  <a:ea typeface="+mn-ea"/>
                </a:rPr>
                <a:t>삼각자를 이용하여 주어진 직선과 평행한 직선을 그어 보세요</a:t>
              </a:r>
              <a:r>
                <a:rPr lang="en-US" altLang="ko-KR" sz="2000" dirty="0" smtClean="0">
                  <a:latin typeface="+mn-ea"/>
                  <a:ea typeface="+mn-ea"/>
                </a:rPr>
                <a:t>.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613943" y="3141289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33"/>
          <p:cNvGrpSpPr/>
          <p:nvPr/>
        </p:nvGrpSpPr>
        <p:grpSpPr>
          <a:xfrm>
            <a:off x="8170623" y="4192853"/>
            <a:ext cx="324000" cy="324000"/>
            <a:chOff x="4964713" y="2475902"/>
            <a:chExt cx="405203" cy="405203"/>
          </a:xfrm>
        </p:grpSpPr>
        <p:sp>
          <p:nvSpPr>
            <p:cNvPr id="80" name="타원 79"/>
            <p:cNvSpPr/>
            <p:nvPr/>
          </p:nvSpPr>
          <p:spPr>
            <a:xfrm>
              <a:off x="4964713" y="2475902"/>
              <a:ext cx="405203" cy="405203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2" name="타원 8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4" name="그림 1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16" y="1950036"/>
            <a:ext cx="454430" cy="382676"/>
          </a:xfrm>
          <a:prstGeom prst="rect">
            <a:avLst/>
          </a:prstGeom>
        </p:spPr>
      </p:pic>
      <p:sp>
        <p:nvSpPr>
          <p:cNvPr id="72" name="모서리가 둥근 직사각형 71"/>
          <p:cNvSpPr/>
          <p:nvPr/>
        </p:nvSpPr>
        <p:spPr>
          <a:xfrm>
            <a:off x="6969643" y="981075"/>
            <a:ext cx="298800" cy="298800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29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85 L 0 0.08148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495</Words>
  <Application>Microsoft Office PowerPoint</Application>
  <PresentationFormat>A4 용지(210x297mm)</PresentationFormat>
  <Paragraphs>192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  <vt:variant>
        <vt:lpstr>재구성한 쇼</vt:lpstr>
      </vt:variant>
      <vt:variant>
        <vt:i4>2</vt:i4>
      </vt:variant>
    </vt:vector>
  </HeadingPairs>
  <TitlesOfParts>
    <vt:vector size="22" baseType="lpstr">
      <vt:lpstr>나눔고딕 ExtraBold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  <vt:lpstr>재구성한 쇼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이하나</cp:lastModifiedBy>
  <cp:revision>3</cp:revision>
  <cp:lastPrinted>2020-09-08T04:17:57Z</cp:lastPrinted>
  <dcterms:created xsi:type="dcterms:W3CDTF">2020-09-07T10:18:08Z</dcterms:created>
  <dcterms:modified xsi:type="dcterms:W3CDTF">2021-06-14T06:21:20Z</dcterms:modified>
</cp:coreProperties>
</file>