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315" r:id="rId4"/>
    <p:sldId id="339" r:id="rId5"/>
    <p:sldId id="384" r:id="rId6"/>
    <p:sldId id="385" r:id="rId7"/>
    <p:sldId id="273" r:id="rId8"/>
    <p:sldId id="386" r:id="rId9"/>
    <p:sldId id="293" r:id="rId10"/>
    <p:sldId id="377" r:id="rId11"/>
    <p:sldId id="296" r:id="rId12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 ExtraBold" panose="020D0904000000000000" pitchFamily="50" charset="-127"/>
      <p:bold r:id="rId16"/>
    </p:embeddedFont>
    <p:embeddedFont>
      <p:font typeface="나눔고딕" panose="020D0604000000000000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5660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C"/>
    <a:srgbClr val="1FBADF"/>
    <a:srgbClr val="FF33CC"/>
    <a:srgbClr val="F6D7BC"/>
    <a:srgbClr val="C59C70"/>
    <a:srgbClr val="C8A0C2"/>
    <a:srgbClr val="2DBFC4"/>
    <a:srgbClr val="F05A67"/>
    <a:srgbClr val="ACCFBA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95317" autoAdjust="0"/>
  </p:normalViewPr>
  <p:slideViewPr>
    <p:cSldViewPr>
      <p:cViewPr>
        <p:scale>
          <a:sx n="75" d="100"/>
          <a:sy n="75" d="100"/>
        </p:scale>
        <p:origin x="2070" y="720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pos="5660"/>
        <p:guide orient="horz" pos="890"/>
        <p:guide orient="horz" pos="1117"/>
        <p:guide orient="horz" pos="13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0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74012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</p:spPr>
        </p:pic>
        <p:pic>
          <p:nvPicPr>
            <p:cNvPr id="1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381099" y="12893"/>
            <a:ext cx="2772948" cy="630025"/>
            <a:chOff x="1381099" y="12893"/>
            <a:chExt cx="2772948" cy="63002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381099" y="71438"/>
              <a:ext cx="2129016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정다각형을 알아볼까요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011039" y="12893"/>
              <a:ext cx="1143008" cy="630025"/>
              <a:chOff x="4493564" y="12893"/>
              <a:chExt cx="1143008" cy="630025"/>
            </a:xfrm>
          </p:grpSpPr>
          <p:pic>
            <p:nvPicPr>
              <p:cNvPr id="1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emf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3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6_4.mp4" TargetMode="Externa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7.png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1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6881826" y="0"/>
            <a:ext cx="3015662" cy="642918"/>
            <a:chOff x="6881826" y="0"/>
            <a:chExt cx="3015662" cy="642918"/>
          </a:xfrm>
        </p:grpSpPr>
        <p:pic>
          <p:nvPicPr>
            <p:cNvPr id="9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4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모서리가 둥근 직사각형 13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8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0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2" name="직선 연결선 10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정다각형을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6" y="3105835"/>
            <a:ext cx="14693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1" name="모서리가 둥근 사각형 설명선 90"/>
          <p:cNvSpPr/>
          <p:nvPr/>
        </p:nvSpPr>
        <p:spPr>
          <a:xfrm>
            <a:off x="4953000" y="78558"/>
            <a:ext cx="2319692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124~125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『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86~87</a:t>
            </a:r>
            <a:r>
              <a:rPr lang="ko-KR" altLang="en-US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spc="-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900" b="1" spc="-5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직사각형 144">
            <a:hlinkClick r:id="rId4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5" action="ppaction://hlinksldjump"/>
          </p:cNvPr>
          <p:cNvSpPr/>
          <p:nvPr/>
        </p:nvSpPr>
        <p:spPr>
          <a:xfrm>
            <a:off x="8146010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6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hlinkClick r:id="rId7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hlinkClick r:id="rId8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6881826" y="0"/>
            <a:ext cx="2999406" cy="680156"/>
            <a:chOff x="6881826" y="0"/>
            <a:chExt cx="2999406" cy="680156"/>
          </a:xfrm>
        </p:grpSpPr>
        <p:pic>
          <p:nvPicPr>
            <p:cNvPr id="9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0" name="그룹 99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77"/>
            <p:cNvGrpSpPr/>
            <p:nvPr/>
          </p:nvGrpSpPr>
          <p:grpSpPr>
            <a:xfrm>
              <a:off x="9448136" y="0"/>
              <a:ext cx="358148" cy="680156"/>
              <a:chOff x="5738819" y="597477"/>
              <a:chExt cx="288060" cy="547053"/>
            </a:xfrm>
          </p:grpSpPr>
          <p:cxnSp>
            <p:nvCxnSpPr>
              <p:cNvPr id="166" name="직선 연결선 165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모서리가 둥근 직사각형 16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9369552" y="400112"/>
              <a:ext cx="511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57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9" name="직선 연결선 15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3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3" name="TextBox 13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34814" y="908720"/>
            <a:ext cx="9225616" cy="561724"/>
            <a:chOff x="134814" y="908720"/>
            <a:chExt cx="9225616" cy="561724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08720"/>
              <a:ext cx="8369982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정다각형을 모두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찾아 이름을 말해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814" y="921773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0" y="0"/>
            <a:ext cx="696626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0" name="TextBox 119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60387" y="4116907"/>
            <a:ext cx="8785225" cy="79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1393" y="4283963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정팔각형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정오각형</a:t>
            </a: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1381099" y="12893"/>
            <a:ext cx="2772948" cy="630025"/>
            <a:chOff x="1381099" y="12893"/>
            <a:chExt cx="2772948" cy="630025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1381099" y="71438"/>
              <a:ext cx="2129016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정다각형을 알아볼까요</a:t>
              </a:r>
            </a:p>
          </p:txBody>
        </p:sp>
        <p:grpSp>
          <p:nvGrpSpPr>
            <p:cNvPr id="182" name="그룹 181"/>
            <p:cNvGrpSpPr/>
            <p:nvPr/>
          </p:nvGrpSpPr>
          <p:grpSpPr>
            <a:xfrm>
              <a:off x="3011039" y="12893"/>
              <a:ext cx="1143008" cy="630025"/>
              <a:chOff x="4493564" y="12893"/>
              <a:chExt cx="1143008" cy="630025"/>
            </a:xfrm>
          </p:grpSpPr>
          <p:pic>
            <p:nvPicPr>
              <p:cNvPr id="183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84" name="직사각형 183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5" name="직사각형 184">
            <a:hlinkClick r:id="rId5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6" action="ppaction://hlinksldjump"/>
          </p:cNvPr>
          <p:cNvSpPr/>
          <p:nvPr/>
        </p:nvSpPr>
        <p:spPr>
          <a:xfrm>
            <a:off x="8146010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hlinkClick r:id="rId7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8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273" y="1880466"/>
            <a:ext cx="9005455" cy="1694016"/>
          </a:xfrm>
          <a:prstGeom prst="rect">
            <a:avLst/>
          </a:prstGeom>
        </p:spPr>
      </p:pic>
      <p:grpSp>
        <p:nvGrpSpPr>
          <p:cNvPr id="78" name="그룹 33"/>
          <p:cNvGrpSpPr/>
          <p:nvPr/>
        </p:nvGrpSpPr>
        <p:grpSpPr>
          <a:xfrm>
            <a:off x="4791000" y="4359734"/>
            <a:ext cx="324000" cy="324000"/>
            <a:chOff x="4964713" y="2475902"/>
            <a:chExt cx="405203" cy="405203"/>
          </a:xfrm>
        </p:grpSpPr>
        <p:sp>
          <p:nvSpPr>
            <p:cNvPr id="79" name="타원 7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1" name="타원 8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7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41542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대각선을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62827" y="2136699"/>
            <a:ext cx="2572441" cy="2584603"/>
            <a:chOff x="1062827" y="2136699"/>
            <a:chExt cx="2572441" cy="2584603"/>
          </a:xfrm>
        </p:grpSpPr>
        <p:grpSp>
          <p:nvGrpSpPr>
            <p:cNvPr id="186" name="Group 851"/>
            <p:cNvGrpSpPr>
              <a:grpSpLocks noChangeAspect="1"/>
            </p:cNvGrpSpPr>
            <p:nvPr/>
          </p:nvGrpSpPr>
          <p:grpSpPr bwMode="auto">
            <a:xfrm>
              <a:off x="1313203" y="2390775"/>
              <a:ext cx="2071688" cy="2076450"/>
              <a:chOff x="810" y="1572"/>
              <a:chExt cx="1305" cy="1308"/>
            </a:xfrm>
          </p:grpSpPr>
          <p:sp>
            <p:nvSpPr>
              <p:cNvPr id="187" name="AutoShape 850"/>
              <p:cNvSpPr>
                <a:spLocks noChangeAspect="1" noChangeArrowheads="1" noTextEdit="1"/>
              </p:cNvSpPr>
              <p:nvPr/>
            </p:nvSpPr>
            <p:spPr bwMode="auto">
              <a:xfrm>
                <a:off x="810" y="1572"/>
                <a:ext cx="1305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8" name="Freeform 853"/>
              <p:cNvSpPr>
                <a:spLocks/>
              </p:cNvSpPr>
              <p:nvPr/>
            </p:nvSpPr>
            <p:spPr bwMode="auto">
              <a:xfrm>
                <a:off x="990" y="1576"/>
                <a:ext cx="1121" cy="1124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510" y="2"/>
                  </a:cxn>
                  <a:cxn ang="0">
                    <a:pos x="549" y="5"/>
                  </a:cxn>
                  <a:cxn ang="0">
                    <a:pos x="587" y="11"/>
                  </a:cxn>
                  <a:cxn ang="0">
                    <a:pos x="625" y="19"/>
                  </a:cxn>
                  <a:cxn ang="0">
                    <a:pos x="661" y="29"/>
                  </a:cxn>
                  <a:cxn ang="0">
                    <a:pos x="697" y="41"/>
                  </a:cxn>
                  <a:cxn ang="0">
                    <a:pos x="732" y="55"/>
                  </a:cxn>
                  <a:cxn ang="0">
                    <a:pos x="766" y="72"/>
                  </a:cxn>
                  <a:cxn ang="0">
                    <a:pos x="799" y="90"/>
                  </a:cxn>
                  <a:cxn ang="0">
                    <a:pos x="830" y="109"/>
                  </a:cxn>
                  <a:cxn ang="0">
                    <a:pos x="860" y="131"/>
                  </a:cxn>
                  <a:cxn ang="0">
                    <a:pos x="889" y="154"/>
                  </a:cxn>
                  <a:cxn ang="0">
                    <a:pos x="917" y="178"/>
                  </a:cxn>
                  <a:cxn ang="0">
                    <a:pos x="943" y="205"/>
                  </a:cxn>
                  <a:cxn ang="0">
                    <a:pos x="968" y="232"/>
                  </a:cxn>
                  <a:cxn ang="0">
                    <a:pos x="991" y="261"/>
                  </a:cxn>
                  <a:cxn ang="0">
                    <a:pos x="1012" y="292"/>
                  </a:cxn>
                  <a:cxn ang="0">
                    <a:pos x="1032" y="324"/>
                  </a:cxn>
                  <a:cxn ang="0">
                    <a:pos x="1050" y="356"/>
                  </a:cxn>
                  <a:cxn ang="0">
                    <a:pos x="1066" y="390"/>
                  </a:cxn>
                  <a:cxn ang="0">
                    <a:pos x="1080" y="425"/>
                  </a:cxn>
                  <a:cxn ang="0">
                    <a:pos x="1092" y="461"/>
                  </a:cxn>
                  <a:cxn ang="0">
                    <a:pos x="1102" y="498"/>
                  </a:cxn>
                  <a:cxn ang="0">
                    <a:pos x="1110" y="535"/>
                  </a:cxn>
                  <a:cxn ang="0">
                    <a:pos x="1116" y="574"/>
                  </a:cxn>
                  <a:cxn ang="0">
                    <a:pos x="1120" y="613"/>
                  </a:cxn>
                  <a:cxn ang="0">
                    <a:pos x="1121" y="652"/>
                  </a:cxn>
                  <a:cxn ang="0">
                    <a:pos x="1120" y="692"/>
                  </a:cxn>
                  <a:cxn ang="0">
                    <a:pos x="1116" y="731"/>
                  </a:cxn>
                  <a:cxn ang="0">
                    <a:pos x="1110" y="769"/>
                  </a:cxn>
                  <a:cxn ang="0">
                    <a:pos x="1103" y="806"/>
                  </a:cxn>
                  <a:cxn ang="0">
                    <a:pos x="1093" y="843"/>
                  </a:cxn>
                  <a:cxn ang="0">
                    <a:pos x="1081" y="878"/>
                  </a:cxn>
                  <a:cxn ang="0">
                    <a:pos x="1067" y="913"/>
                  </a:cxn>
                  <a:cxn ang="0">
                    <a:pos x="1051" y="947"/>
                  </a:cxn>
                  <a:cxn ang="0">
                    <a:pos x="1033" y="979"/>
                  </a:cxn>
                  <a:cxn ang="0">
                    <a:pos x="1014" y="1011"/>
                  </a:cxn>
                  <a:cxn ang="0">
                    <a:pos x="993" y="1041"/>
                  </a:cxn>
                  <a:cxn ang="0">
                    <a:pos x="970" y="1070"/>
                  </a:cxn>
                  <a:cxn ang="0">
                    <a:pos x="945" y="1098"/>
                  </a:cxn>
                  <a:cxn ang="0">
                    <a:pos x="919" y="1124"/>
                  </a:cxn>
                  <a:cxn ang="0">
                    <a:pos x="0" y="202"/>
                  </a:cxn>
                  <a:cxn ang="0">
                    <a:pos x="26" y="176"/>
                  </a:cxn>
                  <a:cxn ang="0">
                    <a:pos x="54" y="152"/>
                  </a:cxn>
                  <a:cxn ang="0">
                    <a:pos x="83" y="129"/>
                  </a:cxn>
                  <a:cxn ang="0">
                    <a:pos x="113" y="108"/>
                  </a:cxn>
                  <a:cxn ang="0">
                    <a:pos x="144" y="88"/>
                  </a:cxn>
                  <a:cxn ang="0">
                    <a:pos x="177" y="71"/>
                  </a:cxn>
                  <a:cxn ang="0">
                    <a:pos x="210" y="55"/>
                  </a:cxn>
                  <a:cxn ang="0">
                    <a:pos x="245" y="41"/>
                  </a:cxn>
                  <a:cxn ang="0">
                    <a:pos x="280" y="29"/>
                  </a:cxn>
                  <a:cxn ang="0">
                    <a:pos x="317" y="19"/>
                  </a:cxn>
                  <a:cxn ang="0">
                    <a:pos x="354" y="11"/>
                  </a:cxn>
                  <a:cxn ang="0">
                    <a:pos x="392" y="5"/>
                  </a:cxn>
                  <a:cxn ang="0">
                    <a:pos x="431" y="2"/>
                  </a:cxn>
                  <a:cxn ang="0">
                    <a:pos x="470" y="0"/>
                  </a:cxn>
                </a:cxnLst>
                <a:rect l="0" t="0" r="r" b="b"/>
                <a:pathLst>
                  <a:path w="1121" h="1124">
                    <a:moveTo>
                      <a:pt x="470" y="0"/>
                    </a:moveTo>
                    <a:lnTo>
                      <a:pt x="510" y="2"/>
                    </a:lnTo>
                    <a:lnTo>
                      <a:pt x="549" y="5"/>
                    </a:lnTo>
                    <a:lnTo>
                      <a:pt x="587" y="11"/>
                    </a:lnTo>
                    <a:lnTo>
                      <a:pt x="625" y="19"/>
                    </a:lnTo>
                    <a:lnTo>
                      <a:pt x="661" y="29"/>
                    </a:lnTo>
                    <a:lnTo>
                      <a:pt x="697" y="41"/>
                    </a:lnTo>
                    <a:lnTo>
                      <a:pt x="732" y="55"/>
                    </a:lnTo>
                    <a:lnTo>
                      <a:pt x="766" y="72"/>
                    </a:lnTo>
                    <a:lnTo>
                      <a:pt x="799" y="90"/>
                    </a:lnTo>
                    <a:lnTo>
                      <a:pt x="830" y="109"/>
                    </a:lnTo>
                    <a:lnTo>
                      <a:pt x="860" y="131"/>
                    </a:lnTo>
                    <a:lnTo>
                      <a:pt x="889" y="154"/>
                    </a:lnTo>
                    <a:lnTo>
                      <a:pt x="917" y="178"/>
                    </a:lnTo>
                    <a:lnTo>
                      <a:pt x="943" y="205"/>
                    </a:lnTo>
                    <a:lnTo>
                      <a:pt x="968" y="232"/>
                    </a:lnTo>
                    <a:lnTo>
                      <a:pt x="991" y="261"/>
                    </a:lnTo>
                    <a:lnTo>
                      <a:pt x="1012" y="292"/>
                    </a:lnTo>
                    <a:lnTo>
                      <a:pt x="1032" y="324"/>
                    </a:lnTo>
                    <a:lnTo>
                      <a:pt x="1050" y="356"/>
                    </a:lnTo>
                    <a:lnTo>
                      <a:pt x="1066" y="390"/>
                    </a:lnTo>
                    <a:lnTo>
                      <a:pt x="1080" y="425"/>
                    </a:lnTo>
                    <a:lnTo>
                      <a:pt x="1092" y="461"/>
                    </a:lnTo>
                    <a:lnTo>
                      <a:pt x="1102" y="498"/>
                    </a:lnTo>
                    <a:lnTo>
                      <a:pt x="1110" y="535"/>
                    </a:lnTo>
                    <a:lnTo>
                      <a:pt x="1116" y="574"/>
                    </a:lnTo>
                    <a:lnTo>
                      <a:pt x="1120" y="613"/>
                    </a:lnTo>
                    <a:lnTo>
                      <a:pt x="1121" y="652"/>
                    </a:lnTo>
                    <a:lnTo>
                      <a:pt x="1120" y="692"/>
                    </a:lnTo>
                    <a:lnTo>
                      <a:pt x="1116" y="731"/>
                    </a:lnTo>
                    <a:lnTo>
                      <a:pt x="1110" y="769"/>
                    </a:lnTo>
                    <a:lnTo>
                      <a:pt x="1103" y="806"/>
                    </a:lnTo>
                    <a:lnTo>
                      <a:pt x="1093" y="843"/>
                    </a:lnTo>
                    <a:lnTo>
                      <a:pt x="1081" y="878"/>
                    </a:lnTo>
                    <a:lnTo>
                      <a:pt x="1067" y="913"/>
                    </a:lnTo>
                    <a:lnTo>
                      <a:pt x="1051" y="947"/>
                    </a:lnTo>
                    <a:lnTo>
                      <a:pt x="1033" y="979"/>
                    </a:lnTo>
                    <a:lnTo>
                      <a:pt x="1014" y="1011"/>
                    </a:lnTo>
                    <a:lnTo>
                      <a:pt x="993" y="1041"/>
                    </a:lnTo>
                    <a:lnTo>
                      <a:pt x="970" y="1070"/>
                    </a:lnTo>
                    <a:lnTo>
                      <a:pt x="945" y="1098"/>
                    </a:lnTo>
                    <a:lnTo>
                      <a:pt x="919" y="1124"/>
                    </a:lnTo>
                    <a:lnTo>
                      <a:pt x="0" y="202"/>
                    </a:lnTo>
                    <a:lnTo>
                      <a:pt x="26" y="176"/>
                    </a:lnTo>
                    <a:lnTo>
                      <a:pt x="54" y="152"/>
                    </a:lnTo>
                    <a:lnTo>
                      <a:pt x="83" y="129"/>
                    </a:lnTo>
                    <a:lnTo>
                      <a:pt x="113" y="108"/>
                    </a:lnTo>
                    <a:lnTo>
                      <a:pt x="144" y="88"/>
                    </a:lnTo>
                    <a:lnTo>
                      <a:pt x="177" y="71"/>
                    </a:lnTo>
                    <a:lnTo>
                      <a:pt x="210" y="55"/>
                    </a:lnTo>
                    <a:lnTo>
                      <a:pt x="245" y="41"/>
                    </a:lnTo>
                    <a:lnTo>
                      <a:pt x="280" y="29"/>
                    </a:lnTo>
                    <a:lnTo>
                      <a:pt x="317" y="19"/>
                    </a:lnTo>
                    <a:lnTo>
                      <a:pt x="354" y="11"/>
                    </a:lnTo>
                    <a:lnTo>
                      <a:pt x="392" y="5"/>
                    </a:lnTo>
                    <a:lnTo>
                      <a:pt x="431" y="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EFEF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89" name="Freeform 854"/>
              <p:cNvSpPr>
                <a:spLocks/>
              </p:cNvSpPr>
              <p:nvPr/>
            </p:nvSpPr>
            <p:spPr bwMode="auto">
              <a:xfrm>
                <a:off x="810" y="1778"/>
                <a:ext cx="1099" cy="1102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1099" y="922"/>
                  </a:cxn>
                  <a:cxn ang="0">
                    <a:pos x="1072" y="947"/>
                  </a:cxn>
                  <a:cxn ang="0">
                    <a:pos x="1043" y="970"/>
                  </a:cxn>
                  <a:cxn ang="0">
                    <a:pos x="1012" y="992"/>
                  </a:cxn>
                  <a:cxn ang="0">
                    <a:pos x="981" y="1012"/>
                  </a:cxn>
                  <a:cxn ang="0">
                    <a:pos x="948" y="1030"/>
                  </a:cxn>
                  <a:cxn ang="0">
                    <a:pos x="914" y="1046"/>
                  </a:cxn>
                  <a:cxn ang="0">
                    <a:pos x="879" y="1061"/>
                  </a:cxn>
                  <a:cxn ang="0">
                    <a:pos x="843" y="1073"/>
                  </a:cxn>
                  <a:cxn ang="0">
                    <a:pos x="806" y="1083"/>
                  </a:cxn>
                  <a:cxn ang="0">
                    <a:pos x="768" y="1091"/>
                  </a:cxn>
                  <a:cxn ang="0">
                    <a:pos x="729" y="1097"/>
                  </a:cxn>
                  <a:cxn ang="0">
                    <a:pos x="690" y="1101"/>
                  </a:cxn>
                  <a:cxn ang="0">
                    <a:pos x="650" y="1102"/>
                  </a:cxn>
                  <a:cxn ang="0">
                    <a:pos x="611" y="1101"/>
                  </a:cxn>
                  <a:cxn ang="0">
                    <a:pos x="572" y="1097"/>
                  </a:cxn>
                  <a:cxn ang="0">
                    <a:pos x="533" y="1092"/>
                  </a:cxn>
                  <a:cxn ang="0">
                    <a:pos x="496" y="1083"/>
                  </a:cxn>
                  <a:cxn ang="0">
                    <a:pos x="459" y="1074"/>
                  </a:cxn>
                  <a:cxn ang="0">
                    <a:pos x="423" y="1061"/>
                  </a:cxn>
                  <a:cxn ang="0">
                    <a:pos x="388" y="1047"/>
                  </a:cxn>
                  <a:cxn ang="0">
                    <a:pos x="355" y="1031"/>
                  </a:cxn>
                  <a:cxn ang="0">
                    <a:pos x="322" y="1013"/>
                  </a:cxn>
                  <a:cxn ang="0">
                    <a:pos x="291" y="993"/>
                  </a:cxn>
                  <a:cxn ang="0">
                    <a:pos x="260" y="972"/>
                  </a:cxn>
                  <a:cxn ang="0">
                    <a:pos x="231" y="949"/>
                  </a:cxn>
                  <a:cxn ang="0">
                    <a:pos x="204" y="924"/>
                  </a:cxn>
                  <a:cxn ang="0">
                    <a:pos x="178" y="898"/>
                  </a:cxn>
                  <a:cxn ang="0">
                    <a:pos x="153" y="870"/>
                  </a:cxn>
                  <a:cxn ang="0">
                    <a:pos x="130" y="841"/>
                  </a:cxn>
                  <a:cxn ang="0">
                    <a:pos x="108" y="811"/>
                  </a:cxn>
                  <a:cxn ang="0">
                    <a:pos x="89" y="779"/>
                  </a:cxn>
                  <a:cxn ang="0">
                    <a:pos x="71" y="746"/>
                  </a:cxn>
                  <a:cxn ang="0">
                    <a:pos x="55" y="713"/>
                  </a:cxn>
                  <a:cxn ang="0">
                    <a:pos x="41" y="678"/>
                  </a:cxn>
                  <a:cxn ang="0">
                    <a:pos x="28" y="642"/>
                  </a:cxn>
                  <a:cxn ang="0">
                    <a:pos x="19" y="605"/>
                  </a:cxn>
                  <a:cxn ang="0">
                    <a:pos x="10" y="568"/>
                  </a:cxn>
                  <a:cxn ang="0">
                    <a:pos x="5" y="529"/>
                  </a:cxn>
                  <a:cxn ang="0">
                    <a:pos x="1" y="490"/>
                  </a:cxn>
                  <a:cxn ang="0">
                    <a:pos x="0" y="450"/>
                  </a:cxn>
                  <a:cxn ang="0">
                    <a:pos x="1" y="410"/>
                  </a:cxn>
                  <a:cxn ang="0">
                    <a:pos x="5" y="371"/>
                  </a:cxn>
                  <a:cxn ang="0">
                    <a:pos x="11" y="332"/>
                  </a:cxn>
                  <a:cxn ang="0">
                    <a:pos x="19" y="294"/>
                  </a:cxn>
                  <a:cxn ang="0">
                    <a:pos x="29" y="258"/>
                  </a:cxn>
                  <a:cxn ang="0">
                    <a:pos x="41" y="221"/>
                  </a:cxn>
                  <a:cxn ang="0">
                    <a:pos x="56" y="186"/>
                  </a:cxn>
                  <a:cxn ang="0">
                    <a:pos x="72" y="152"/>
                  </a:cxn>
                  <a:cxn ang="0">
                    <a:pos x="90" y="119"/>
                  </a:cxn>
                  <a:cxn ang="0">
                    <a:pos x="110" y="87"/>
                  </a:cxn>
                  <a:cxn ang="0">
                    <a:pos x="132" y="57"/>
                  </a:cxn>
                  <a:cxn ang="0">
                    <a:pos x="155" y="28"/>
                  </a:cxn>
                  <a:cxn ang="0">
                    <a:pos x="180" y="0"/>
                  </a:cxn>
                </a:cxnLst>
                <a:rect l="0" t="0" r="r" b="b"/>
                <a:pathLst>
                  <a:path w="1099" h="1102">
                    <a:moveTo>
                      <a:pt x="180" y="0"/>
                    </a:moveTo>
                    <a:lnTo>
                      <a:pt x="1099" y="922"/>
                    </a:lnTo>
                    <a:lnTo>
                      <a:pt x="1072" y="947"/>
                    </a:lnTo>
                    <a:lnTo>
                      <a:pt x="1043" y="970"/>
                    </a:lnTo>
                    <a:lnTo>
                      <a:pt x="1012" y="992"/>
                    </a:lnTo>
                    <a:lnTo>
                      <a:pt x="981" y="1012"/>
                    </a:lnTo>
                    <a:lnTo>
                      <a:pt x="948" y="1030"/>
                    </a:lnTo>
                    <a:lnTo>
                      <a:pt x="914" y="1046"/>
                    </a:lnTo>
                    <a:lnTo>
                      <a:pt x="879" y="1061"/>
                    </a:lnTo>
                    <a:lnTo>
                      <a:pt x="843" y="1073"/>
                    </a:lnTo>
                    <a:lnTo>
                      <a:pt x="806" y="1083"/>
                    </a:lnTo>
                    <a:lnTo>
                      <a:pt x="768" y="1091"/>
                    </a:lnTo>
                    <a:lnTo>
                      <a:pt x="729" y="1097"/>
                    </a:lnTo>
                    <a:lnTo>
                      <a:pt x="690" y="1101"/>
                    </a:lnTo>
                    <a:lnTo>
                      <a:pt x="650" y="1102"/>
                    </a:lnTo>
                    <a:lnTo>
                      <a:pt x="611" y="1101"/>
                    </a:lnTo>
                    <a:lnTo>
                      <a:pt x="572" y="1097"/>
                    </a:lnTo>
                    <a:lnTo>
                      <a:pt x="533" y="1092"/>
                    </a:lnTo>
                    <a:lnTo>
                      <a:pt x="496" y="1083"/>
                    </a:lnTo>
                    <a:lnTo>
                      <a:pt x="459" y="1074"/>
                    </a:lnTo>
                    <a:lnTo>
                      <a:pt x="423" y="1061"/>
                    </a:lnTo>
                    <a:lnTo>
                      <a:pt x="388" y="1047"/>
                    </a:lnTo>
                    <a:lnTo>
                      <a:pt x="355" y="1031"/>
                    </a:lnTo>
                    <a:lnTo>
                      <a:pt x="322" y="1013"/>
                    </a:lnTo>
                    <a:lnTo>
                      <a:pt x="291" y="993"/>
                    </a:lnTo>
                    <a:lnTo>
                      <a:pt x="260" y="972"/>
                    </a:lnTo>
                    <a:lnTo>
                      <a:pt x="231" y="949"/>
                    </a:lnTo>
                    <a:lnTo>
                      <a:pt x="204" y="924"/>
                    </a:lnTo>
                    <a:lnTo>
                      <a:pt x="178" y="898"/>
                    </a:lnTo>
                    <a:lnTo>
                      <a:pt x="153" y="870"/>
                    </a:lnTo>
                    <a:lnTo>
                      <a:pt x="130" y="841"/>
                    </a:lnTo>
                    <a:lnTo>
                      <a:pt x="108" y="811"/>
                    </a:lnTo>
                    <a:lnTo>
                      <a:pt x="89" y="779"/>
                    </a:lnTo>
                    <a:lnTo>
                      <a:pt x="71" y="746"/>
                    </a:lnTo>
                    <a:lnTo>
                      <a:pt x="55" y="713"/>
                    </a:lnTo>
                    <a:lnTo>
                      <a:pt x="41" y="678"/>
                    </a:lnTo>
                    <a:lnTo>
                      <a:pt x="28" y="642"/>
                    </a:lnTo>
                    <a:lnTo>
                      <a:pt x="19" y="605"/>
                    </a:lnTo>
                    <a:lnTo>
                      <a:pt x="10" y="568"/>
                    </a:lnTo>
                    <a:lnTo>
                      <a:pt x="5" y="529"/>
                    </a:lnTo>
                    <a:lnTo>
                      <a:pt x="1" y="490"/>
                    </a:lnTo>
                    <a:lnTo>
                      <a:pt x="0" y="450"/>
                    </a:lnTo>
                    <a:lnTo>
                      <a:pt x="1" y="410"/>
                    </a:lnTo>
                    <a:lnTo>
                      <a:pt x="5" y="371"/>
                    </a:lnTo>
                    <a:lnTo>
                      <a:pt x="11" y="332"/>
                    </a:lnTo>
                    <a:lnTo>
                      <a:pt x="19" y="294"/>
                    </a:lnTo>
                    <a:lnTo>
                      <a:pt x="29" y="258"/>
                    </a:lnTo>
                    <a:lnTo>
                      <a:pt x="41" y="221"/>
                    </a:lnTo>
                    <a:lnTo>
                      <a:pt x="56" y="186"/>
                    </a:lnTo>
                    <a:lnTo>
                      <a:pt x="72" y="152"/>
                    </a:lnTo>
                    <a:lnTo>
                      <a:pt x="90" y="119"/>
                    </a:lnTo>
                    <a:lnTo>
                      <a:pt x="110" y="87"/>
                    </a:lnTo>
                    <a:lnTo>
                      <a:pt x="132" y="57"/>
                    </a:lnTo>
                    <a:lnTo>
                      <a:pt x="155" y="2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0" name="Freeform 855"/>
              <p:cNvSpPr>
                <a:spLocks/>
              </p:cNvSpPr>
              <p:nvPr/>
            </p:nvSpPr>
            <p:spPr bwMode="auto">
              <a:xfrm>
                <a:off x="971" y="1764"/>
                <a:ext cx="118" cy="117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0" y="1"/>
                  </a:cxn>
                  <a:cxn ang="0">
                    <a:pos x="82" y="4"/>
                  </a:cxn>
                  <a:cxn ang="0">
                    <a:pos x="91" y="9"/>
                  </a:cxn>
                  <a:cxn ang="0">
                    <a:pos x="100" y="17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6" y="47"/>
                  </a:cxn>
                  <a:cxn ang="0">
                    <a:pos x="118" y="58"/>
                  </a:cxn>
                  <a:cxn ang="0">
                    <a:pos x="116" y="70"/>
                  </a:cxn>
                  <a:cxn ang="0">
                    <a:pos x="113" y="81"/>
                  </a:cxn>
                  <a:cxn ang="0">
                    <a:pos x="108" y="91"/>
                  </a:cxn>
                  <a:cxn ang="0">
                    <a:pos x="100" y="100"/>
                  </a:cxn>
                  <a:cxn ang="0">
                    <a:pos x="91" y="107"/>
                  </a:cxn>
                  <a:cxn ang="0">
                    <a:pos x="82" y="113"/>
                  </a:cxn>
                  <a:cxn ang="0">
                    <a:pos x="70" y="116"/>
                  </a:cxn>
                  <a:cxn ang="0">
                    <a:pos x="59" y="117"/>
                  </a:cxn>
                  <a:cxn ang="0">
                    <a:pos x="47" y="116"/>
                  </a:cxn>
                  <a:cxn ang="0">
                    <a:pos x="36" y="113"/>
                  </a:cxn>
                  <a:cxn ang="0">
                    <a:pos x="26" y="107"/>
                  </a:cxn>
                  <a:cxn ang="0">
                    <a:pos x="17" y="100"/>
                  </a:cxn>
                  <a:cxn ang="0">
                    <a:pos x="10" y="91"/>
                  </a:cxn>
                  <a:cxn ang="0">
                    <a:pos x="5" y="81"/>
                  </a:cxn>
                  <a:cxn ang="0">
                    <a:pos x="1" y="70"/>
                  </a:cxn>
                  <a:cxn ang="0">
                    <a:pos x="0" y="58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0" y="26"/>
                  </a:cxn>
                  <a:cxn ang="0">
                    <a:pos x="17" y="17"/>
                  </a:cxn>
                  <a:cxn ang="0">
                    <a:pos x="26" y="9"/>
                  </a:cxn>
                  <a:cxn ang="0">
                    <a:pos x="36" y="4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7">
                    <a:moveTo>
                      <a:pt x="59" y="0"/>
                    </a:moveTo>
                    <a:lnTo>
                      <a:pt x="70" y="1"/>
                    </a:lnTo>
                    <a:lnTo>
                      <a:pt x="82" y="4"/>
                    </a:lnTo>
                    <a:lnTo>
                      <a:pt x="91" y="9"/>
                    </a:lnTo>
                    <a:lnTo>
                      <a:pt x="100" y="17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6" y="47"/>
                    </a:lnTo>
                    <a:lnTo>
                      <a:pt x="118" y="58"/>
                    </a:lnTo>
                    <a:lnTo>
                      <a:pt x="116" y="70"/>
                    </a:lnTo>
                    <a:lnTo>
                      <a:pt x="113" y="81"/>
                    </a:lnTo>
                    <a:lnTo>
                      <a:pt x="108" y="91"/>
                    </a:lnTo>
                    <a:lnTo>
                      <a:pt x="100" y="100"/>
                    </a:lnTo>
                    <a:lnTo>
                      <a:pt x="91" y="107"/>
                    </a:lnTo>
                    <a:lnTo>
                      <a:pt x="82" y="113"/>
                    </a:lnTo>
                    <a:lnTo>
                      <a:pt x="70" y="116"/>
                    </a:lnTo>
                    <a:lnTo>
                      <a:pt x="59" y="117"/>
                    </a:lnTo>
                    <a:lnTo>
                      <a:pt x="47" y="116"/>
                    </a:lnTo>
                    <a:lnTo>
                      <a:pt x="36" y="113"/>
                    </a:lnTo>
                    <a:lnTo>
                      <a:pt x="26" y="107"/>
                    </a:lnTo>
                    <a:lnTo>
                      <a:pt x="17" y="100"/>
                    </a:lnTo>
                    <a:lnTo>
                      <a:pt x="10" y="91"/>
                    </a:lnTo>
                    <a:lnTo>
                      <a:pt x="5" y="81"/>
                    </a:lnTo>
                    <a:lnTo>
                      <a:pt x="1" y="70"/>
                    </a:lnTo>
                    <a:lnTo>
                      <a:pt x="0" y="58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0" y="26"/>
                    </a:lnTo>
                    <a:lnTo>
                      <a:pt x="17" y="17"/>
                    </a:lnTo>
                    <a:lnTo>
                      <a:pt x="26" y="9"/>
                    </a:lnTo>
                    <a:lnTo>
                      <a:pt x="36" y="4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91" name="Freeform 856"/>
              <p:cNvSpPr>
                <a:spLocks/>
              </p:cNvSpPr>
              <p:nvPr/>
            </p:nvSpPr>
            <p:spPr bwMode="auto">
              <a:xfrm>
                <a:off x="1813" y="2596"/>
                <a:ext cx="118" cy="118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71" y="1"/>
                  </a:cxn>
                  <a:cxn ang="0">
                    <a:pos x="82" y="5"/>
                  </a:cxn>
                  <a:cxn ang="0">
                    <a:pos x="92" y="11"/>
                  </a:cxn>
                  <a:cxn ang="0">
                    <a:pos x="101" y="18"/>
                  </a:cxn>
                  <a:cxn ang="0">
                    <a:pos x="108" y="26"/>
                  </a:cxn>
                  <a:cxn ang="0">
                    <a:pos x="113" y="36"/>
                  </a:cxn>
                  <a:cxn ang="0">
                    <a:pos x="117" y="47"/>
                  </a:cxn>
                  <a:cxn ang="0">
                    <a:pos x="118" y="59"/>
                  </a:cxn>
                  <a:cxn ang="0">
                    <a:pos x="117" y="71"/>
                  </a:cxn>
                  <a:cxn ang="0">
                    <a:pos x="113" y="82"/>
                  </a:cxn>
                  <a:cxn ang="0">
                    <a:pos x="108" y="92"/>
                  </a:cxn>
                  <a:cxn ang="0">
                    <a:pos x="101" y="101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1" y="117"/>
                  </a:cxn>
                  <a:cxn ang="0">
                    <a:pos x="59" y="118"/>
                  </a:cxn>
                  <a:cxn ang="0">
                    <a:pos x="47" y="117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1"/>
                  </a:cxn>
                  <a:cxn ang="0">
                    <a:pos x="11" y="92"/>
                  </a:cxn>
                  <a:cxn ang="0">
                    <a:pos x="5" y="82"/>
                  </a:cxn>
                  <a:cxn ang="0">
                    <a:pos x="1" y="71"/>
                  </a:cxn>
                  <a:cxn ang="0">
                    <a:pos x="0" y="59"/>
                  </a:cxn>
                  <a:cxn ang="0">
                    <a:pos x="1" y="47"/>
                  </a:cxn>
                  <a:cxn ang="0">
                    <a:pos x="5" y="36"/>
                  </a:cxn>
                  <a:cxn ang="0">
                    <a:pos x="11" y="26"/>
                  </a:cxn>
                  <a:cxn ang="0">
                    <a:pos x="18" y="18"/>
                  </a:cxn>
                  <a:cxn ang="0">
                    <a:pos x="26" y="11"/>
                  </a:cxn>
                  <a:cxn ang="0">
                    <a:pos x="36" y="5"/>
                  </a:cxn>
                  <a:cxn ang="0">
                    <a:pos x="47" y="1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0"/>
                    </a:moveTo>
                    <a:lnTo>
                      <a:pt x="71" y="1"/>
                    </a:lnTo>
                    <a:lnTo>
                      <a:pt x="82" y="5"/>
                    </a:lnTo>
                    <a:lnTo>
                      <a:pt x="92" y="11"/>
                    </a:lnTo>
                    <a:lnTo>
                      <a:pt x="101" y="18"/>
                    </a:lnTo>
                    <a:lnTo>
                      <a:pt x="108" y="26"/>
                    </a:lnTo>
                    <a:lnTo>
                      <a:pt x="113" y="36"/>
                    </a:lnTo>
                    <a:lnTo>
                      <a:pt x="117" y="47"/>
                    </a:lnTo>
                    <a:lnTo>
                      <a:pt x="118" y="59"/>
                    </a:lnTo>
                    <a:lnTo>
                      <a:pt x="117" y="71"/>
                    </a:lnTo>
                    <a:lnTo>
                      <a:pt x="113" y="82"/>
                    </a:lnTo>
                    <a:lnTo>
                      <a:pt x="108" y="92"/>
                    </a:lnTo>
                    <a:lnTo>
                      <a:pt x="101" y="101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1" y="117"/>
                    </a:lnTo>
                    <a:lnTo>
                      <a:pt x="59" y="118"/>
                    </a:lnTo>
                    <a:lnTo>
                      <a:pt x="47" y="117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1"/>
                    </a:lnTo>
                    <a:lnTo>
                      <a:pt x="11" y="92"/>
                    </a:lnTo>
                    <a:lnTo>
                      <a:pt x="5" y="82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1" y="47"/>
                    </a:lnTo>
                    <a:lnTo>
                      <a:pt x="5" y="36"/>
                    </a:lnTo>
                    <a:lnTo>
                      <a:pt x="11" y="26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6" y="5"/>
                    </a:lnTo>
                    <a:lnTo>
                      <a:pt x="47" y="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74D5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pic>
          <p:nvPicPr>
            <p:cNvPr id="193" name="그림 192" descr="원  외부 점선 .eps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1062827" y="2136699"/>
              <a:ext cx="2572441" cy="2584603"/>
            </a:xfrm>
            <a:prstGeom prst="rect">
              <a:avLst/>
            </a:prstGeom>
          </p:spPr>
        </p:pic>
        <p:sp>
          <p:nvSpPr>
            <p:cNvPr id="194" name="타원 193"/>
            <p:cNvSpPr/>
            <p:nvPr/>
          </p:nvSpPr>
          <p:spPr>
            <a:xfrm>
              <a:off x="1517101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670385" y="3105835"/>
            <a:ext cx="13874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0" y="0"/>
            <a:ext cx="905067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24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24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246" name="TextBox 245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381099" y="12893"/>
            <a:ext cx="2772948" cy="630025"/>
            <a:chOff x="1381099" y="12893"/>
            <a:chExt cx="2772948" cy="630025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381099" y="71438"/>
              <a:ext cx="2129016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정다각형을 알아볼까요</a:t>
              </a: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11039" y="12893"/>
              <a:ext cx="1143008" cy="630025"/>
              <a:chOff x="4493564" y="12893"/>
              <a:chExt cx="1143008" cy="630025"/>
            </a:xfrm>
          </p:grpSpPr>
          <p:pic>
            <p:nvPicPr>
              <p:cNvPr id="48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50" name="직사각형 49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8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7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59" name="직선 연결선 15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모서리가 둥근 직사각형 15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모서리가 둥근 직사각형 15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10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2" name="직선 연결선 1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102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4" name="직선 연결선 10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84" name="직사각형 183">
            <a:hlinkClick r:id="rId3" action="ppaction://hlinksldjump"/>
          </p:cNvPr>
          <p:cNvSpPr/>
          <p:nvPr/>
        </p:nvSpPr>
        <p:spPr>
          <a:xfrm>
            <a:off x="8146010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hlinkClick r:id="rId4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5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hlinkClick r:id="rId6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23" y="1412776"/>
            <a:ext cx="7871953" cy="4698898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89" name="TextBox 88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90" name="타원 89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91" name="그림 90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9627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그룹 157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17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4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215" name="직선 연결선 21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모서리가 둥근 직사각형 21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모서리가 둥근 직사각형 219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79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모서리가 둥근 직사각형 21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TextBox 17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20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3" name="직선 연결선 2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모서리가 둥근 직사각형 2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2" name="TextBox 20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93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5" name="직선 연결선 1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18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7" name="직선 연결선 18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6" name="TextBox 185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996139"/>
            <a:ext cx="8789630" cy="1999675"/>
            <a:chOff x="560387" y="996139"/>
            <a:chExt cx="8789630" cy="1999675"/>
          </a:xfrm>
        </p:grpSpPr>
        <p:grpSp>
          <p:nvGrpSpPr>
            <p:cNvPr id="2" name="그룹 1"/>
            <p:cNvGrpSpPr/>
            <p:nvPr/>
          </p:nvGrpSpPr>
          <p:grpSpPr>
            <a:xfrm>
              <a:off x="613943" y="996139"/>
              <a:ext cx="8736074" cy="498598"/>
              <a:chOff x="613943" y="3463861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34638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도로에서 볼 수 있는 다각형은 어떤 것이 있나요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36369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7" name="모서리가 둥근 직사각형 256"/>
            <p:cNvSpPr/>
            <p:nvPr/>
          </p:nvSpPr>
          <p:spPr>
            <a:xfrm>
              <a:off x="560387" y="1491316"/>
              <a:ext cx="8785225" cy="1504498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791393" y="1564582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표지판에서는 삼각형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사각형을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표지판에서는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오각형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팔각형을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보도블록에서는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평행사변형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육각형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삼각형을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387" y="3403746"/>
            <a:ext cx="8789630" cy="1681437"/>
            <a:chOff x="560387" y="3403746"/>
            <a:chExt cx="8789630" cy="1681437"/>
          </a:xfrm>
        </p:grpSpPr>
        <p:grpSp>
          <p:nvGrpSpPr>
            <p:cNvPr id="226" name="그룹 225"/>
            <p:cNvGrpSpPr/>
            <p:nvPr/>
          </p:nvGrpSpPr>
          <p:grpSpPr>
            <a:xfrm>
              <a:off x="613943" y="3403746"/>
              <a:ext cx="8736074" cy="498598"/>
              <a:chOff x="613943" y="3463861"/>
              <a:chExt cx="8736074" cy="498598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777457" y="34638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이 외에 다른 다각형을 볼 수 있는 곳은 어디인가요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228" name="타원 227"/>
              <p:cNvSpPr/>
              <p:nvPr/>
            </p:nvSpPr>
            <p:spPr>
              <a:xfrm>
                <a:off x="613943" y="36369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9" name="모서리가 둥근 직사각형 228"/>
            <p:cNvSpPr/>
            <p:nvPr/>
          </p:nvSpPr>
          <p:spPr>
            <a:xfrm>
              <a:off x="560387" y="3898922"/>
              <a:ext cx="8785225" cy="1186261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791393" y="4045624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교실과 학교 그리고 집에서도 많은 다각형을 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미술관에서 다각형을 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볼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" name="직사각형 234">
            <a:hlinkClick r:id="rId3" action="ppaction://hlinksldjump"/>
          </p:cNvPr>
          <p:cNvSpPr/>
          <p:nvPr/>
        </p:nvSpPr>
        <p:spPr>
          <a:xfrm>
            <a:off x="8146010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hlinkClick r:id="rId4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hlinkClick r:id="rId5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hlinkClick r:id="rId6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2153565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33"/>
          <p:cNvGrpSpPr/>
          <p:nvPr/>
        </p:nvGrpSpPr>
        <p:grpSpPr>
          <a:xfrm>
            <a:off x="4791000" y="4330052"/>
            <a:ext cx="324000" cy="324000"/>
            <a:chOff x="4964713" y="2475902"/>
            <a:chExt cx="405203" cy="405203"/>
          </a:xfrm>
        </p:grpSpPr>
        <p:sp>
          <p:nvSpPr>
            <p:cNvPr id="89" name="타원 8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1" name="타원 9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2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40" y="4597847"/>
            <a:ext cx="7592120" cy="1478983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0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모서리가 둥근 직사각형 13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23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5" name="직선 연결선 12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TextBox 123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7" name="직선 연결선 11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9" name="직선 연결선 10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65336" y="940470"/>
            <a:ext cx="8814178" cy="498598"/>
            <a:chOff x="565336" y="940470"/>
            <a:chExt cx="8814178" cy="498598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40470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spc="-150" dirty="0">
                  <a:latin typeface="나눔고딕 ExtraBold" pitchFamily="50" charset="-127"/>
                  <a:ea typeface="나눔고딕 ExtraBold" pitchFamily="50" charset="-127"/>
                </a:rPr>
                <a:t>도로에서 볼 수 있는 다양한 다각형 모양을 분류하여 봅시다</a:t>
              </a:r>
              <a:r>
                <a:rPr lang="en-US" altLang="ko-KR" sz="2400" spc="-15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65336" y="989714"/>
              <a:ext cx="381000" cy="400110"/>
              <a:chOff x="452406" y="890570"/>
              <a:chExt cx="381000" cy="40011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13943" y="4113819"/>
            <a:ext cx="8736074" cy="498598"/>
            <a:chOff x="613943" y="3463861"/>
            <a:chExt cx="8736074" cy="498598"/>
          </a:xfrm>
        </p:grpSpPr>
        <p:sp>
          <p:nvSpPr>
            <p:cNvPr id="107" name="TextBox 106"/>
            <p:cNvSpPr txBox="1"/>
            <p:nvPr/>
          </p:nvSpPr>
          <p:spPr>
            <a:xfrm>
              <a:off x="777457" y="3463861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변의 길이와 각의 크기에 따라 분류하여 기호를 써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613943" y="363696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10444" y="5076567"/>
            <a:ext cx="15049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49772" y="5076567"/>
            <a:ext cx="15049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09831" y="5487694"/>
            <a:ext cx="15049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49159" y="5487694"/>
            <a:ext cx="150496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>
            <a:hlinkClick r:id="rId5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6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hlinkClick r:id="rId7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8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33"/>
          <p:cNvGrpSpPr/>
          <p:nvPr/>
        </p:nvGrpSpPr>
        <p:grpSpPr>
          <a:xfrm>
            <a:off x="4100312" y="5152130"/>
            <a:ext cx="324000" cy="324000"/>
            <a:chOff x="4964713" y="2475902"/>
            <a:chExt cx="405203" cy="405203"/>
          </a:xfrm>
        </p:grpSpPr>
        <p:sp>
          <p:nvSpPr>
            <p:cNvPr id="147" name="타원 146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9" name="타원 14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0" name="그룹 33"/>
          <p:cNvGrpSpPr/>
          <p:nvPr/>
        </p:nvGrpSpPr>
        <p:grpSpPr>
          <a:xfrm>
            <a:off x="4100312" y="5581542"/>
            <a:ext cx="324000" cy="324000"/>
            <a:chOff x="4964713" y="2475902"/>
            <a:chExt cx="405203" cy="405203"/>
          </a:xfrm>
        </p:grpSpPr>
        <p:sp>
          <p:nvSpPr>
            <p:cNvPr id="151" name="타원 15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3" name="타원 15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33"/>
          <p:cNvGrpSpPr/>
          <p:nvPr/>
        </p:nvGrpSpPr>
        <p:grpSpPr>
          <a:xfrm>
            <a:off x="7005264" y="5157317"/>
            <a:ext cx="324000" cy="324000"/>
            <a:chOff x="4964713" y="2475902"/>
            <a:chExt cx="405203" cy="405203"/>
          </a:xfrm>
        </p:grpSpPr>
        <p:sp>
          <p:nvSpPr>
            <p:cNvPr id="159" name="타원 15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1" name="타원 16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33"/>
          <p:cNvGrpSpPr/>
          <p:nvPr/>
        </p:nvGrpSpPr>
        <p:grpSpPr>
          <a:xfrm>
            <a:off x="7005264" y="5586729"/>
            <a:ext cx="324000" cy="324000"/>
            <a:chOff x="4964713" y="2475902"/>
            <a:chExt cx="405203" cy="405203"/>
          </a:xfrm>
        </p:grpSpPr>
        <p:sp>
          <p:nvSpPr>
            <p:cNvPr id="163" name="타원 162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0" name="타원 1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273" y="1782808"/>
            <a:ext cx="9005455" cy="213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76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2" name="타원 13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모서리가 둥근 직사각형 13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2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6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0" name="직선 연결선 10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9" name="직선 연결선 9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69" name="TextBox 168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0387" y="2618611"/>
            <a:ext cx="8789630" cy="1282515"/>
            <a:chOff x="560387" y="2618611"/>
            <a:chExt cx="8789630" cy="1282515"/>
          </a:xfrm>
        </p:grpSpPr>
        <p:grpSp>
          <p:nvGrpSpPr>
            <p:cNvPr id="5" name="그룹 4"/>
            <p:cNvGrpSpPr/>
            <p:nvPr/>
          </p:nvGrpSpPr>
          <p:grpSpPr>
            <a:xfrm>
              <a:off x="613943" y="2618611"/>
              <a:ext cx="8736074" cy="498598"/>
              <a:chOff x="613943" y="3463861"/>
              <a:chExt cx="8736074" cy="498598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777457" y="34638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변의 길이와 각의 크기가 모두 같은 다각형을 찾아보세요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13943" y="36369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560387" y="3109126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91393" y="3255827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387" y="3933056"/>
            <a:ext cx="8789630" cy="2037221"/>
            <a:chOff x="560387" y="3933056"/>
            <a:chExt cx="8789630" cy="2037221"/>
          </a:xfrm>
        </p:grpSpPr>
        <p:grpSp>
          <p:nvGrpSpPr>
            <p:cNvPr id="8" name="그룹 7"/>
            <p:cNvGrpSpPr/>
            <p:nvPr/>
          </p:nvGrpSpPr>
          <p:grpSpPr>
            <a:xfrm>
              <a:off x="613943" y="3933056"/>
              <a:ext cx="8736074" cy="904863"/>
              <a:chOff x="613943" y="4501520"/>
              <a:chExt cx="8736074" cy="904863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777457" y="4501520"/>
                <a:ext cx="857256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변의 길이와 각의 크기가 모두 같은 다각형을 무엇이라고 부르면 좋을지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613943" y="467461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7" name="모서리가 둥근 직사각형 96"/>
            <p:cNvSpPr/>
            <p:nvPr/>
          </p:nvSpPr>
          <p:spPr>
            <a:xfrm>
              <a:off x="560387" y="481827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91393" y="4964978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변과 각이 같으므로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변각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같은 다각형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하면 좋겠습니다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반듯하게 생겼으므로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바른 다각형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이라고 부르면 좋겠습니다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3" name="직사각형 142">
            <a:hlinkClick r:id="rId3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hlinkClick r:id="rId4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5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6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33"/>
          <p:cNvGrpSpPr/>
          <p:nvPr/>
        </p:nvGrpSpPr>
        <p:grpSpPr>
          <a:xfrm>
            <a:off x="4791000" y="3359388"/>
            <a:ext cx="324000" cy="324000"/>
            <a:chOff x="4964713" y="2475902"/>
            <a:chExt cx="405203" cy="405203"/>
          </a:xfrm>
        </p:grpSpPr>
        <p:sp>
          <p:nvSpPr>
            <p:cNvPr id="151" name="타원 15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3" name="타원 15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4" name="그룹 33"/>
          <p:cNvGrpSpPr/>
          <p:nvPr/>
        </p:nvGrpSpPr>
        <p:grpSpPr>
          <a:xfrm>
            <a:off x="4791000" y="5252155"/>
            <a:ext cx="324000" cy="324000"/>
            <a:chOff x="4964713" y="2475902"/>
            <a:chExt cx="405203" cy="405203"/>
          </a:xfrm>
        </p:grpSpPr>
        <p:sp>
          <p:nvSpPr>
            <p:cNvPr id="155" name="타원 15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57" name="타원 15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8" name="그림 1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7577" y="913465"/>
            <a:ext cx="6150847" cy="14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0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66" name="타원 16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7" name="직선 연결선 16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모서리가 둥근 직사각형 16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모서리가 둥근 직사각형 16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모서리가 둥근 직사각형 17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40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2" name="직선 연결선 14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TextBox 11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8" name="직선 연결선 10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01" name="TextBox 200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13943" y="4502001"/>
            <a:ext cx="8736074" cy="904863"/>
            <a:chOff x="613943" y="3463861"/>
            <a:chExt cx="8736074" cy="904863"/>
          </a:xfrm>
        </p:grpSpPr>
        <p:sp>
          <p:nvSpPr>
            <p:cNvPr id="105" name="TextBox 104"/>
            <p:cNvSpPr txBox="1"/>
            <p:nvPr/>
          </p:nvSpPr>
          <p:spPr>
            <a:xfrm>
              <a:off x="777457" y="3463861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변의 길이와 각의 크기가 모두 같은 다각형을 무엇이라고 </a:t>
              </a:r>
              <a:r>
                <a:rPr lang="ko-KR" altLang="en-US" smtClean="0"/>
                <a:t>부르는지 알아보세요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613943" y="363696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1003954" y="985417"/>
            <a:ext cx="2803368" cy="461665"/>
            <a:chOff x="1003954" y="985417"/>
            <a:chExt cx="2803368" cy="461665"/>
          </a:xfrm>
        </p:grpSpPr>
        <p:sp>
          <p:nvSpPr>
            <p:cNvPr id="178" name="TextBox 177"/>
            <p:cNvSpPr txBox="1"/>
            <p:nvPr/>
          </p:nvSpPr>
          <p:spPr>
            <a:xfrm>
              <a:off x="1227770" y="985417"/>
              <a:ext cx="2579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정다각형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80" name="타원 179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4" name="직사각형 183">
            <a:hlinkClick r:id="rId3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hlinkClick r:id="rId4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hlinkClick r:id="rId5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hlinkClick r:id="rId6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4" y="1676874"/>
            <a:ext cx="8916292" cy="24683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88" y="2030978"/>
            <a:ext cx="796884" cy="282584"/>
          </a:xfrm>
          <a:prstGeom prst="rect">
            <a:avLst/>
          </a:prstGeom>
        </p:spPr>
      </p:pic>
      <p:grpSp>
        <p:nvGrpSpPr>
          <p:cNvPr id="90" name="그룹 33"/>
          <p:cNvGrpSpPr/>
          <p:nvPr/>
        </p:nvGrpSpPr>
        <p:grpSpPr>
          <a:xfrm>
            <a:off x="6881826" y="1971600"/>
            <a:ext cx="324000" cy="324000"/>
            <a:chOff x="4964713" y="2475902"/>
            <a:chExt cx="405203" cy="405203"/>
          </a:xfrm>
        </p:grpSpPr>
        <p:sp>
          <p:nvSpPr>
            <p:cNvPr id="91" name="타원 9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3" name="타원 9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9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7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78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8" name="직선 연결선 22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모서리가 둥근 직사각형 22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모서리가 둥근 직사각형 22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219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21" name="직선 연결선 22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타원 2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모서리가 둥근 직사각형 2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0" name="TextBox 219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81" name="그룹 18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1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3" name="직선 연결선 2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3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0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5" name="직선 연결선 2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모서리가 둥근 직사각형 2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0" name="모서리가 둥근 직사각형 2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9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7" name="직선 연결선 1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-1" y="0"/>
            <a:ext cx="7233305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3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31" name="TextBox 130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0387" y="4052195"/>
            <a:ext cx="8789630" cy="1243635"/>
            <a:chOff x="560387" y="4052195"/>
            <a:chExt cx="8789630" cy="1243635"/>
          </a:xfrm>
        </p:grpSpPr>
        <p:grpSp>
          <p:nvGrpSpPr>
            <p:cNvPr id="184" name="그룹 183"/>
            <p:cNvGrpSpPr/>
            <p:nvPr/>
          </p:nvGrpSpPr>
          <p:grpSpPr>
            <a:xfrm>
              <a:off x="613943" y="4052195"/>
              <a:ext cx="8736074" cy="498598"/>
              <a:chOff x="613943" y="3087412"/>
              <a:chExt cx="8736074" cy="498598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777457" y="308741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정다각형이 아닌 것을 찾아보세요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13943" y="326051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모서리가 둥근 직사각형 185"/>
            <p:cNvSpPr/>
            <p:nvPr/>
          </p:nvSpPr>
          <p:spPr>
            <a:xfrm>
              <a:off x="560387" y="450383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91393" y="4650531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47" y="1746920"/>
            <a:ext cx="8240106" cy="1673906"/>
          </a:xfrm>
          <a:prstGeom prst="rect">
            <a:avLst/>
          </a:prstGeom>
        </p:spPr>
      </p:pic>
      <p:grpSp>
        <p:nvGrpSpPr>
          <p:cNvPr id="233" name="그룹 232"/>
          <p:cNvGrpSpPr/>
          <p:nvPr/>
        </p:nvGrpSpPr>
        <p:grpSpPr>
          <a:xfrm>
            <a:off x="1381099" y="12893"/>
            <a:ext cx="2772948" cy="630025"/>
            <a:chOff x="1381099" y="12893"/>
            <a:chExt cx="2772948" cy="630025"/>
          </a:xfrm>
        </p:grpSpPr>
        <p:sp>
          <p:nvSpPr>
            <p:cNvPr id="234" name="모서리가 둥근 직사각형 233"/>
            <p:cNvSpPr/>
            <p:nvPr/>
          </p:nvSpPr>
          <p:spPr>
            <a:xfrm>
              <a:off x="1381099" y="71438"/>
              <a:ext cx="2129016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정다각형을 알아볼까요</a:t>
              </a:r>
            </a:p>
          </p:txBody>
        </p:sp>
        <p:grpSp>
          <p:nvGrpSpPr>
            <p:cNvPr id="235" name="그룹 234"/>
            <p:cNvGrpSpPr/>
            <p:nvPr/>
          </p:nvGrpSpPr>
          <p:grpSpPr>
            <a:xfrm>
              <a:off x="3011039" y="12893"/>
              <a:ext cx="1143008" cy="630025"/>
              <a:chOff x="4493564" y="12893"/>
              <a:chExt cx="1143008" cy="630025"/>
            </a:xfrm>
          </p:grpSpPr>
          <p:pic>
            <p:nvPicPr>
              <p:cNvPr id="236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237" name="직사각형 236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8" name="직사각형 237">
            <a:hlinkClick r:id="rId5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hlinkClick r:id="rId6" action="ppaction://hlinksldjump"/>
          </p:cNvPr>
          <p:cNvSpPr/>
          <p:nvPr/>
        </p:nvSpPr>
        <p:spPr>
          <a:xfrm>
            <a:off x="8146010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hlinkClick r:id="rId7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hlinkClick r:id="rId8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3" name="그룹 242"/>
          <p:cNvGrpSpPr/>
          <p:nvPr/>
        </p:nvGrpSpPr>
        <p:grpSpPr>
          <a:xfrm>
            <a:off x="565336" y="940470"/>
            <a:ext cx="8887300" cy="535531"/>
            <a:chOff x="565336" y="940470"/>
            <a:chExt cx="8887300" cy="535531"/>
          </a:xfrm>
        </p:grpSpPr>
        <p:sp>
          <p:nvSpPr>
            <p:cNvPr id="244" name="TextBox 243"/>
            <p:cNvSpPr txBox="1"/>
            <p:nvPr/>
          </p:nvSpPr>
          <p:spPr>
            <a:xfrm>
              <a:off x="993964" y="940470"/>
              <a:ext cx="845867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정다각형이 아닌 것을 모두 찾고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그 까닭을 이야기해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565336" y="989714"/>
              <a:ext cx="381000" cy="400110"/>
              <a:chOff x="452406" y="890570"/>
              <a:chExt cx="381000" cy="400110"/>
            </a:xfrm>
          </p:grpSpPr>
          <p:sp>
            <p:nvSpPr>
              <p:cNvPr id="246" name="타원 245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4" name="그룹 33"/>
          <p:cNvGrpSpPr/>
          <p:nvPr/>
        </p:nvGrpSpPr>
        <p:grpSpPr>
          <a:xfrm>
            <a:off x="4791000" y="4736480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타원 87"/>
          <p:cNvSpPr/>
          <p:nvPr/>
        </p:nvSpPr>
        <p:spPr>
          <a:xfrm>
            <a:off x="3723991" y="2333173"/>
            <a:ext cx="484139" cy="484138"/>
          </a:xfrm>
          <a:prstGeom prst="ellipse">
            <a:avLst/>
          </a:prstGeom>
          <a:noFill/>
          <a:ln w="28575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9050">
                <a:solidFill>
                  <a:srgbClr val="FF33CC"/>
                </a:solidFill>
              </a:ln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538358" y="2333173"/>
            <a:ext cx="484139" cy="484138"/>
          </a:xfrm>
          <a:prstGeom prst="ellipse">
            <a:avLst/>
          </a:prstGeom>
          <a:noFill/>
          <a:ln w="28575">
            <a:solidFill>
              <a:srgbClr val="16C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9050">
                <a:solidFill>
                  <a:srgbClr val="FF33CC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88" grpId="0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0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모서리가 둥근 직사각형 17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6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4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4" name="TextBox 143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3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-1" y="0"/>
            <a:ext cx="743118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3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31" name="TextBox 130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0387" y="2947902"/>
            <a:ext cx="8789630" cy="1603635"/>
            <a:chOff x="560387" y="2947902"/>
            <a:chExt cx="8789630" cy="1603635"/>
          </a:xfrm>
        </p:grpSpPr>
        <p:grpSp>
          <p:nvGrpSpPr>
            <p:cNvPr id="184" name="그룹 183"/>
            <p:cNvGrpSpPr/>
            <p:nvPr/>
          </p:nvGrpSpPr>
          <p:grpSpPr>
            <a:xfrm>
              <a:off x="613943" y="2947902"/>
              <a:ext cx="8736074" cy="498598"/>
              <a:chOff x="613943" y="3087412"/>
              <a:chExt cx="8736074" cy="498598"/>
            </a:xfrm>
          </p:grpSpPr>
          <p:sp>
            <p:nvSpPr>
              <p:cNvPr id="188" name="TextBox 187"/>
              <p:cNvSpPr txBox="1"/>
              <p:nvPr/>
            </p:nvSpPr>
            <p:spPr>
              <a:xfrm>
                <a:off x="777457" y="3087412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찾은 도형은 왜 정다각형이 아닌지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613943" y="3260511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6" name="모서리가 둥근 직사각형 185"/>
            <p:cNvSpPr/>
            <p:nvPr/>
          </p:nvSpPr>
          <p:spPr>
            <a:xfrm>
              <a:off x="560387" y="3399537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91393" y="3523106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변의 길이가 모두 같지 않기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latin typeface="나눔고딕" pitchFamily="50" charset="-127"/>
                <a:ea typeface="나눔고딕" pitchFamily="50" charset="-127"/>
              </a:rPr>
              <a:t>라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변의 길이와 각의 크기가 모두 같지 않기 때문입니다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77" name="그룹 176"/>
          <p:cNvGrpSpPr/>
          <p:nvPr/>
        </p:nvGrpSpPr>
        <p:grpSpPr>
          <a:xfrm>
            <a:off x="1381099" y="12893"/>
            <a:ext cx="2772948" cy="630025"/>
            <a:chOff x="1381099" y="12893"/>
            <a:chExt cx="2772948" cy="630025"/>
          </a:xfrm>
        </p:grpSpPr>
        <p:sp>
          <p:nvSpPr>
            <p:cNvPr id="178" name="모서리가 둥근 직사각형 177"/>
            <p:cNvSpPr/>
            <p:nvPr/>
          </p:nvSpPr>
          <p:spPr>
            <a:xfrm>
              <a:off x="1381099" y="71438"/>
              <a:ext cx="2129016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정다각형을 알아볼까요</a:t>
              </a:r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3011039" y="12893"/>
              <a:ext cx="1143008" cy="630025"/>
              <a:chOff x="4493564" y="12893"/>
              <a:chExt cx="1143008" cy="630025"/>
            </a:xfrm>
          </p:grpSpPr>
          <p:pic>
            <p:nvPicPr>
              <p:cNvPr id="18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81" name="직사각형 180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0" name="직사각형 199">
            <a:hlinkClick r:id="rId4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hlinkClick r:id="rId5" action="ppaction://hlinksldjump"/>
          </p:cNvPr>
          <p:cNvSpPr/>
          <p:nvPr/>
        </p:nvSpPr>
        <p:spPr>
          <a:xfrm>
            <a:off x="8146010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hlinkClick r:id="rId6" action="ppaction://hlinksldjump"/>
          </p:cNvPr>
          <p:cNvSpPr/>
          <p:nvPr/>
        </p:nvSpPr>
        <p:spPr>
          <a:xfrm>
            <a:off x="902213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hlinkClick r:id="rId7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33"/>
          <p:cNvGrpSpPr/>
          <p:nvPr/>
        </p:nvGrpSpPr>
        <p:grpSpPr>
          <a:xfrm>
            <a:off x="4791000" y="3813537"/>
            <a:ext cx="324000" cy="324000"/>
            <a:chOff x="4964713" y="2475902"/>
            <a:chExt cx="405203" cy="405203"/>
          </a:xfrm>
        </p:grpSpPr>
        <p:sp>
          <p:nvSpPr>
            <p:cNvPr id="85" name="타원 84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7" name="타원 8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32947" y="951116"/>
            <a:ext cx="8240106" cy="1673906"/>
            <a:chOff x="832947" y="1746920"/>
            <a:chExt cx="8240106" cy="1673906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947" y="1746920"/>
              <a:ext cx="8240106" cy="1673906"/>
            </a:xfrm>
            <a:prstGeom prst="rect">
              <a:avLst/>
            </a:prstGeom>
          </p:spPr>
        </p:pic>
        <p:sp>
          <p:nvSpPr>
            <p:cNvPr id="90" name="타원 89"/>
            <p:cNvSpPr/>
            <p:nvPr/>
          </p:nvSpPr>
          <p:spPr>
            <a:xfrm>
              <a:off x="3723991" y="2333173"/>
              <a:ext cx="484139" cy="484138"/>
            </a:xfrm>
            <a:prstGeom prst="ellipse">
              <a:avLst/>
            </a:prstGeom>
            <a:noFill/>
            <a:ln w="28575">
              <a:solidFill>
                <a:srgbClr val="16C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9050">
                  <a:solidFill>
                    <a:srgbClr val="FF33CC"/>
                  </a:solidFill>
                </a:ln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7538358" y="2333173"/>
              <a:ext cx="484139" cy="484138"/>
            </a:xfrm>
            <a:prstGeom prst="ellipse">
              <a:avLst/>
            </a:prstGeom>
            <a:noFill/>
            <a:ln w="28575">
              <a:solidFill>
                <a:srgbClr val="16C1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19050">
                  <a:solidFill>
                    <a:srgbClr val="FF33CC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0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그룹 131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3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3" name="직선 연결선 18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모서리가 둥근 직사각형 18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2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76" name="직선 연결선 17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모서리가 둥근 직사각형 17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64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5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13" name="직사각형 112"/>
          <p:cNvSpPr/>
          <p:nvPr/>
        </p:nvSpPr>
        <p:spPr>
          <a:xfrm>
            <a:off x="0" y="0"/>
            <a:ext cx="6966263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2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20" name="TextBox 119"/>
          <p:cNvSpPr txBox="1"/>
          <p:nvPr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0387" y="4668714"/>
            <a:ext cx="8789630" cy="1296608"/>
            <a:chOff x="560387" y="4668714"/>
            <a:chExt cx="8789630" cy="1296608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13943" y="4668714"/>
              <a:ext cx="8736074" cy="498598"/>
              <a:chOff x="613943" y="3387661"/>
              <a:chExt cx="8736074" cy="498598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777457" y="33876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자신이 만든 정다각형의 특징을 말해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613943" y="35607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7" name="모서리가 둥근 직사각형 136"/>
            <p:cNvSpPr/>
            <p:nvPr/>
          </p:nvSpPr>
          <p:spPr>
            <a:xfrm>
              <a:off x="560387" y="517332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91393" y="534037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변의 길이와 각의 크기가 같습니다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11" y="1661598"/>
            <a:ext cx="2690578" cy="2667841"/>
          </a:xfrm>
          <a:prstGeom prst="rect">
            <a:avLst/>
          </a:prstGeom>
        </p:spPr>
      </p:pic>
      <p:grpSp>
        <p:nvGrpSpPr>
          <p:cNvPr id="188" name="그룹 187"/>
          <p:cNvGrpSpPr/>
          <p:nvPr/>
        </p:nvGrpSpPr>
        <p:grpSpPr>
          <a:xfrm>
            <a:off x="1381099" y="12893"/>
            <a:ext cx="2772948" cy="630025"/>
            <a:chOff x="1381099" y="12893"/>
            <a:chExt cx="2772948" cy="630025"/>
          </a:xfrm>
        </p:grpSpPr>
        <p:sp>
          <p:nvSpPr>
            <p:cNvPr id="189" name="모서리가 둥근 직사각형 188"/>
            <p:cNvSpPr/>
            <p:nvPr/>
          </p:nvSpPr>
          <p:spPr>
            <a:xfrm>
              <a:off x="1381099" y="71438"/>
              <a:ext cx="2129016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정다각형을 알아볼까요</a:t>
              </a:r>
            </a:p>
          </p:txBody>
        </p:sp>
        <p:grpSp>
          <p:nvGrpSpPr>
            <p:cNvPr id="190" name="그룹 189"/>
            <p:cNvGrpSpPr/>
            <p:nvPr/>
          </p:nvGrpSpPr>
          <p:grpSpPr>
            <a:xfrm>
              <a:off x="3011039" y="12893"/>
              <a:ext cx="1143008" cy="630025"/>
              <a:chOff x="4493564" y="12893"/>
              <a:chExt cx="1143008" cy="630025"/>
            </a:xfrm>
          </p:grpSpPr>
          <p:pic>
            <p:nvPicPr>
              <p:cNvPr id="19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92" name="직사각형 191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3" name="직사각형 192">
            <a:hlinkClick r:id="rId5" action="ppaction://hlinksldjump"/>
          </p:cNvPr>
          <p:cNvSpPr/>
          <p:nvPr/>
        </p:nvSpPr>
        <p:spPr>
          <a:xfrm>
            <a:off x="7707948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6" action="ppaction://hlinksldjump"/>
          </p:cNvPr>
          <p:cNvSpPr/>
          <p:nvPr/>
        </p:nvSpPr>
        <p:spPr>
          <a:xfrm>
            <a:off x="8146010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7" action="ppaction://hlinksldjump"/>
          </p:cNvPr>
          <p:cNvSpPr/>
          <p:nvPr/>
        </p:nvSpPr>
        <p:spPr>
          <a:xfrm>
            <a:off x="8584072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hlinkClick r:id="rId8" action="ppaction://hlinksldjump"/>
          </p:cNvPr>
          <p:cNvSpPr/>
          <p:nvPr/>
        </p:nvSpPr>
        <p:spPr>
          <a:xfrm>
            <a:off x="9460194" y="272976"/>
            <a:ext cx="360146" cy="358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5336" y="940470"/>
            <a:ext cx="8814178" cy="498598"/>
            <a:chOff x="565336" y="940470"/>
            <a:chExt cx="8814178" cy="498598"/>
          </a:xfrm>
        </p:grpSpPr>
        <p:sp>
          <p:nvSpPr>
            <p:cNvPr id="199" name="TextBox 198"/>
            <p:cNvSpPr txBox="1"/>
            <p:nvPr/>
          </p:nvSpPr>
          <p:spPr>
            <a:xfrm>
              <a:off x="993964" y="940470"/>
              <a:ext cx="8385550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err="1">
                  <a:latin typeface="나눔고딕 ExtraBold" pitchFamily="50" charset="-127"/>
                  <a:ea typeface="나눔고딕 ExtraBold" pitchFamily="50" charset="-127"/>
                </a:rPr>
                <a:t>도형판에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 다양한 정다각형을 만들어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565336" y="989714"/>
              <a:ext cx="381000" cy="400110"/>
              <a:chOff x="452406" y="890570"/>
              <a:chExt cx="381000" cy="40011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33"/>
          <p:cNvGrpSpPr/>
          <p:nvPr/>
        </p:nvGrpSpPr>
        <p:grpSpPr>
          <a:xfrm>
            <a:off x="4791000" y="5430348"/>
            <a:ext cx="324000" cy="324000"/>
            <a:chOff x="4964713" y="2475902"/>
            <a:chExt cx="405203" cy="405203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402</Words>
  <PresentationFormat>A4 용지(210x297mm)</PresentationFormat>
  <Paragraphs>165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2020-09-08T04:17:57Z</cp:lastPrinted>
  <dcterms:created xsi:type="dcterms:W3CDTF">2020-09-07T10:18:08Z</dcterms:created>
  <dcterms:modified xsi:type="dcterms:W3CDTF">2021-04-23T01:12:54Z</dcterms:modified>
</cp:coreProperties>
</file>