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27" r:id="rId4"/>
    <p:sldId id="1351" r:id="rId5"/>
    <p:sldId id="1385" r:id="rId6"/>
    <p:sldId id="1386" r:id="rId7"/>
    <p:sldId id="1387" r:id="rId8"/>
    <p:sldId id="1390" r:id="rId9"/>
    <p:sldId id="1097" r:id="rId10"/>
    <p:sldId id="1289" r:id="rId11"/>
    <p:sldId id="1392" r:id="rId12"/>
    <p:sldId id="1380" r:id="rId13"/>
    <p:sldId id="1393" r:id="rId14"/>
    <p:sldId id="1388" r:id="rId15"/>
    <p:sldId id="1394" r:id="rId16"/>
    <p:sldId id="1395" r:id="rId17"/>
    <p:sldId id="1389" r:id="rId18"/>
    <p:sldId id="1399" r:id="rId19"/>
    <p:sldId id="1315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D9"/>
    <a:srgbClr val="F0E3E0"/>
    <a:srgbClr val="F6EDE6"/>
    <a:srgbClr val="F3E8E3"/>
    <a:srgbClr val="F8F7EF"/>
    <a:srgbClr val="9B9ECE"/>
    <a:srgbClr val="012155"/>
    <a:srgbClr val="182F4E"/>
    <a:srgbClr val="1F346E"/>
    <a:srgbClr val="3E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57912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2022.2.26.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677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행성이 자원 탐사하기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F08FD7-D247-43ED-A509-6A3A9BC4AD7B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7078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BA446082-20DB-4C8D-A0DD-AE76890D3C00}"/>
              </a:ext>
            </a:extLst>
          </p:cNvPr>
          <p:cNvGrpSpPr/>
          <p:nvPr/>
        </p:nvGrpSpPr>
        <p:grpSpPr>
          <a:xfrm>
            <a:off x="5874072" y="1339549"/>
            <a:ext cx="1166700" cy="325255"/>
            <a:chOff x="1403648" y="1187807"/>
            <a:chExt cx="1166700" cy="325255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93DEFA5B-C5C5-440D-BD3B-26A0D0B859CC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28D6F51-9373-4EBC-ADBD-BAA250CE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7FDAABA-189B-4C0A-86DE-9B3FDFB0B76A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3B1BA3D5-D8CB-499D-8A89-55F6B5188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68E78A-9207-447C-B69D-CBA23DC69F1B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행성과 지구의 자원 매장량을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막대그래프를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40" name="표 6">
            <a:extLst>
              <a:ext uri="{FF2B5EF4-FFF2-40B4-BE49-F238E27FC236}">
                <a16:creationId xmlns="" xmlns:a16="http://schemas.microsoft.com/office/drawing/2014/main" id="{8FFDA3A7-979F-405D-A3FB-8D9050EDF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07902"/>
              </p:ext>
            </p:extLst>
          </p:nvPr>
        </p:nvGraphicFramePr>
        <p:xfrm>
          <a:off x="3672232" y="2646908"/>
          <a:ext cx="2988000" cy="238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3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50692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F1D001EF-A741-4BE9-BDE3-66752A4E5AB3}"/>
              </a:ext>
            </a:extLst>
          </p:cNvPr>
          <p:cNvGrpSpPr/>
          <p:nvPr/>
        </p:nvGrpSpPr>
        <p:grpSpPr>
          <a:xfrm>
            <a:off x="3448842" y="2271478"/>
            <a:ext cx="3027422" cy="2819099"/>
            <a:chOff x="316162" y="1806119"/>
            <a:chExt cx="3027422" cy="2819099"/>
          </a:xfrm>
        </p:grpSpPr>
        <p:grpSp>
          <p:nvGrpSpPr>
            <p:cNvPr id="142" name="그룹 141">
              <a:extLst>
                <a:ext uri="{FF2B5EF4-FFF2-40B4-BE49-F238E27FC236}">
                  <a16:creationId xmlns="" xmlns:a16="http://schemas.microsoft.com/office/drawing/2014/main" id="{67076257-8B22-4213-A050-8F8864644CE9}"/>
                </a:ext>
              </a:extLst>
            </p:cNvPr>
            <p:cNvGrpSpPr/>
            <p:nvPr/>
          </p:nvGrpSpPr>
          <p:grpSpPr>
            <a:xfrm>
              <a:off x="316162" y="1806119"/>
              <a:ext cx="3027422" cy="2819099"/>
              <a:chOff x="316162" y="1925454"/>
              <a:chExt cx="3027422" cy="2819099"/>
            </a:xfrm>
          </p:grpSpPr>
          <p:sp>
            <p:nvSpPr>
              <p:cNvPr id="144" name="TextBox 43">
                <a:extLst>
                  <a:ext uri="{FF2B5EF4-FFF2-40B4-BE49-F238E27FC236}">
                    <a16:creationId xmlns="" xmlns:a16="http://schemas.microsoft.com/office/drawing/2014/main" id="{6E0F1680-56E2-414D-9085-444D562A9B5F}"/>
                  </a:ext>
                </a:extLst>
              </p:cNvPr>
              <p:cNvSpPr txBox="1"/>
              <p:nvPr/>
            </p:nvSpPr>
            <p:spPr>
              <a:xfrm>
                <a:off x="1360278" y="1925454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지구의 자원 매장량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="" xmlns:a16="http://schemas.microsoft.com/office/drawing/2014/main" id="{C7B88434-B157-4A9A-A90E-D168FDD85C7E}"/>
                  </a:ext>
                </a:extLst>
              </p:cNvPr>
              <p:cNvGrpSpPr/>
              <p:nvPr/>
            </p:nvGrpSpPr>
            <p:grpSpPr>
              <a:xfrm>
                <a:off x="1415774" y="2468430"/>
                <a:ext cx="1927810" cy="1858427"/>
                <a:chOff x="1415774" y="2468430"/>
                <a:chExt cx="1927810" cy="1858427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="" xmlns:a16="http://schemas.microsoft.com/office/drawing/2014/main" id="{88B8A8F4-522A-4E2F-911A-5907CA20260E}"/>
                    </a:ext>
                  </a:extLst>
                </p:cNvPr>
                <p:cNvSpPr/>
                <p:nvPr/>
              </p:nvSpPr>
              <p:spPr>
                <a:xfrm>
                  <a:off x="1415774" y="3226993"/>
                  <a:ext cx="252000" cy="109986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="" xmlns:a16="http://schemas.microsoft.com/office/drawing/2014/main" id="{C031EB91-1221-42A6-92BD-3DA2A4D4443A}"/>
                    </a:ext>
                  </a:extLst>
                </p:cNvPr>
                <p:cNvSpPr/>
                <p:nvPr/>
              </p:nvSpPr>
              <p:spPr>
                <a:xfrm>
                  <a:off x="1946646" y="2468430"/>
                  <a:ext cx="252000" cy="185842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="" xmlns:a16="http://schemas.microsoft.com/office/drawing/2014/main" id="{0E060F5C-D8C3-4BA9-8400-95408432A5C9}"/>
                    </a:ext>
                  </a:extLst>
                </p:cNvPr>
                <p:cNvSpPr/>
                <p:nvPr/>
              </p:nvSpPr>
              <p:spPr>
                <a:xfrm>
                  <a:off x="2527663" y="2938960"/>
                  <a:ext cx="252000" cy="13878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="" xmlns:a16="http://schemas.microsoft.com/office/drawing/2014/main" id="{28B8FFFD-55B9-4C3D-8354-F89674B9E4EF}"/>
                    </a:ext>
                  </a:extLst>
                </p:cNvPr>
                <p:cNvSpPr/>
                <p:nvPr/>
              </p:nvSpPr>
              <p:spPr>
                <a:xfrm>
                  <a:off x="3091584" y="4163096"/>
                  <a:ext cx="252000" cy="1637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43">
                <a:extLst>
                  <a:ext uri="{FF2B5EF4-FFF2-40B4-BE49-F238E27FC236}">
                    <a16:creationId xmlns="" xmlns:a16="http://schemas.microsoft.com/office/drawing/2014/main" id="{E040A686-1DC4-48C4-896A-5328A3483A2F}"/>
                  </a:ext>
                </a:extLst>
              </p:cNvPr>
              <p:cNvSpPr txBox="1"/>
              <p:nvPr/>
            </p:nvSpPr>
            <p:spPr>
              <a:xfrm>
                <a:off x="863256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148" name="TextBox 43">
                <a:extLst>
                  <a:ext uri="{FF2B5EF4-FFF2-40B4-BE49-F238E27FC236}">
                    <a16:creationId xmlns="" xmlns:a16="http://schemas.microsoft.com/office/drawing/2014/main" id="{48E23F40-F867-4EB8-BFA0-CB0DCE8B44C5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49" name="TextBox 43">
                <a:extLst>
                  <a:ext uri="{FF2B5EF4-FFF2-40B4-BE49-F238E27FC236}">
                    <a16:creationId xmlns="" xmlns:a16="http://schemas.microsoft.com/office/drawing/2014/main" id="{84143864-5C0B-4501-AD5E-E6136AB39551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50" name="TextBox 43">
                <a:extLst>
                  <a:ext uri="{FF2B5EF4-FFF2-40B4-BE49-F238E27FC236}">
                    <a16:creationId xmlns="" xmlns:a16="http://schemas.microsoft.com/office/drawing/2014/main" id="{C50AD05C-4C63-4D27-9D0F-32F1931846B1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자원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TextBox 43">
                <a:extLst>
                  <a:ext uri="{FF2B5EF4-FFF2-40B4-BE49-F238E27FC236}">
                    <a16:creationId xmlns="" xmlns:a16="http://schemas.microsoft.com/office/drawing/2014/main" id="{C6CA3C51-BD25-4A78-8DC7-58A518799132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매장량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="" xmlns:a16="http://schemas.microsoft.com/office/drawing/2014/main" id="{915BA41D-67C2-49F8-A76B-97935FA97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8390"/>
              <a:ext cx="692254" cy="351871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56" name="표 6">
            <a:extLst>
              <a:ext uri="{FF2B5EF4-FFF2-40B4-BE49-F238E27FC236}">
                <a16:creationId xmlns="" xmlns:a16="http://schemas.microsoft.com/office/drawing/2014/main" id="{0FAC59AF-88C5-47F2-9789-21F5C79F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88699"/>
              </p:ext>
            </p:extLst>
          </p:nvPr>
        </p:nvGraphicFramePr>
        <p:xfrm>
          <a:off x="401082" y="2646908"/>
          <a:ext cx="2988000" cy="238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3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504229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57" name="그룹 156">
            <a:extLst>
              <a:ext uri="{FF2B5EF4-FFF2-40B4-BE49-F238E27FC236}">
                <a16:creationId xmlns="" xmlns:a16="http://schemas.microsoft.com/office/drawing/2014/main" id="{D04927F8-0186-41D0-9E10-7E30FE3F3C0B}"/>
              </a:ext>
            </a:extLst>
          </p:cNvPr>
          <p:cNvGrpSpPr/>
          <p:nvPr/>
        </p:nvGrpSpPr>
        <p:grpSpPr>
          <a:xfrm>
            <a:off x="177692" y="2271479"/>
            <a:ext cx="3928666" cy="2813705"/>
            <a:chOff x="316162" y="1955529"/>
            <a:chExt cx="3928666" cy="2813705"/>
          </a:xfrm>
        </p:grpSpPr>
        <p:grpSp>
          <p:nvGrpSpPr>
            <p:cNvPr id="158" name="그룹 157">
              <a:extLst>
                <a:ext uri="{FF2B5EF4-FFF2-40B4-BE49-F238E27FC236}">
                  <a16:creationId xmlns="" xmlns:a16="http://schemas.microsoft.com/office/drawing/2014/main" id="{F0B13618-0223-4306-A788-A9E8E2BE2E48}"/>
                </a:ext>
              </a:extLst>
            </p:cNvPr>
            <p:cNvGrpSpPr/>
            <p:nvPr/>
          </p:nvGrpSpPr>
          <p:grpSpPr>
            <a:xfrm>
              <a:off x="316162" y="1955529"/>
              <a:ext cx="3928666" cy="2813705"/>
              <a:chOff x="316162" y="2074864"/>
              <a:chExt cx="3928666" cy="2813705"/>
            </a:xfrm>
          </p:grpSpPr>
          <p:sp>
            <p:nvSpPr>
              <p:cNvPr id="160" name="TextBox 43">
                <a:extLst>
                  <a:ext uri="{FF2B5EF4-FFF2-40B4-BE49-F238E27FC236}">
                    <a16:creationId xmlns="" xmlns:a16="http://schemas.microsoft.com/office/drawing/2014/main" id="{CFA4CA94-CA35-41CB-827F-C12657F3EA54}"/>
                  </a:ext>
                </a:extLst>
              </p:cNvPr>
              <p:cNvSpPr txBox="1"/>
              <p:nvPr/>
            </p:nvSpPr>
            <p:spPr>
              <a:xfrm>
                <a:off x="1078844" y="2074864"/>
                <a:ext cx="2174416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뵤뵤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행성의 자원 </a:t>
                </a:r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매쟝량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="" xmlns:a16="http://schemas.microsoft.com/office/drawing/2014/main" id="{24B8551A-1035-47E5-B395-114B595FA55E}"/>
                  </a:ext>
                </a:extLst>
              </p:cNvPr>
              <p:cNvGrpSpPr/>
              <p:nvPr/>
            </p:nvGrpSpPr>
            <p:grpSpPr>
              <a:xfrm>
                <a:off x="1415774" y="2617839"/>
                <a:ext cx="1927810" cy="1858428"/>
                <a:chOff x="1415774" y="2617839"/>
                <a:chExt cx="1927810" cy="1858428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="" xmlns:a16="http://schemas.microsoft.com/office/drawing/2014/main" id="{C7DF12C1-B95E-42D8-8C82-36690CCE4791}"/>
                    </a:ext>
                  </a:extLst>
                </p:cNvPr>
                <p:cNvSpPr/>
                <p:nvPr/>
              </p:nvSpPr>
              <p:spPr>
                <a:xfrm>
                  <a:off x="1415774" y="3553725"/>
                  <a:ext cx="252000" cy="92254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="" xmlns:a16="http://schemas.microsoft.com/office/drawing/2014/main" id="{8769E214-F193-4F3A-9796-6AB319DF44E5}"/>
                    </a:ext>
                  </a:extLst>
                </p:cNvPr>
                <p:cNvSpPr/>
                <p:nvPr/>
              </p:nvSpPr>
              <p:spPr>
                <a:xfrm>
                  <a:off x="1946646" y="3232385"/>
                  <a:ext cx="252000" cy="12438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="" xmlns:a16="http://schemas.microsoft.com/office/drawing/2014/main" id="{D2735217-A947-4F88-A059-C8C6DF760263}"/>
                    </a:ext>
                  </a:extLst>
                </p:cNvPr>
                <p:cNvSpPr/>
                <p:nvPr/>
              </p:nvSpPr>
              <p:spPr>
                <a:xfrm>
                  <a:off x="2527663" y="3866713"/>
                  <a:ext cx="252000" cy="6095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="" xmlns:a16="http://schemas.microsoft.com/office/drawing/2014/main" id="{166EED1E-DAEE-4552-A1A1-959B49CB1D4A}"/>
                    </a:ext>
                  </a:extLst>
                </p:cNvPr>
                <p:cNvSpPr/>
                <p:nvPr/>
              </p:nvSpPr>
              <p:spPr>
                <a:xfrm>
                  <a:off x="3091584" y="2617839"/>
                  <a:ext cx="252000" cy="185842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43">
                <a:extLst>
                  <a:ext uri="{FF2B5EF4-FFF2-40B4-BE49-F238E27FC236}">
                    <a16:creationId xmlns="" xmlns:a16="http://schemas.microsoft.com/office/drawing/2014/main" id="{AC348CB0-CD11-4783-9537-7171F5D324E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938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억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t)</a:t>
                </a:r>
              </a:p>
            </p:txBody>
          </p:sp>
          <p:sp>
            <p:nvSpPr>
              <p:cNvPr id="163" name="TextBox 43">
                <a:extLst>
                  <a:ext uri="{FF2B5EF4-FFF2-40B4-BE49-F238E27FC236}">
                    <a16:creationId xmlns="" xmlns:a16="http://schemas.microsoft.com/office/drawing/2014/main" id="{C62FA0FA-C495-4359-A372-83C6EAD3FDC0}"/>
                  </a:ext>
                </a:extLst>
              </p:cNvPr>
              <p:cNvSpPr txBox="1"/>
              <p:nvPr/>
            </p:nvSpPr>
            <p:spPr>
              <a:xfrm>
                <a:off x="871238" y="277536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164" name="TextBox 43">
                <a:extLst>
                  <a:ext uri="{FF2B5EF4-FFF2-40B4-BE49-F238E27FC236}">
                    <a16:creationId xmlns="" xmlns:a16="http://schemas.microsoft.com/office/drawing/2014/main" id="{2AA29506-D781-4679-A559-A10813CC0D9D}"/>
                  </a:ext>
                </a:extLst>
              </p:cNvPr>
              <p:cNvSpPr txBox="1"/>
              <p:nvPr/>
            </p:nvSpPr>
            <p:spPr>
              <a:xfrm>
                <a:off x="905422" y="3531450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65" name="TextBox 43">
                <a:extLst>
                  <a:ext uri="{FF2B5EF4-FFF2-40B4-BE49-F238E27FC236}">
                    <a16:creationId xmlns="" xmlns:a16="http://schemas.microsoft.com/office/drawing/2014/main" id="{1AD0A367-FFEA-43E3-BEE3-9104F894556D}"/>
                  </a:ext>
                </a:extLst>
              </p:cNvPr>
              <p:cNvSpPr txBox="1"/>
              <p:nvPr/>
            </p:nvSpPr>
            <p:spPr>
              <a:xfrm>
                <a:off x="905422" y="425738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66" name="TextBox 43">
                <a:extLst>
                  <a:ext uri="{FF2B5EF4-FFF2-40B4-BE49-F238E27FC236}">
                    <a16:creationId xmlns="" xmlns:a16="http://schemas.microsoft.com/office/drawing/2014/main" id="{CBAC0B02-CC0C-477D-961F-95B19F961F1C}"/>
                  </a:ext>
                </a:extLst>
              </p:cNvPr>
              <p:cNvSpPr txBox="1"/>
              <p:nvPr/>
            </p:nvSpPr>
            <p:spPr>
              <a:xfrm>
                <a:off x="833414" y="4611570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자원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7" name="TextBox 43">
                <a:extLst>
                  <a:ext uri="{FF2B5EF4-FFF2-40B4-BE49-F238E27FC236}">
                    <a16:creationId xmlns="" xmlns:a16="http://schemas.microsoft.com/office/drawing/2014/main" id="{7BB65B93-E62D-4C19-AECD-C32A4F23C7D1}"/>
                  </a:ext>
                </a:extLst>
              </p:cNvPr>
              <p:cNvSpPr txBox="1"/>
              <p:nvPr/>
            </p:nvSpPr>
            <p:spPr>
              <a:xfrm>
                <a:off x="316162" y="4420517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매장량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5" name="TextBox 43">
                <a:extLst>
                  <a:ext uri="{FF2B5EF4-FFF2-40B4-BE49-F238E27FC236}">
                    <a16:creationId xmlns="" xmlns:a16="http://schemas.microsoft.com/office/drawing/2014/main" id="{71B426DB-BBFA-43D3-B604-D007D0756085}"/>
                  </a:ext>
                </a:extLst>
              </p:cNvPr>
              <p:cNvSpPr txBox="1"/>
              <p:nvPr/>
            </p:nvSpPr>
            <p:spPr>
              <a:xfrm>
                <a:off x="3750942" y="2432211"/>
                <a:ext cx="4938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억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t)</a:t>
                </a:r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="" xmlns:a16="http://schemas.microsoft.com/office/drawing/2014/main" id="{0A3A1799-5229-4AB2-A62B-1764D5340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0264" y="4367799"/>
              <a:ext cx="667818" cy="345133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2" name="TextBox 43">
            <a:extLst>
              <a:ext uri="{FF2B5EF4-FFF2-40B4-BE49-F238E27FC236}">
                <a16:creationId xmlns="" xmlns:a16="http://schemas.microsoft.com/office/drawing/2014/main" id="{A3B7661F-2150-45F7-BDB0-0C3059919282}"/>
              </a:ext>
            </a:extLst>
          </p:cNvPr>
          <p:cNvSpPr txBox="1"/>
          <p:nvPr/>
        </p:nvSpPr>
        <p:spPr>
          <a:xfrm>
            <a:off x="251520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행성의 구리 매장량은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73" name="Picture 2">
            <a:extLst>
              <a:ext uri="{FF2B5EF4-FFF2-40B4-BE49-F238E27FC236}">
                <a16:creationId xmlns="" xmlns:a16="http://schemas.microsoft.com/office/drawing/2014/main" id="{A51C4DA9-F884-4C93-B68F-E76BFC3A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EE49C4E1-7D86-4B5C-8A93-5D65DA4C3D8D}"/>
              </a:ext>
            </a:extLst>
          </p:cNvPr>
          <p:cNvGrpSpPr/>
          <p:nvPr/>
        </p:nvGrpSpPr>
        <p:grpSpPr>
          <a:xfrm>
            <a:off x="2759402" y="4941946"/>
            <a:ext cx="1530775" cy="611290"/>
            <a:chOff x="1542217" y="2425243"/>
            <a:chExt cx="1530775" cy="611290"/>
          </a:xfrm>
        </p:grpSpPr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A0C0C649-11E6-4333-890C-C81507D4C12D}"/>
                </a:ext>
              </a:extLst>
            </p:cNvPr>
            <p:cNvSpPr/>
            <p:nvPr/>
          </p:nvSpPr>
          <p:spPr bwMode="auto">
            <a:xfrm>
              <a:off x="1542217" y="2620966"/>
              <a:ext cx="136393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억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t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ECEF5668-BE93-4756-9DC8-14636401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2992" y="2425243"/>
              <a:ext cx="360000" cy="355000"/>
            </a:xfrm>
            <a:prstGeom prst="rect">
              <a:avLst/>
            </a:prstGeom>
          </p:spPr>
        </p:pic>
      </p:grp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9C648B1D-DE7D-479F-A333-543511544F94}"/>
              </a:ext>
            </a:extLst>
          </p:cNvPr>
          <p:cNvSpPr/>
          <p:nvPr/>
        </p:nvSpPr>
        <p:spPr>
          <a:xfrm>
            <a:off x="5615805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219161" y="2325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F08FD7-D247-43ED-A509-6A3A9BC4AD7B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68E78A-9207-447C-B69D-CBA23DC69F1B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행성과 지구의 자원 매장량을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막대그래프를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40" name="표 6">
            <a:extLst>
              <a:ext uri="{FF2B5EF4-FFF2-40B4-BE49-F238E27FC236}">
                <a16:creationId xmlns="" xmlns:a16="http://schemas.microsoft.com/office/drawing/2014/main" id="{8FFDA3A7-979F-405D-A3FB-8D9050EDF5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72232" y="2646908"/>
          <a:ext cx="2988000" cy="238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3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50692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F1D001EF-A741-4BE9-BDE3-66752A4E5AB3}"/>
              </a:ext>
            </a:extLst>
          </p:cNvPr>
          <p:cNvGrpSpPr/>
          <p:nvPr/>
        </p:nvGrpSpPr>
        <p:grpSpPr>
          <a:xfrm>
            <a:off x="3448842" y="2271478"/>
            <a:ext cx="3027422" cy="2819099"/>
            <a:chOff x="316162" y="1806119"/>
            <a:chExt cx="3027422" cy="2819099"/>
          </a:xfrm>
        </p:grpSpPr>
        <p:grpSp>
          <p:nvGrpSpPr>
            <p:cNvPr id="142" name="그룹 141">
              <a:extLst>
                <a:ext uri="{FF2B5EF4-FFF2-40B4-BE49-F238E27FC236}">
                  <a16:creationId xmlns="" xmlns:a16="http://schemas.microsoft.com/office/drawing/2014/main" id="{67076257-8B22-4213-A050-8F8864644CE9}"/>
                </a:ext>
              </a:extLst>
            </p:cNvPr>
            <p:cNvGrpSpPr/>
            <p:nvPr/>
          </p:nvGrpSpPr>
          <p:grpSpPr>
            <a:xfrm>
              <a:off x="316162" y="1806119"/>
              <a:ext cx="3027422" cy="2819099"/>
              <a:chOff x="316162" y="1925454"/>
              <a:chExt cx="3027422" cy="2819099"/>
            </a:xfrm>
          </p:grpSpPr>
          <p:sp>
            <p:nvSpPr>
              <p:cNvPr id="144" name="TextBox 43">
                <a:extLst>
                  <a:ext uri="{FF2B5EF4-FFF2-40B4-BE49-F238E27FC236}">
                    <a16:creationId xmlns="" xmlns:a16="http://schemas.microsoft.com/office/drawing/2014/main" id="{6E0F1680-56E2-414D-9085-444D562A9B5F}"/>
                  </a:ext>
                </a:extLst>
              </p:cNvPr>
              <p:cNvSpPr txBox="1"/>
              <p:nvPr/>
            </p:nvSpPr>
            <p:spPr>
              <a:xfrm>
                <a:off x="1360278" y="1925454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지구의 자원 매장량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="" xmlns:a16="http://schemas.microsoft.com/office/drawing/2014/main" id="{C7B88434-B157-4A9A-A90E-D168FDD85C7E}"/>
                  </a:ext>
                </a:extLst>
              </p:cNvPr>
              <p:cNvGrpSpPr/>
              <p:nvPr/>
            </p:nvGrpSpPr>
            <p:grpSpPr>
              <a:xfrm>
                <a:off x="1415774" y="2468430"/>
                <a:ext cx="1927810" cy="1858427"/>
                <a:chOff x="1415774" y="2468430"/>
                <a:chExt cx="1927810" cy="1858427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="" xmlns:a16="http://schemas.microsoft.com/office/drawing/2014/main" id="{88B8A8F4-522A-4E2F-911A-5907CA20260E}"/>
                    </a:ext>
                  </a:extLst>
                </p:cNvPr>
                <p:cNvSpPr/>
                <p:nvPr/>
              </p:nvSpPr>
              <p:spPr>
                <a:xfrm>
                  <a:off x="1415774" y="3226993"/>
                  <a:ext cx="252000" cy="109986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="" xmlns:a16="http://schemas.microsoft.com/office/drawing/2014/main" id="{C031EB91-1221-42A6-92BD-3DA2A4D4443A}"/>
                    </a:ext>
                  </a:extLst>
                </p:cNvPr>
                <p:cNvSpPr/>
                <p:nvPr/>
              </p:nvSpPr>
              <p:spPr>
                <a:xfrm>
                  <a:off x="1946646" y="2468430"/>
                  <a:ext cx="252000" cy="185842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="" xmlns:a16="http://schemas.microsoft.com/office/drawing/2014/main" id="{0E060F5C-D8C3-4BA9-8400-95408432A5C9}"/>
                    </a:ext>
                  </a:extLst>
                </p:cNvPr>
                <p:cNvSpPr/>
                <p:nvPr/>
              </p:nvSpPr>
              <p:spPr>
                <a:xfrm>
                  <a:off x="2527663" y="2938960"/>
                  <a:ext cx="252000" cy="138789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="" xmlns:a16="http://schemas.microsoft.com/office/drawing/2014/main" id="{28B8FFFD-55B9-4C3D-8354-F89674B9E4EF}"/>
                    </a:ext>
                  </a:extLst>
                </p:cNvPr>
                <p:cNvSpPr/>
                <p:nvPr/>
              </p:nvSpPr>
              <p:spPr>
                <a:xfrm>
                  <a:off x="3091584" y="4163096"/>
                  <a:ext cx="252000" cy="1637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43">
                <a:extLst>
                  <a:ext uri="{FF2B5EF4-FFF2-40B4-BE49-F238E27FC236}">
                    <a16:creationId xmlns="" xmlns:a16="http://schemas.microsoft.com/office/drawing/2014/main" id="{E040A686-1DC4-48C4-896A-5328A3483A2F}"/>
                  </a:ext>
                </a:extLst>
              </p:cNvPr>
              <p:cNvSpPr txBox="1"/>
              <p:nvPr/>
            </p:nvSpPr>
            <p:spPr>
              <a:xfrm>
                <a:off x="863256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148" name="TextBox 43">
                <a:extLst>
                  <a:ext uri="{FF2B5EF4-FFF2-40B4-BE49-F238E27FC236}">
                    <a16:creationId xmlns="" xmlns:a16="http://schemas.microsoft.com/office/drawing/2014/main" id="{48E23F40-F867-4EB8-BFA0-CB0DCE8B44C5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49" name="TextBox 43">
                <a:extLst>
                  <a:ext uri="{FF2B5EF4-FFF2-40B4-BE49-F238E27FC236}">
                    <a16:creationId xmlns="" xmlns:a16="http://schemas.microsoft.com/office/drawing/2014/main" id="{84143864-5C0B-4501-AD5E-E6136AB39551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50" name="TextBox 43">
                <a:extLst>
                  <a:ext uri="{FF2B5EF4-FFF2-40B4-BE49-F238E27FC236}">
                    <a16:creationId xmlns="" xmlns:a16="http://schemas.microsoft.com/office/drawing/2014/main" id="{C50AD05C-4C63-4D27-9D0F-32F1931846B1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자원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TextBox 43">
                <a:extLst>
                  <a:ext uri="{FF2B5EF4-FFF2-40B4-BE49-F238E27FC236}">
                    <a16:creationId xmlns="" xmlns:a16="http://schemas.microsoft.com/office/drawing/2014/main" id="{C6CA3C51-BD25-4A78-8DC7-58A518799132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매장량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="" xmlns:a16="http://schemas.microsoft.com/office/drawing/2014/main" id="{915BA41D-67C2-49F8-A76B-97935FA97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8390"/>
              <a:ext cx="692254" cy="351871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56" name="표 6">
            <a:extLst>
              <a:ext uri="{FF2B5EF4-FFF2-40B4-BE49-F238E27FC236}">
                <a16:creationId xmlns="" xmlns:a16="http://schemas.microsoft.com/office/drawing/2014/main" id="{0FAC59AF-88C5-47F2-9789-21F5C79F5D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1082" y="2646908"/>
          <a:ext cx="2988000" cy="238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3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504229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57" name="그룹 156">
            <a:extLst>
              <a:ext uri="{FF2B5EF4-FFF2-40B4-BE49-F238E27FC236}">
                <a16:creationId xmlns="" xmlns:a16="http://schemas.microsoft.com/office/drawing/2014/main" id="{D04927F8-0186-41D0-9E10-7E30FE3F3C0B}"/>
              </a:ext>
            </a:extLst>
          </p:cNvPr>
          <p:cNvGrpSpPr/>
          <p:nvPr/>
        </p:nvGrpSpPr>
        <p:grpSpPr>
          <a:xfrm>
            <a:off x="177692" y="2271479"/>
            <a:ext cx="3928666" cy="2813705"/>
            <a:chOff x="316162" y="1955529"/>
            <a:chExt cx="3928666" cy="2813705"/>
          </a:xfrm>
        </p:grpSpPr>
        <p:grpSp>
          <p:nvGrpSpPr>
            <p:cNvPr id="158" name="그룹 157">
              <a:extLst>
                <a:ext uri="{FF2B5EF4-FFF2-40B4-BE49-F238E27FC236}">
                  <a16:creationId xmlns="" xmlns:a16="http://schemas.microsoft.com/office/drawing/2014/main" id="{F0B13618-0223-4306-A788-A9E8E2BE2E48}"/>
                </a:ext>
              </a:extLst>
            </p:cNvPr>
            <p:cNvGrpSpPr/>
            <p:nvPr/>
          </p:nvGrpSpPr>
          <p:grpSpPr>
            <a:xfrm>
              <a:off x="316162" y="1955529"/>
              <a:ext cx="3928666" cy="2813705"/>
              <a:chOff x="316162" y="2074864"/>
              <a:chExt cx="3928666" cy="2813705"/>
            </a:xfrm>
          </p:grpSpPr>
          <p:sp>
            <p:nvSpPr>
              <p:cNvPr id="160" name="TextBox 43">
                <a:extLst>
                  <a:ext uri="{FF2B5EF4-FFF2-40B4-BE49-F238E27FC236}">
                    <a16:creationId xmlns="" xmlns:a16="http://schemas.microsoft.com/office/drawing/2014/main" id="{CFA4CA94-CA35-41CB-827F-C12657F3EA54}"/>
                  </a:ext>
                </a:extLst>
              </p:cNvPr>
              <p:cNvSpPr txBox="1"/>
              <p:nvPr/>
            </p:nvSpPr>
            <p:spPr>
              <a:xfrm>
                <a:off x="1078844" y="2074864"/>
                <a:ext cx="2174416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뵤뵤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행성의 자원 </a:t>
                </a:r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매쟝량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="" xmlns:a16="http://schemas.microsoft.com/office/drawing/2014/main" id="{24B8551A-1035-47E5-B395-114B595FA55E}"/>
                  </a:ext>
                </a:extLst>
              </p:cNvPr>
              <p:cNvGrpSpPr/>
              <p:nvPr/>
            </p:nvGrpSpPr>
            <p:grpSpPr>
              <a:xfrm>
                <a:off x="1415774" y="2617839"/>
                <a:ext cx="1927810" cy="1858428"/>
                <a:chOff x="1415774" y="2617839"/>
                <a:chExt cx="1927810" cy="1858428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="" xmlns:a16="http://schemas.microsoft.com/office/drawing/2014/main" id="{C7DF12C1-B95E-42D8-8C82-36690CCE4791}"/>
                    </a:ext>
                  </a:extLst>
                </p:cNvPr>
                <p:cNvSpPr/>
                <p:nvPr/>
              </p:nvSpPr>
              <p:spPr>
                <a:xfrm>
                  <a:off x="1415774" y="3553725"/>
                  <a:ext cx="252000" cy="92254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="" xmlns:a16="http://schemas.microsoft.com/office/drawing/2014/main" id="{8769E214-F193-4F3A-9796-6AB319DF44E5}"/>
                    </a:ext>
                  </a:extLst>
                </p:cNvPr>
                <p:cNvSpPr/>
                <p:nvPr/>
              </p:nvSpPr>
              <p:spPr>
                <a:xfrm>
                  <a:off x="1946646" y="3232385"/>
                  <a:ext cx="252000" cy="12438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="" xmlns:a16="http://schemas.microsoft.com/office/drawing/2014/main" id="{D2735217-A947-4F88-A059-C8C6DF760263}"/>
                    </a:ext>
                  </a:extLst>
                </p:cNvPr>
                <p:cNvSpPr/>
                <p:nvPr/>
              </p:nvSpPr>
              <p:spPr>
                <a:xfrm>
                  <a:off x="2527663" y="3866713"/>
                  <a:ext cx="252000" cy="6095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="" xmlns:a16="http://schemas.microsoft.com/office/drawing/2014/main" id="{166EED1E-DAEE-4552-A1A1-959B49CB1D4A}"/>
                    </a:ext>
                  </a:extLst>
                </p:cNvPr>
                <p:cNvSpPr/>
                <p:nvPr/>
              </p:nvSpPr>
              <p:spPr>
                <a:xfrm>
                  <a:off x="3091584" y="2617839"/>
                  <a:ext cx="252000" cy="185842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43">
                <a:extLst>
                  <a:ext uri="{FF2B5EF4-FFF2-40B4-BE49-F238E27FC236}">
                    <a16:creationId xmlns="" xmlns:a16="http://schemas.microsoft.com/office/drawing/2014/main" id="{AC348CB0-CD11-4783-9537-7171F5D324E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938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억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t)</a:t>
                </a:r>
              </a:p>
            </p:txBody>
          </p:sp>
          <p:sp>
            <p:nvSpPr>
              <p:cNvPr id="163" name="TextBox 43">
                <a:extLst>
                  <a:ext uri="{FF2B5EF4-FFF2-40B4-BE49-F238E27FC236}">
                    <a16:creationId xmlns="" xmlns:a16="http://schemas.microsoft.com/office/drawing/2014/main" id="{C62FA0FA-C495-4359-A372-83C6EAD3FDC0}"/>
                  </a:ext>
                </a:extLst>
              </p:cNvPr>
              <p:cNvSpPr txBox="1"/>
              <p:nvPr/>
            </p:nvSpPr>
            <p:spPr>
              <a:xfrm>
                <a:off x="871238" y="277536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164" name="TextBox 43">
                <a:extLst>
                  <a:ext uri="{FF2B5EF4-FFF2-40B4-BE49-F238E27FC236}">
                    <a16:creationId xmlns="" xmlns:a16="http://schemas.microsoft.com/office/drawing/2014/main" id="{2AA29506-D781-4679-A559-A10813CC0D9D}"/>
                  </a:ext>
                </a:extLst>
              </p:cNvPr>
              <p:cNvSpPr txBox="1"/>
              <p:nvPr/>
            </p:nvSpPr>
            <p:spPr>
              <a:xfrm>
                <a:off x="905422" y="3531450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65" name="TextBox 43">
                <a:extLst>
                  <a:ext uri="{FF2B5EF4-FFF2-40B4-BE49-F238E27FC236}">
                    <a16:creationId xmlns="" xmlns:a16="http://schemas.microsoft.com/office/drawing/2014/main" id="{1AD0A367-FFEA-43E3-BEE3-9104F894556D}"/>
                  </a:ext>
                </a:extLst>
              </p:cNvPr>
              <p:cNvSpPr txBox="1"/>
              <p:nvPr/>
            </p:nvSpPr>
            <p:spPr>
              <a:xfrm>
                <a:off x="905422" y="425738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66" name="TextBox 43">
                <a:extLst>
                  <a:ext uri="{FF2B5EF4-FFF2-40B4-BE49-F238E27FC236}">
                    <a16:creationId xmlns="" xmlns:a16="http://schemas.microsoft.com/office/drawing/2014/main" id="{CBAC0B02-CC0C-477D-961F-95B19F961F1C}"/>
                  </a:ext>
                </a:extLst>
              </p:cNvPr>
              <p:cNvSpPr txBox="1"/>
              <p:nvPr/>
            </p:nvSpPr>
            <p:spPr>
              <a:xfrm>
                <a:off x="833414" y="4611570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자원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7" name="TextBox 43">
                <a:extLst>
                  <a:ext uri="{FF2B5EF4-FFF2-40B4-BE49-F238E27FC236}">
                    <a16:creationId xmlns="" xmlns:a16="http://schemas.microsoft.com/office/drawing/2014/main" id="{7BB65B93-E62D-4C19-AECD-C32A4F23C7D1}"/>
                  </a:ext>
                </a:extLst>
              </p:cNvPr>
              <p:cNvSpPr txBox="1"/>
              <p:nvPr/>
            </p:nvSpPr>
            <p:spPr>
              <a:xfrm>
                <a:off x="316162" y="4420517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매장량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5" name="TextBox 43">
                <a:extLst>
                  <a:ext uri="{FF2B5EF4-FFF2-40B4-BE49-F238E27FC236}">
                    <a16:creationId xmlns="" xmlns:a16="http://schemas.microsoft.com/office/drawing/2014/main" id="{71B426DB-BBFA-43D3-B604-D007D0756085}"/>
                  </a:ext>
                </a:extLst>
              </p:cNvPr>
              <p:cNvSpPr txBox="1"/>
              <p:nvPr/>
            </p:nvSpPr>
            <p:spPr>
              <a:xfrm>
                <a:off x="3750942" y="2432211"/>
                <a:ext cx="4938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억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t)</a:t>
                </a:r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="" xmlns:a16="http://schemas.microsoft.com/office/drawing/2014/main" id="{0A3A1799-5229-4AB2-A62B-1764D5340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0264" y="4367799"/>
              <a:ext cx="667818" cy="345133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2" name="TextBox 43">
            <a:extLst>
              <a:ext uri="{FF2B5EF4-FFF2-40B4-BE49-F238E27FC236}">
                <a16:creationId xmlns="" xmlns:a16="http://schemas.microsoft.com/office/drawing/2014/main" id="{A3B7661F-2150-45F7-BDB0-0C3059919282}"/>
              </a:ext>
            </a:extLst>
          </p:cNvPr>
          <p:cNvSpPr txBox="1"/>
          <p:nvPr/>
        </p:nvSpPr>
        <p:spPr>
          <a:xfrm>
            <a:off x="251520" y="1759758"/>
            <a:ext cx="6552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지구보다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행성에 더 많이 매장된 자원은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73" name="Picture 2">
            <a:extLst>
              <a:ext uri="{FF2B5EF4-FFF2-40B4-BE49-F238E27FC236}">
                <a16:creationId xmlns="" xmlns:a16="http://schemas.microsoft.com/office/drawing/2014/main" id="{A51C4DA9-F884-4C93-B68F-E76BFC3A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EE49C4E1-7D86-4B5C-8A93-5D65DA4C3D8D}"/>
              </a:ext>
            </a:extLst>
          </p:cNvPr>
          <p:cNvGrpSpPr/>
          <p:nvPr/>
        </p:nvGrpSpPr>
        <p:grpSpPr>
          <a:xfrm>
            <a:off x="2759402" y="4941946"/>
            <a:ext cx="1530775" cy="611290"/>
            <a:chOff x="1542217" y="2425243"/>
            <a:chExt cx="1530775" cy="611290"/>
          </a:xfrm>
        </p:grpSpPr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A0C0C649-11E6-4333-890C-C81507D4C12D}"/>
                </a:ext>
              </a:extLst>
            </p:cNvPr>
            <p:cNvSpPr/>
            <p:nvPr/>
          </p:nvSpPr>
          <p:spPr bwMode="auto">
            <a:xfrm>
              <a:off x="1542217" y="2620966"/>
              <a:ext cx="136393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니켈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ECEF5668-BE93-4756-9DC8-14636401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2992" y="2425243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8D08B20-8FB1-4790-8A12-846AA43C3688}"/>
              </a:ext>
            </a:extLst>
          </p:cNvPr>
          <p:cNvGrpSpPr/>
          <p:nvPr/>
        </p:nvGrpSpPr>
        <p:grpSpPr>
          <a:xfrm>
            <a:off x="5890872" y="1344283"/>
            <a:ext cx="1155981" cy="320521"/>
            <a:chOff x="1403648" y="1916832"/>
            <a:chExt cx="1155981" cy="32052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9F81ACB7-511F-45A0-BBA9-9F6CF465F7C1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963DCFC-91E3-4775-9954-E064BEC9B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0794BA7B-A63B-49E1-A0C4-498FBC1425D3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2B0CBE8-1EFF-46F4-B873-8D95E201C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630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1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91DF78-7896-43CB-ACEB-4B76B3C4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53036"/>
            <a:ext cx="1867002" cy="1735684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101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462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7_2_4_01.svg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916832"/>
            <a:ext cx="65527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이동 명령에 따라 움직인 길을 지도에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2038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로봇은 이동 명령에 따라 움직입니다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로봇이 산맥과 구덩이를 피해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호기로 돌아오게 이동 명령을 내려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9A4097AB-2CE5-4D97-B0FD-2FE14E72FF35}"/>
              </a:ext>
            </a:extLst>
          </p:cNvPr>
          <p:cNvGrpSpPr/>
          <p:nvPr/>
        </p:nvGrpSpPr>
        <p:grpSpPr>
          <a:xfrm>
            <a:off x="5868144" y="1591577"/>
            <a:ext cx="1166700" cy="325255"/>
            <a:chOff x="1403648" y="1187807"/>
            <a:chExt cx="1166700" cy="325255"/>
          </a:xfrm>
        </p:grpSpPr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5859CCE3-FD8D-4A77-8070-954CDA369021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5CB7B9C7-4568-4477-9F15-DD821438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41DD1984-33F4-409B-9C7D-CCDFE85F57FC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10B4AA6-4DBC-43B9-8C5C-4E51176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643127" y="1651945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0EB3C62-D81E-4847-B10E-154D126C8FEE}"/>
              </a:ext>
            </a:extLst>
          </p:cNvPr>
          <p:cNvSpPr/>
          <p:nvPr/>
        </p:nvSpPr>
        <p:spPr>
          <a:xfrm>
            <a:off x="388383" y="2579310"/>
            <a:ext cx="6271849" cy="1101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5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이동명령</a:t>
            </a:r>
            <a:endParaRPr lang="en-US" altLang="ko-KR" sz="15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반대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시계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089726C-BB4C-490D-9ECF-678947548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863" y="3795489"/>
            <a:ext cx="476250" cy="495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D05A9F-DD45-40C0-866D-F2B790C1C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360" y="3852813"/>
            <a:ext cx="361950" cy="371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634D9FF-EF96-4EAE-BF64-51A6E90E2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875" y="4440593"/>
            <a:ext cx="314325" cy="342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3F42047-EC73-4D80-ABD2-3C32AEA9D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7460" y="4450118"/>
            <a:ext cx="285750" cy="3333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6AB81CCD-D9B0-4922-AA36-A7B292CE4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7875" y="4953205"/>
            <a:ext cx="32385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F177C33-F451-4FA1-86E5-3789224164F7}"/>
              </a:ext>
            </a:extLst>
          </p:cNvPr>
          <p:cNvSpPr txBox="1"/>
          <p:nvPr/>
        </p:nvSpPr>
        <p:spPr>
          <a:xfrm>
            <a:off x="3027875" y="5002093"/>
            <a:ext cx="176733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428E5ED-191C-4845-AF1A-56338F43136F}"/>
              </a:ext>
            </a:extLst>
          </p:cNvPr>
          <p:cNvSpPr txBox="1"/>
          <p:nvPr/>
        </p:nvSpPr>
        <p:spPr>
          <a:xfrm>
            <a:off x="3099883" y="3900050"/>
            <a:ext cx="176733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17E725E7-360F-427C-9A0F-F95ABF990458}"/>
              </a:ext>
            </a:extLst>
          </p:cNvPr>
          <p:cNvSpPr txBox="1"/>
          <p:nvPr/>
        </p:nvSpPr>
        <p:spPr>
          <a:xfrm>
            <a:off x="3230855" y="4483497"/>
            <a:ext cx="648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산맥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37D2917A-C2E1-4C26-8165-D3DD699B069E}"/>
              </a:ext>
            </a:extLst>
          </p:cNvPr>
          <p:cNvSpPr txBox="1"/>
          <p:nvPr/>
        </p:nvSpPr>
        <p:spPr>
          <a:xfrm>
            <a:off x="4836339" y="3900050"/>
            <a:ext cx="176733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9275C642-B312-4D96-8AF2-812BE7A66F65}"/>
              </a:ext>
            </a:extLst>
          </p:cNvPr>
          <p:cNvSpPr txBox="1"/>
          <p:nvPr/>
        </p:nvSpPr>
        <p:spPr>
          <a:xfrm>
            <a:off x="5071936" y="4483497"/>
            <a:ext cx="648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구덩이</a:t>
            </a:r>
          </a:p>
        </p:txBody>
      </p:sp>
      <p:pic>
        <p:nvPicPr>
          <p:cNvPr id="123" name="Picture 2">
            <a:extLst>
              <a:ext uri="{FF2B5EF4-FFF2-40B4-BE49-F238E27FC236}">
                <a16:creationId xmlns="" xmlns:a16="http://schemas.microsoft.com/office/drawing/2014/main" id="{E1FE8AFB-216C-4788-BAEA-F8C42FD1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57" y="447993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855251C3-503D-4BA5-95A2-BA1AB138ACD0}"/>
              </a:ext>
            </a:extLst>
          </p:cNvPr>
          <p:cNvSpPr/>
          <p:nvPr/>
        </p:nvSpPr>
        <p:spPr>
          <a:xfrm>
            <a:off x="1864840" y="4342641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55251C3-503D-4BA5-95A2-BA1AB138ACD0}"/>
              </a:ext>
            </a:extLst>
          </p:cNvPr>
          <p:cNvSpPr/>
          <p:nvPr/>
        </p:nvSpPr>
        <p:spPr>
          <a:xfrm>
            <a:off x="364975" y="2620700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효과와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674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p_417_157_1.gif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53C98777-970C-46D1-8303-FACD826CF8F2}"/>
              </a:ext>
            </a:extLst>
          </p:cNvPr>
          <p:cNvSpPr/>
          <p:nvPr/>
        </p:nvSpPr>
        <p:spPr>
          <a:xfrm>
            <a:off x="109635" y="787248"/>
            <a:ext cx="6802625" cy="13398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이동명령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반대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</a:t>
            </a:r>
            <a:endParaRPr lang="en-US" altLang="ko-KR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시계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BCA616A-62BA-4CF3-8936-D4CEBEFE220C}"/>
              </a:ext>
            </a:extLst>
          </p:cNvPr>
          <p:cNvGrpSpPr/>
          <p:nvPr/>
        </p:nvGrpSpPr>
        <p:grpSpPr>
          <a:xfrm>
            <a:off x="4288501" y="2270352"/>
            <a:ext cx="2803779" cy="3498908"/>
            <a:chOff x="4288501" y="2270352"/>
            <a:chExt cx="2803779" cy="3498908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136069AA-2CA5-4A90-A6CF-A6CFCA23A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501" y="2270352"/>
              <a:ext cx="698199" cy="83461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6BE5EC1C-86BF-40EE-8C7F-FBF8984B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129" y="3169155"/>
              <a:ext cx="530631" cy="6259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FCB191CF-72DD-40B1-952C-1F35DF28F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77" y="3859304"/>
              <a:ext cx="460811" cy="57780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774D03BD-00BA-49ED-9F1A-EAFB8B962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336" y="4501302"/>
              <a:ext cx="418919" cy="56175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8A4BE529-AA83-43B5-984C-D5B1EFC5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6977" y="5127251"/>
              <a:ext cx="474775" cy="6420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3A2660F-C4C3-448D-A9FA-1F832C2DBB0F}"/>
                </a:ext>
              </a:extLst>
            </p:cNvPr>
            <p:cNvSpPr txBox="1"/>
            <p:nvPr/>
          </p:nvSpPr>
          <p:spPr>
            <a:xfrm>
              <a:off x="4501300" y="5281428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AA4B8D9-CFA9-4DC5-84DE-A664655CC9F6}"/>
                </a:ext>
              </a:extLst>
            </p:cNvPr>
            <p:cNvSpPr txBox="1"/>
            <p:nvPr/>
          </p:nvSpPr>
          <p:spPr>
            <a:xfrm>
              <a:off x="4501300" y="2528900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 탐사 로봇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2F8EA24-3998-44DC-B9A9-2EDDAC4149AB}"/>
                </a:ext>
              </a:extLst>
            </p:cNvPr>
            <p:cNvSpPr txBox="1"/>
            <p:nvPr/>
          </p:nvSpPr>
          <p:spPr>
            <a:xfrm>
              <a:off x="4770676" y="4005935"/>
              <a:ext cx="9500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A0D33F13-44E6-47D1-9AB2-17FA9338D5F4}"/>
                </a:ext>
              </a:extLst>
            </p:cNvPr>
            <p:cNvSpPr txBox="1"/>
            <p:nvPr/>
          </p:nvSpPr>
          <p:spPr>
            <a:xfrm>
              <a:off x="4501300" y="3217032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 탐사 로봇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5C6FD7A-E3B4-47F0-8C70-43350CE8590E}"/>
                </a:ext>
              </a:extLst>
            </p:cNvPr>
            <p:cNvSpPr txBox="1"/>
            <p:nvPr/>
          </p:nvSpPr>
          <p:spPr>
            <a:xfrm>
              <a:off x="4864696" y="4593296"/>
              <a:ext cx="9500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구덩이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2C1FA1-B6BC-462E-BF98-0A4E54A52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95" y="2229927"/>
            <a:ext cx="3805996" cy="3539333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161873" y="87414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24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CE50E95-69FA-44EC-B83F-E827E4812B60}"/>
              </a:ext>
            </a:extLst>
          </p:cNvPr>
          <p:cNvSpPr/>
          <p:nvPr/>
        </p:nvSpPr>
        <p:spPr>
          <a:xfrm>
            <a:off x="65312" y="894492"/>
            <a:ext cx="6918956" cy="101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959804"/>
            <a:ext cx="67278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호기로 돌아오게 이동 명령을 내려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20835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="" xmlns:a16="http://schemas.microsoft.com/office/drawing/2014/main" id="{78CC7D98-CA29-4B9B-815A-F74550BF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21F9ABC-0E50-4020-BE4E-631518E50893}"/>
              </a:ext>
            </a:extLst>
          </p:cNvPr>
          <p:cNvSpPr txBox="1"/>
          <p:nvPr/>
        </p:nvSpPr>
        <p:spPr>
          <a:xfrm>
            <a:off x="398816" y="944724"/>
            <a:ext cx="66116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로봇은 이동 명령에 따라 움직입니다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 탐사 로봇이 산맥과 구덩이를 피해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호기로 돌아오게 이동 명령을 내려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BBDE0BF0-A453-4207-8084-853751C04D08}"/>
              </a:ext>
            </a:extLst>
          </p:cNvPr>
          <p:cNvGrpSpPr/>
          <p:nvPr/>
        </p:nvGrpSpPr>
        <p:grpSpPr>
          <a:xfrm>
            <a:off x="5890872" y="1596311"/>
            <a:ext cx="1155981" cy="320521"/>
            <a:chOff x="1403648" y="1916832"/>
            <a:chExt cx="1155981" cy="320521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216F226B-92C3-4DC0-BB97-18ABE70EF45F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8F91C040-C1A1-4B16-B2C8-CA95ED897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CBEBF42D-82AA-46A1-BE3C-2736B84FC79C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353C2223-3BE9-46E6-843D-6F452B5E8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4B5DBC1-1EE9-4C95-AEFB-ABA1772CDF5D}"/>
              </a:ext>
            </a:extLst>
          </p:cNvPr>
          <p:cNvSpPr/>
          <p:nvPr/>
        </p:nvSpPr>
        <p:spPr bwMode="auto">
          <a:xfrm>
            <a:off x="143508" y="2739208"/>
            <a:ext cx="6767281" cy="1657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반대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밀기 →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ECEF5668-BE93-4756-9DC8-146364011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2636912"/>
            <a:ext cx="360000" cy="355000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5F7A118F-48C8-47C6-BBB3-2BBAB10B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8" y="2800026"/>
            <a:ext cx="360040" cy="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17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B436BE-1060-4A2F-94AF-EC11E6F75A3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에 자원 탐사 로봇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내린 이동 명령에    따라 움직인 길을 그리고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6816BF6-DCCA-47B9-8AC4-3B12939A69F9}"/>
              </a:ext>
            </a:extLst>
          </p:cNvPr>
          <p:cNvGrpSpPr/>
          <p:nvPr/>
        </p:nvGrpSpPr>
        <p:grpSpPr>
          <a:xfrm>
            <a:off x="4730182" y="1246811"/>
            <a:ext cx="1226799" cy="307902"/>
            <a:chOff x="5253413" y="2035940"/>
            <a:chExt cx="1226799" cy="307902"/>
          </a:xfrm>
        </p:grpSpPr>
        <p:pic>
          <p:nvPicPr>
            <p:cNvPr id="33" name="Picture 3">
              <a:extLst>
                <a:ext uri="{FF2B5EF4-FFF2-40B4-BE49-F238E27FC236}">
                  <a16:creationId xmlns="" xmlns:a16="http://schemas.microsoft.com/office/drawing/2014/main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43">
              <a:extLst>
                <a:ext uri="{FF2B5EF4-FFF2-40B4-BE49-F238E27FC236}">
                  <a16:creationId xmlns="" xmlns:a16="http://schemas.microsoft.com/office/drawing/2014/main" id="{613B1B79-4EC8-43C9-BA7F-665EA96D03C3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195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02A2040-C7F0-455C-A776-B4614D36E24C}"/>
              </a:ext>
            </a:extLst>
          </p:cNvPr>
          <p:cNvGrpSpPr/>
          <p:nvPr/>
        </p:nvGrpSpPr>
        <p:grpSpPr>
          <a:xfrm>
            <a:off x="2764253" y="5286228"/>
            <a:ext cx="1540674" cy="269893"/>
            <a:chOff x="2779298" y="5319347"/>
            <a:chExt cx="1540674" cy="269893"/>
          </a:xfrm>
        </p:grpSpPr>
        <p:pic>
          <p:nvPicPr>
            <p:cNvPr id="75" name="Picture 11">
              <a:extLst>
                <a:ext uri="{FF2B5EF4-FFF2-40B4-BE49-F238E27FC236}">
                  <a16:creationId xmlns="" xmlns:a16="http://schemas.microsoft.com/office/drawing/2014/main" id="{916F4810-4F87-451C-A196-EB6B809F6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35825B23-6692-4171-97D0-A1F33E4A0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B4963083-2DA5-4D3F-8EF0-6DC7C04A0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>
              <a:extLst>
                <a:ext uri="{FF2B5EF4-FFF2-40B4-BE49-F238E27FC236}">
                  <a16:creationId xmlns="" xmlns:a16="http://schemas.microsoft.com/office/drawing/2014/main" id="{9088BDD1-3FAD-44C2-B352-5403F68B7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2EA2C71-81C2-4F88-8121-1415D8525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102" y="1696581"/>
            <a:ext cx="5052384" cy="3493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0B0D402-73B3-48FD-99FB-325AF04D88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08" y="959427"/>
            <a:ext cx="933451" cy="323851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EE1571F9-4481-424B-81BF-D95E8AB3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19" y="317697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754689A-7FED-43EA-9040-CEFC0247E4F3}"/>
              </a:ext>
            </a:extLst>
          </p:cNvPr>
          <p:cNvSpPr/>
          <p:nvPr/>
        </p:nvSpPr>
        <p:spPr>
          <a:xfrm>
            <a:off x="5380921" y="1944461"/>
            <a:ext cx="576059" cy="332411"/>
          </a:xfrm>
          <a:prstGeom prst="rect">
            <a:avLst/>
          </a:prstGeom>
          <a:solidFill>
            <a:srgbClr val="F6ED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1EDEBEB-7958-475F-8C96-DFA3E01ED07A}"/>
              </a:ext>
            </a:extLst>
          </p:cNvPr>
          <p:cNvSpPr/>
          <p:nvPr/>
        </p:nvSpPr>
        <p:spPr>
          <a:xfrm>
            <a:off x="5436096" y="4613179"/>
            <a:ext cx="612068" cy="363994"/>
          </a:xfrm>
          <a:prstGeom prst="rect">
            <a:avLst/>
          </a:prstGeom>
          <a:solidFill>
            <a:srgbClr val="F0E3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6A11236-26AB-471B-AFF8-EE2EF8FA0743}"/>
              </a:ext>
            </a:extLst>
          </p:cNvPr>
          <p:cNvSpPr/>
          <p:nvPr/>
        </p:nvSpPr>
        <p:spPr>
          <a:xfrm>
            <a:off x="1259632" y="4581128"/>
            <a:ext cx="612068" cy="396045"/>
          </a:xfrm>
          <a:prstGeom prst="rect">
            <a:avLst/>
          </a:prstGeom>
          <a:solidFill>
            <a:srgbClr val="EBDA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E959E5-D252-423A-A2CB-930DD16C0F6C}"/>
              </a:ext>
            </a:extLst>
          </p:cNvPr>
          <p:cNvSpPr txBox="1"/>
          <p:nvPr/>
        </p:nvSpPr>
        <p:spPr>
          <a:xfrm>
            <a:off x="5268550" y="1912411"/>
            <a:ext cx="8369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10CC5C2-968F-4EEB-B1DF-43B33B101384}"/>
              </a:ext>
            </a:extLst>
          </p:cNvPr>
          <p:cNvSpPr txBox="1"/>
          <p:nvPr/>
        </p:nvSpPr>
        <p:spPr>
          <a:xfrm>
            <a:off x="5331175" y="4563706"/>
            <a:ext cx="8369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DF9F40A-0DB5-453B-ACC9-913D5D043CD7}"/>
              </a:ext>
            </a:extLst>
          </p:cNvPr>
          <p:cNvSpPr txBox="1"/>
          <p:nvPr/>
        </p:nvSpPr>
        <p:spPr>
          <a:xfrm>
            <a:off x="1176063" y="4563706"/>
            <a:ext cx="8369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228276" y="5233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B24BB1F-1C78-47BF-98A1-527242B536E9}"/>
              </a:ext>
            </a:extLst>
          </p:cNvPr>
          <p:cNvSpPr/>
          <p:nvPr/>
        </p:nvSpPr>
        <p:spPr>
          <a:xfrm>
            <a:off x="3826166" y="3121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15F4361-BC04-4A75-A296-D1BE04F9F51C}"/>
              </a:ext>
            </a:extLst>
          </p:cNvPr>
          <p:cNvSpPr/>
          <p:nvPr/>
        </p:nvSpPr>
        <p:spPr>
          <a:xfrm>
            <a:off x="5879655" y="1273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91928" y="968090"/>
            <a:ext cx="752080" cy="32406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0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7_2_5_01.png / p_417_157_1.gif / 7_2_5_card.svg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B15F4361-BC04-4A75-A296-D1BE04F9F51C}"/>
              </a:ext>
            </a:extLst>
          </p:cNvPr>
          <p:cNvSpPr/>
          <p:nvPr/>
        </p:nvSpPr>
        <p:spPr>
          <a:xfrm>
            <a:off x="879525" y="170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96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자원 탐사 로봇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효과가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app\resource\contents\lesson07\ops\7\7_2_05.html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53C98777-970C-46D1-8303-FACD826CF8F2}"/>
              </a:ext>
            </a:extLst>
          </p:cNvPr>
          <p:cNvSpPr/>
          <p:nvPr/>
        </p:nvSpPr>
        <p:spPr>
          <a:xfrm>
            <a:off x="109635" y="787248"/>
            <a:ext cx="6802625" cy="13398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이동명령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반대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</a:t>
            </a:r>
            <a:endParaRPr lang="en-US" altLang="ko-KR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시계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BCA616A-62BA-4CF3-8936-D4CEBEFE220C}"/>
              </a:ext>
            </a:extLst>
          </p:cNvPr>
          <p:cNvGrpSpPr/>
          <p:nvPr/>
        </p:nvGrpSpPr>
        <p:grpSpPr>
          <a:xfrm>
            <a:off x="4288501" y="2270352"/>
            <a:ext cx="2803779" cy="3498908"/>
            <a:chOff x="4288501" y="2270352"/>
            <a:chExt cx="2803779" cy="3498908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136069AA-2CA5-4A90-A6CF-A6CFCA23A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501" y="2270352"/>
              <a:ext cx="698199" cy="83461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6BE5EC1C-86BF-40EE-8C7F-FBF8984B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5129" y="3169155"/>
              <a:ext cx="530631" cy="6259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FCB191CF-72DD-40B1-952C-1F35DF28F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77" y="3859304"/>
              <a:ext cx="460811" cy="57780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774D03BD-00BA-49ED-9F1A-EAFB8B962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336" y="4501302"/>
              <a:ext cx="418919" cy="56175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8A4BE529-AA83-43B5-984C-D5B1EFC5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6977" y="5127251"/>
              <a:ext cx="474775" cy="6420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3A2660F-C4C3-448D-A9FA-1F832C2DBB0F}"/>
                </a:ext>
              </a:extLst>
            </p:cNvPr>
            <p:cNvSpPr txBox="1"/>
            <p:nvPr/>
          </p:nvSpPr>
          <p:spPr>
            <a:xfrm>
              <a:off x="4501300" y="5281428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AA4B8D9-CFA9-4DC5-84DE-A664655CC9F6}"/>
                </a:ext>
              </a:extLst>
            </p:cNvPr>
            <p:cNvSpPr txBox="1"/>
            <p:nvPr/>
          </p:nvSpPr>
          <p:spPr>
            <a:xfrm>
              <a:off x="4501300" y="2528900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 탐사 로봇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2F8EA24-3998-44DC-B9A9-2EDDAC4149AB}"/>
                </a:ext>
              </a:extLst>
            </p:cNvPr>
            <p:cNvSpPr txBox="1"/>
            <p:nvPr/>
          </p:nvSpPr>
          <p:spPr>
            <a:xfrm>
              <a:off x="4770676" y="4005935"/>
              <a:ext cx="9500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A0D33F13-44E6-47D1-9AB2-17FA9338D5F4}"/>
                </a:ext>
              </a:extLst>
            </p:cNvPr>
            <p:cNvSpPr txBox="1"/>
            <p:nvPr/>
          </p:nvSpPr>
          <p:spPr>
            <a:xfrm>
              <a:off x="4501300" y="3217032"/>
              <a:ext cx="259098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 탐사 로봇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5C6FD7A-E3B4-47F0-8C70-43350CE8590E}"/>
                </a:ext>
              </a:extLst>
            </p:cNvPr>
            <p:cNvSpPr txBox="1"/>
            <p:nvPr/>
          </p:nvSpPr>
          <p:spPr>
            <a:xfrm>
              <a:off x="4864696" y="4593296"/>
              <a:ext cx="950096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구덩이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EBC288FA-9309-44C7-A074-DDDCD32F53A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3439" y="1087773"/>
            <a:ext cx="2856603" cy="9926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F48C4F-2B53-4D26-B980-D0697278D4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13" t="6685" r="19754" b="5918"/>
          <a:stretch/>
        </p:blipFill>
        <p:spPr>
          <a:xfrm>
            <a:off x="449469" y="2257304"/>
            <a:ext cx="3754448" cy="3466189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0E894D41-A806-437E-B05D-BDDC245A5AEE}"/>
              </a:ext>
            </a:extLst>
          </p:cNvPr>
          <p:cNvSpPr/>
          <p:nvPr/>
        </p:nvSpPr>
        <p:spPr>
          <a:xfrm>
            <a:off x="185800" y="9516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137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p_417_157_2.gif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5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7B17C895-6284-4A85-A695-1A0E27AE332C}"/>
              </a:ext>
            </a:extLst>
          </p:cNvPr>
          <p:cNvGrpSpPr/>
          <p:nvPr/>
        </p:nvGrpSpPr>
        <p:grpSpPr>
          <a:xfrm>
            <a:off x="2754453" y="5292182"/>
            <a:ext cx="1540674" cy="269893"/>
            <a:chOff x="2779298" y="5319347"/>
            <a:chExt cx="1540674" cy="269893"/>
          </a:xfrm>
        </p:grpSpPr>
        <p:pic>
          <p:nvPicPr>
            <p:cNvPr id="49" name="Picture 11">
              <a:extLst>
                <a:ext uri="{FF2B5EF4-FFF2-40B4-BE49-F238E27FC236}">
                  <a16:creationId xmlns="" xmlns:a16="http://schemas.microsoft.com/office/drawing/2014/main" id="{50D212DD-C59C-491A-A963-77021288C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BD2EB4C2-9F4C-47D6-A90E-26F2CAB53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E79D3A6A-6E11-4638-8E6C-FF72464E3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BEAA13ED-23DD-4AE7-8F97-5AFC24E9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8534C6-4ED9-4D1E-BE16-AEC4EAF6AA18}"/>
              </a:ext>
            </a:extLst>
          </p:cNvPr>
          <p:cNvSpPr/>
          <p:nvPr/>
        </p:nvSpPr>
        <p:spPr>
          <a:xfrm>
            <a:off x="287524" y="1783514"/>
            <a:ext cx="6444716" cy="3301790"/>
          </a:xfrm>
          <a:prstGeom prst="rect">
            <a:avLst/>
          </a:prstGeom>
          <a:solidFill>
            <a:srgbClr val="F8F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AC98D6-9841-4EBE-9F64-87C4A6D37CF3}"/>
              </a:ext>
            </a:extLst>
          </p:cNvPr>
          <p:cNvSpPr txBox="1"/>
          <p:nvPr/>
        </p:nvSpPr>
        <p:spPr>
          <a:xfrm>
            <a:off x="2879812" y="1773991"/>
            <a:ext cx="1078691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CC7697B-134E-4F14-A90B-448A5EDC6C04}"/>
              </a:ext>
            </a:extLst>
          </p:cNvPr>
          <p:cNvSpPr/>
          <p:nvPr/>
        </p:nvSpPr>
        <p:spPr bwMode="auto">
          <a:xfrm>
            <a:off x="4247964" y="2198170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AD1AA8B5-A1CA-4D61-9065-495CFD9C2A2B}"/>
              </a:ext>
            </a:extLst>
          </p:cNvPr>
          <p:cNvSpPr/>
          <p:nvPr/>
        </p:nvSpPr>
        <p:spPr bwMode="auto">
          <a:xfrm>
            <a:off x="5363746" y="2209064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7EDC803-BC8B-464F-ADC5-DE64BE2B9810}"/>
              </a:ext>
            </a:extLst>
          </p:cNvPr>
          <p:cNvSpPr txBox="1"/>
          <p:nvPr/>
        </p:nvSpPr>
        <p:spPr>
          <a:xfrm>
            <a:off x="3923928" y="2180183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5FABE8B-DB4C-4767-B6CD-4FB19E0E564D}"/>
              </a:ext>
            </a:extLst>
          </p:cNvPr>
          <p:cNvSpPr txBox="1"/>
          <p:nvPr/>
        </p:nvSpPr>
        <p:spPr>
          <a:xfrm>
            <a:off x="4968044" y="2180183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D7070FC-09E7-4437-8323-B2FC064FB840}"/>
              </a:ext>
            </a:extLst>
          </p:cNvPr>
          <p:cNvSpPr txBox="1"/>
          <p:nvPr/>
        </p:nvSpPr>
        <p:spPr>
          <a:xfrm>
            <a:off x="5976088" y="2180183"/>
            <a:ext cx="720422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1C1AF424-642E-4222-801A-30A1A1BF7E93}"/>
              </a:ext>
            </a:extLst>
          </p:cNvPr>
          <p:cNvSpPr txBox="1"/>
          <p:nvPr/>
        </p:nvSpPr>
        <p:spPr>
          <a:xfrm>
            <a:off x="251794" y="2565230"/>
            <a:ext cx="6444716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행성과 지구의 자원 매장량을 비교해 보았다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FEDE8D6-C4A1-4CD6-8FB4-59B69C6941FF}"/>
              </a:ext>
            </a:extLst>
          </p:cNvPr>
          <p:cNvSpPr/>
          <p:nvPr/>
        </p:nvSpPr>
        <p:spPr bwMode="auto">
          <a:xfrm>
            <a:off x="3221371" y="2198170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C15F365-F3F4-4070-BC2D-43017B50C60A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에 자원 탐사 로봇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활동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내린 이동 명령에    따라 움직인 길을 그리고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245AC58-A3A3-4F14-868A-D325BEDE5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08" y="959427"/>
            <a:ext cx="933451" cy="32385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C327BBB-BD31-46A9-97F8-3DCE1DF69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63" y="1756173"/>
            <a:ext cx="933451" cy="32385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4881EC5-D222-44FB-8A1A-9B90FA58BC4E}"/>
              </a:ext>
            </a:extLst>
          </p:cNvPr>
          <p:cNvCxnSpPr>
            <a:cxnSpLocks/>
          </p:cNvCxnSpPr>
          <p:nvPr/>
        </p:nvCxnSpPr>
        <p:spPr bwMode="auto">
          <a:xfrm>
            <a:off x="1218425" y="3225766"/>
            <a:ext cx="536979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4F24343E-34F1-4422-A5AC-9F6A5DAEC5E3}"/>
              </a:ext>
            </a:extLst>
          </p:cNvPr>
          <p:cNvCxnSpPr>
            <a:cxnSpLocks/>
          </p:cNvCxnSpPr>
          <p:nvPr/>
        </p:nvCxnSpPr>
        <p:spPr bwMode="auto">
          <a:xfrm>
            <a:off x="339446" y="3645024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D77947FB-7090-4B60-86BB-E51AEA62FC2D}"/>
              </a:ext>
            </a:extLst>
          </p:cNvPr>
          <p:cNvCxnSpPr>
            <a:cxnSpLocks/>
          </p:cNvCxnSpPr>
          <p:nvPr/>
        </p:nvCxnSpPr>
        <p:spPr bwMode="auto">
          <a:xfrm>
            <a:off x="339446" y="4077072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C4D0DC6B-FF7D-4E67-9542-EFC5988F0FF9}"/>
              </a:ext>
            </a:extLst>
          </p:cNvPr>
          <p:cNvCxnSpPr>
            <a:cxnSpLocks/>
          </p:cNvCxnSpPr>
          <p:nvPr/>
        </p:nvCxnSpPr>
        <p:spPr bwMode="auto">
          <a:xfrm>
            <a:off x="339446" y="4545124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E13A8FDC-BB2F-4EED-8FD5-0F0D156AB060}"/>
              </a:ext>
            </a:extLst>
          </p:cNvPr>
          <p:cNvCxnSpPr>
            <a:cxnSpLocks/>
          </p:cNvCxnSpPr>
          <p:nvPr/>
        </p:nvCxnSpPr>
        <p:spPr bwMode="auto">
          <a:xfrm>
            <a:off x="339446" y="4977172"/>
            <a:ext cx="6248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80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7_2_5_line.png / 7_2_5_line.svg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6816BF6-DCCA-47B9-8AC4-3B12939A69F9}"/>
              </a:ext>
            </a:extLst>
          </p:cNvPr>
          <p:cNvGrpSpPr/>
          <p:nvPr/>
        </p:nvGrpSpPr>
        <p:grpSpPr>
          <a:xfrm>
            <a:off x="4730182" y="1246811"/>
            <a:ext cx="1226799" cy="307902"/>
            <a:chOff x="5253413" y="2035940"/>
            <a:chExt cx="1226799" cy="307902"/>
          </a:xfrm>
        </p:grpSpPr>
        <p:pic>
          <p:nvPicPr>
            <p:cNvPr id="43" name="Picture 3">
              <a:extLst>
                <a:ext uri="{FF2B5EF4-FFF2-40B4-BE49-F238E27FC236}">
                  <a16:creationId xmlns="" xmlns:a16="http://schemas.microsoft.com/office/drawing/2014/main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="" xmlns:a16="http://schemas.microsoft.com/office/drawing/2014/main" id="{613B1B79-4EC8-43C9-BA7F-665EA96D03C3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195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815916" y="968090"/>
            <a:ext cx="752080" cy="32406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3" y="5254178"/>
            <a:ext cx="1080000" cy="339623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696510" y="5053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0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1" name="직사각형 5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어절 단위로 끊어서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8BBB4E5-B79A-492B-AC81-40CA4921EA42}"/>
              </a:ext>
            </a:extLst>
          </p:cNvPr>
          <p:cNvSpPr/>
          <p:nvPr/>
        </p:nvSpPr>
        <p:spPr bwMode="auto">
          <a:xfrm>
            <a:off x="101278" y="1254163"/>
            <a:ext cx="6873465" cy="39565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행성과 지구의 자원 매장량을 비교해 보았다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행성의 자원 매장량은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구리가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아연이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t,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니켈이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 니켈이 지구보다 </a:t>
            </a:r>
            <a:r>
              <a:rPr lang="ko-KR" altLang="en-US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행성에 더 많이 매장된 자원이어서 자원 탐사 로봇을 통해 가져가기로 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로봇으로 각각 산맥과 구덩이를 피해 자원을 탐사하고 왔고 그 중 내가 조종한 자원 탐사 로봇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이동 명령은 다음과 같았다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반대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진행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 → 시계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만큼 돌리기 →   진행 방향으로 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밀기</a:t>
            </a:r>
          </a:p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67062" y="1254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BE89A69-73E5-42A0-9985-5BA9CB3C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2" y="1451724"/>
            <a:ext cx="405858" cy="32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6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94006" y="279426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지구로 돌아갈 준비하기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41" y="2924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020617AD-BA29-4B62-B2E9-94642B993A7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154D2C55-84AB-47BD-A48D-36FFB9A7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3A70488-4962-45F2-8F9D-9B262CCE61B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A7FD77FA-4401-41CD-B2FE-24FB559370F9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158~159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51027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뵤뵤행성의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행성의 자원 탐사하기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행성과 지구의 자원 매장량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자원 참사 로봇에게 이동 명령 내리기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임무 카드에 자원 탐사 로봇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움직인 길을 그리고 일지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055FA9-6092-407B-9D66-A15D080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88548"/>
            <a:ext cx="6924993" cy="475501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6853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998" y="872716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뵤뵤행성의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9857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3A96716-DB93-49E6-BB0A-F5FE4057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" y="1624266"/>
            <a:ext cx="6905555" cy="400097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5D45B50-A17F-40F9-BED6-74963B212E93}"/>
              </a:ext>
            </a:extLst>
          </p:cNvPr>
          <p:cNvSpPr/>
          <p:nvPr/>
        </p:nvSpPr>
        <p:spPr>
          <a:xfrm>
            <a:off x="629553" y="3425358"/>
            <a:ext cx="927249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9A991B6-C4EE-4C63-AEE9-E0794DE3E8EB}"/>
              </a:ext>
            </a:extLst>
          </p:cNvPr>
          <p:cNvSpPr/>
          <p:nvPr/>
        </p:nvSpPr>
        <p:spPr>
          <a:xfrm>
            <a:off x="3875133" y="2844628"/>
            <a:ext cx="1044930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36E99D8-5F2E-44E6-80F6-9D46B9B4C466}"/>
              </a:ext>
            </a:extLst>
          </p:cNvPr>
          <p:cNvSpPr/>
          <p:nvPr/>
        </p:nvSpPr>
        <p:spPr>
          <a:xfrm>
            <a:off x="5436096" y="2861244"/>
            <a:ext cx="1044930" cy="8050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DA448E-5C17-4CAA-B8A8-E228649336E7}"/>
              </a:ext>
            </a:extLst>
          </p:cNvPr>
          <p:cNvSpPr txBox="1"/>
          <p:nvPr/>
        </p:nvSpPr>
        <p:spPr>
          <a:xfrm>
            <a:off x="4987861" y="2774071"/>
            <a:ext cx="20095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행성과 지구의 자원 매장량을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막대그래프로 나타냈습니다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17DA699-5CF2-480E-BCF6-D5036CD3A96F}"/>
              </a:ext>
            </a:extLst>
          </p:cNvPr>
          <p:cNvSpPr/>
          <p:nvPr/>
        </p:nvSpPr>
        <p:spPr>
          <a:xfrm>
            <a:off x="-126510" y="3374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4BD5691B-EAB9-40CA-8E3D-F2FE7E65C759}"/>
              </a:ext>
            </a:extLst>
          </p:cNvPr>
          <p:cNvSpPr txBox="1"/>
          <p:nvPr/>
        </p:nvSpPr>
        <p:spPr>
          <a:xfrm>
            <a:off x="152584" y="3287883"/>
            <a:ext cx="1817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결과를 정리해 볼까요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32885" y="178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C1C1881-EB0B-4059-B0A9-31FB10F6C63A}"/>
              </a:ext>
            </a:extLst>
          </p:cNvPr>
          <p:cNvSpPr/>
          <p:nvPr/>
        </p:nvSpPr>
        <p:spPr>
          <a:xfrm>
            <a:off x="3777642" y="2986072"/>
            <a:ext cx="1226406" cy="3266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5DCA4B-2966-4DFB-9975-81A40476A7DA}"/>
              </a:ext>
            </a:extLst>
          </p:cNvPr>
          <p:cNvSpPr/>
          <p:nvPr/>
        </p:nvSpPr>
        <p:spPr>
          <a:xfrm>
            <a:off x="65456" y="1953609"/>
            <a:ext cx="3916683" cy="1245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D758AB-BE93-46F7-B580-CB31C429B553}"/>
              </a:ext>
            </a:extLst>
          </p:cNvPr>
          <p:cNvSpPr txBox="1"/>
          <p:nvPr/>
        </p:nvSpPr>
        <p:spPr>
          <a:xfrm>
            <a:off x="3242836" y="2701828"/>
            <a:ext cx="2159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행성과 지구의 자원 매장량이 어떻게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다른지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궁금하네요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47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026D3F6-325B-4E33-A322-476CD531D8DC}"/>
              </a:ext>
            </a:extLst>
          </p:cNvPr>
          <p:cNvGrpSpPr/>
          <p:nvPr/>
        </p:nvGrpSpPr>
        <p:grpSpPr>
          <a:xfrm>
            <a:off x="5374090" y="1341094"/>
            <a:ext cx="521274" cy="258880"/>
            <a:chOff x="3792317" y="345499"/>
            <a:chExt cx="521274" cy="258880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E46614C4-53EB-4F81-B080-1EECC395C939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588B8EB-0412-47B2-BC2B-7B8732E7A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022CD353-EB10-42E2-8B30-A8E3E4EE30AF}"/>
              </a:ext>
            </a:extLst>
          </p:cNvPr>
          <p:cNvGrpSpPr/>
          <p:nvPr/>
        </p:nvGrpSpPr>
        <p:grpSpPr>
          <a:xfrm>
            <a:off x="5918542" y="1342762"/>
            <a:ext cx="521274" cy="255591"/>
            <a:chOff x="4338619" y="347167"/>
            <a:chExt cx="521274" cy="2555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56D4239-1AFC-424A-9FB5-778896E3B4D6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2CDE5AE-65B5-414E-B44F-9955D60ED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6462994" y="1341553"/>
            <a:ext cx="521274" cy="255591"/>
            <a:chOff x="4887332" y="345958"/>
            <a:chExt cx="521274" cy="255591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8987FEF-DD54-46D9-BD7A-A92AD4770DCF}"/>
              </a:ext>
            </a:extLst>
          </p:cNvPr>
          <p:cNvGrpSpPr/>
          <p:nvPr/>
        </p:nvGrpSpPr>
        <p:grpSpPr>
          <a:xfrm>
            <a:off x="4829638" y="1329387"/>
            <a:ext cx="521274" cy="271796"/>
            <a:chOff x="3240719" y="333792"/>
            <a:chExt cx="521274" cy="271796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8A0F01B-92E0-4C79-B1C0-2CDEA6FD4B30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FE41139-F85C-48BF-95F1-AF699DCD7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33792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4289314" y="1320855"/>
            <a:ext cx="521274" cy="276289"/>
            <a:chOff x="4887332" y="325260"/>
            <a:chExt cx="521274" cy="276289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25260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3" y="1628800"/>
            <a:ext cx="66659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우리가 사는 지구에는 어떤 자원이 땅속에 묻혀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2615149" y="2099381"/>
            <a:ext cx="1338158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석유입니다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05" y="1982412"/>
            <a:ext cx="360000" cy="355000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CAAFA0F8-90EC-4F3D-B158-25CE9AEE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8424C1-828A-47E1-91BB-4E063379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75" y="2492737"/>
            <a:ext cx="360000" cy="355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BB2549DB-D9F1-4ED0-81F0-B21149228D48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D026D3F6-325B-4E33-A322-476CD531D8DC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E46614C4-53EB-4F81-B080-1EECC395C93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588B8EB-0412-47B2-BC2B-7B8732E7A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022CD353-EB10-42E2-8B30-A8E3E4EE30AF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856D4239-1AFC-424A-9FB5-778896E3B4D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C2CDE5AE-65B5-414E-B44F-9955D60ED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74591086-9242-44B5-BBBC-C9A6F183F462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B58A1E63-11BB-44B2-9DF2-6146926FB87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FD9D4323-ACBF-4C53-BC63-A062003F8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A8987FEF-DD54-46D9-BD7A-A92AD4770DCF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58A0F01B-92E0-4C79-B1C0-2CDEA6FD4B3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8FE41139-F85C-48BF-95F1-AF699DCD7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5577534" y="51251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7FE85C7-45EA-4A13-9FA9-6DE9761E5D1C}"/>
              </a:ext>
            </a:extLst>
          </p:cNvPr>
          <p:cNvSpPr/>
          <p:nvPr/>
        </p:nvSpPr>
        <p:spPr bwMode="auto">
          <a:xfrm>
            <a:off x="2615149" y="2686394"/>
            <a:ext cx="1338158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철입니다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061242-094C-449D-95D1-916000030011}"/>
              </a:ext>
            </a:extLst>
          </p:cNvPr>
          <p:cNvSpPr/>
          <p:nvPr/>
        </p:nvSpPr>
        <p:spPr bwMode="auto">
          <a:xfrm>
            <a:off x="2615149" y="3276409"/>
            <a:ext cx="1338158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구리입니다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89CF4FAE-2B69-4E81-BAA1-AA51ADC54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75" y="3116775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4289314" y="1341553"/>
            <a:ext cx="521274" cy="255591"/>
            <a:chOff x="4887332" y="345958"/>
            <a:chExt cx="521274" cy="255591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0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628800"/>
            <a:ext cx="66287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자원이 아주 깊은 곳에 묻혀 있어서 사람이 들어가서 탐사하기 어려우면 자원을 어떻게 탐사할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173965" y="2403944"/>
            <a:ext cx="4963600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자원 탐사 로봇을 이용해 탐사할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32" y="2245908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A655343-7735-49AE-AB72-A14A3312047F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788024" y="1340768"/>
            <a:chExt cx="2154630" cy="260415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B6B4AF4F-6BF5-4D6F-9E59-2D9522E5BC40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0EF95079-CDCD-40F1-93E8-AF24C02C835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3E78632-BFD5-47FD-A87A-742346273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A02B8C2A-F5A7-4107-A76E-1C5894DCC815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A9F763F4-4DA9-41E1-9C4A-A0E5B6585DC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D73A4D4A-9B58-412F-A8B6-FE84C7A7E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68743970-A350-429F-89C5-B79A88CC549D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3B9F6ED2-D3A4-42E8-9866-761BFB9A717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A6CBDF2-2285-4967-AA1B-7E7DDCB75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6B1ABF31-526B-4DFD-AC86-7130217F8242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D84A82D-4472-41DB-BE12-8F9EFDB1666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E1702F6A-37C5-4842-9C4F-D5357283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F7558416-3E65-4F3E-83C4-BB825DCE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45B97C2D-5A2E-458C-9803-6AD7A8306165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4240271" y="1333339"/>
            <a:ext cx="521274" cy="255591"/>
            <a:chOff x="4887332" y="345958"/>
            <a:chExt cx="521274" cy="255591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6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628800"/>
            <a:ext cx="6628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89042" y="2131892"/>
            <a:ext cx="6415206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행성의 자원 탐사 결과를 막대그래프로 나타냈습니다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48" y="200328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65282A9-0BC7-4280-83AC-8C2D38F2A8DD}"/>
              </a:ext>
            </a:extLst>
          </p:cNvPr>
          <p:cNvSpPr/>
          <p:nvPr/>
        </p:nvSpPr>
        <p:spPr bwMode="auto">
          <a:xfrm>
            <a:off x="389042" y="2693512"/>
            <a:ext cx="6415206" cy="7053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행성과 지구의 자원 매장량이 어떻게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궁금해 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5548AD6E-C3CB-4CEA-A4F9-2E6A3E025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68" y="2564904"/>
            <a:ext cx="360000" cy="3550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B454FC42-9530-420F-AEC0-0A77B0C9046C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788024" y="1340768"/>
            <a:chExt cx="2154630" cy="26041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D8E131FE-12CF-41CB-A9F4-C78E4A0BC12D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7C2C787D-D848-44D3-821C-997E534BEAF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4A479B50-4995-40FF-A53A-27A44F618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39791D8A-FB0E-471F-910F-C6D573C838C2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FF2292F0-B1A3-4F09-B56B-8CB8A1E918F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0A516EF4-B8FA-4B98-984B-F2FE8BE3C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9DB1A493-664A-49A0-992C-B1FD8741663C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0E360B8-2752-4013-BD8B-4EEAF9A4238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81434C6E-6063-4A0D-B5AA-145F838C4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97D1DE55-DB07-4D4C-9558-631B02713135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DA02D3E8-F4A3-4653-B89D-52109D68200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5685411B-0D5A-4D81-8F76-DBF0CBF65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1D729CA2-6B50-4CE4-98D1-B41E70C5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D7A2ECA6-CB31-4195-80B5-B0461DB9F8D0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4289314" y="1341553"/>
            <a:ext cx="521274" cy="255591"/>
            <a:chOff x="4887332" y="345958"/>
            <a:chExt cx="521274" cy="255591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52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628800"/>
            <a:ext cx="6628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막대그래프로 나타냈을 때 좋은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392365" y="2131892"/>
            <a:ext cx="4417064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수의 크고 작음을 한눈에 볼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429" y="200328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F36A571-5497-4783-BBCE-E93352973BA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788024" y="1340768"/>
            <a:chExt cx="2154630" cy="260415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1369AE50-FF2F-43A7-9612-C799B2857BAF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520EB2F-AE9E-49D9-8B67-039CE3A67D5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EFE9EFCD-259A-430A-A2DE-302821F21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7D9E8F6A-0B97-4466-B2FC-C0DB22B5B4CF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F214BE57-5346-48F9-AFD6-9908F6F058F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BAFD3273-4472-40CE-8820-88B537CF5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1B76BDC1-8A49-4D63-A63B-884FFA7494D6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17BF07F-DA8F-426A-86E1-BC5D7384D2B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E2652C6C-D56A-4A70-B2A4-06BE09314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227010CC-C3F6-45FF-8857-A04CC998E806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BEDACFB9-1337-42C7-BE80-9FD9048288F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6CA11F67-AA97-44BC-955C-CB48B33F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93D65D48-ED23-4679-B671-7051F354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5951610-6890-4D86-B1EE-1D0387CCFB05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4591086-9242-44B5-BBBC-C9A6F183F462}"/>
              </a:ext>
            </a:extLst>
          </p:cNvPr>
          <p:cNvGrpSpPr/>
          <p:nvPr/>
        </p:nvGrpSpPr>
        <p:grpSpPr>
          <a:xfrm>
            <a:off x="4289314" y="1341553"/>
            <a:ext cx="521274" cy="255591"/>
            <a:chOff x="4887332" y="345958"/>
            <a:chExt cx="521274" cy="255591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B58A1E63-11BB-44B2-9DF2-6146926FB87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D9D4323-ACBF-4C53-BC63-A062003F8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1560" y="2091950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밀기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돌리기를 통해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2048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행성이 자원 탐사하기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805B6E-EEE8-47FC-8F36-4857D8DD193C}"/>
              </a:ext>
            </a:extLst>
          </p:cNvPr>
          <p:cNvSpPr txBox="1"/>
          <p:nvPr/>
        </p:nvSpPr>
        <p:spPr>
          <a:xfrm>
            <a:off x="611560" y="27226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자료를 해석할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73A8CA9-17E0-4026-900B-843F4FCE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8445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43826</TotalTime>
  <Words>1689</Words>
  <Application>Microsoft Office PowerPoint</Application>
  <PresentationFormat>화면 슬라이드 쇼(4:3)</PresentationFormat>
  <Paragraphs>515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8009</cp:revision>
  <cp:lastPrinted>2021-12-20T01:30:02Z</cp:lastPrinted>
  <dcterms:created xsi:type="dcterms:W3CDTF">2008-07-15T12:19:11Z</dcterms:created>
  <dcterms:modified xsi:type="dcterms:W3CDTF">2022-03-25T02:00:03Z</dcterms:modified>
</cp:coreProperties>
</file>