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777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2010" y="108"/>
      </p:cViewPr>
      <p:guideLst>
        <p:guide orient="horz" pos="2158"/>
        <p:guide pos="287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5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4.png"  /><Relationship Id="rId12" Type="http://schemas.openxmlformats.org/officeDocument/2006/relationships/image" Target="../media/image5.png"  /><Relationship Id="rId13" Type="http://schemas.openxmlformats.org/officeDocument/2006/relationships/image" Target="../media/image6.png"  /><Relationship Id="rId14" Type="http://schemas.openxmlformats.org/officeDocument/2006/relationships/image" Target="../media/image7.png"  /><Relationship Id="rId15" Type="http://schemas.openxmlformats.org/officeDocument/2006/relationships/image" Target="../media/image11.png"  /><Relationship Id="rId16" Type="http://schemas.openxmlformats.org/officeDocument/2006/relationships/image" Target="../media/image11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1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2.png"  /><Relationship Id="rId15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1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2.png"  /><Relationship Id="rId15" Type="http://schemas.openxmlformats.org/officeDocument/2006/relationships/image" Target="../media/image12.png"  /><Relationship Id="rId16" Type="http://schemas.openxmlformats.org/officeDocument/2006/relationships/image" Target="../media/image21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11" Type="http://schemas.openxmlformats.org/officeDocument/2006/relationships/image" Target="../media/image12.png"  /><Relationship Id="rId12" Type="http://schemas.openxmlformats.org/officeDocument/2006/relationships/image" Target="../media/image12.png"  /><Relationship Id="rId13" Type="http://schemas.openxmlformats.org/officeDocument/2006/relationships/image" Target="../media/image21.png"  /><Relationship Id="rId14" Type="http://schemas.openxmlformats.org/officeDocument/2006/relationships/image" Target="../media/image22.png"  /><Relationship Id="rId15" Type="http://schemas.openxmlformats.org/officeDocument/2006/relationships/image" Target="../media/image22.png"  /><Relationship Id="rId16" Type="http://schemas.openxmlformats.org/officeDocument/2006/relationships/image" Target="../media/image4.png"  /><Relationship Id="rId17" Type="http://schemas.openxmlformats.org/officeDocument/2006/relationships/image" Target="../media/image5.png"  /><Relationship Id="rId18" Type="http://schemas.openxmlformats.org/officeDocument/2006/relationships/image" Target="../media/image6.png"  /><Relationship Id="rId19" Type="http://schemas.openxmlformats.org/officeDocument/2006/relationships/image" Target="../media/image7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11" Type="http://schemas.openxmlformats.org/officeDocument/2006/relationships/image" Target="../media/image12.png"  /><Relationship Id="rId12" Type="http://schemas.openxmlformats.org/officeDocument/2006/relationships/image" Target="../media/image12.png"  /><Relationship Id="rId13" Type="http://schemas.openxmlformats.org/officeDocument/2006/relationships/image" Target="../media/image21.png"  /><Relationship Id="rId14" Type="http://schemas.openxmlformats.org/officeDocument/2006/relationships/image" Target="../media/image22.png"  /><Relationship Id="rId15" Type="http://schemas.openxmlformats.org/officeDocument/2006/relationships/image" Target="../media/image4.png"  /><Relationship Id="rId16" Type="http://schemas.openxmlformats.org/officeDocument/2006/relationships/image" Target="../media/image5.png"  /><Relationship Id="rId17" Type="http://schemas.openxmlformats.org/officeDocument/2006/relationships/image" Target="../media/image6.png"  /><Relationship Id="rId18" Type="http://schemas.openxmlformats.org/officeDocument/2006/relationships/image" Target="../media/image7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2.png"  /><Relationship Id="rId5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11" Type="http://schemas.openxmlformats.org/officeDocument/2006/relationships/image" Target="../media/image11.png"  /><Relationship Id="rId12" Type="http://schemas.openxmlformats.org/officeDocument/2006/relationships/image" Target="../media/image25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1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11" Type="http://schemas.openxmlformats.org/officeDocument/2006/relationships/image" Target="../media/image11.png"  /><Relationship Id="rId12" Type="http://schemas.openxmlformats.org/officeDocument/2006/relationships/image" Target="../media/image25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1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1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hyperlink" Target="https://cdata2.tsherpa.co.kr/tsherpa/multimedia/Flash/2022/curri/index.html?flashxmlnum=yuni4856&amp;amp;classno=E-curri03-math-P_2022/31/suh_p_0301_01_0010/suh_p_0301_01_0010_401_1.html&amp;amp;id=1440479&amp;amp;classa=1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12" Type="http://schemas.openxmlformats.org/officeDocument/2006/relationships/image" Target="../media/image2.png"  /><Relationship Id="rId13" Type="http://schemas.openxmlformats.org/officeDocument/2006/relationships/image" Target="../media/image11.png"  /><Relationship Id="rId14" Type="http://schemas.openxmlformats.org/officeDocument/2006/relationships/image" Target="../media/image10.png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206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532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369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숫자와 기호로 만드는 혼합 계산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263373" y="5277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3201" y="1760400"/>
            <a:ext cx="5529155" cy="6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부터 </a:t>
            </a:r>
            <a:r>
              <a:rPr lang="en-US" altLang="ko-KR" sz="1900" b="0" spc="-150">
                <a:latin typeface="맑은 고딕"/>
                <a:ea typeface="맑은 고딕"/>
              </a:rPr>
              <a:t>9</a:t>
            </a:r>
            <a:r>
              <a:rPr lang="ko-KR" altLang="en-US" sz="1900" b="0" spc="-150"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개를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680" y="2312876"/>
            <a:ext cx="5529155" cy="37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, ×, ÷ </a:t>
            </a:r>
            <a:r>
              <a:rPr lang="ko-KR" altLang="en-US" sz="1900" b="0" spc="-150">
                <a:latin typeface="맑은 고딕"/>
                <a:ea typeface="맑은 고딕"/>
              </a:rPr>
              <a:t>중 세 가지 기호를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871" y="2690168"/>
            <a:ext cx="5529155" cy="37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      )</a:t>
            </a:r>
            <a:r>
              <a:rPr lang="ko-KR" altLang="en-US" sz="1900" b="0" spc="-150">
                <a:latin typeface="맑은 고딕"/>
                <a:ea typeface="맑은 고딕"/>
              </a:rPr>
              <a:t>를 한 번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주어진 조건은 무엇인가요</a:t>
            </a:r>
            <a:r>
              <a:rPr lang="en-US" altLang="ko-KR" sz="1900">
                <a:latin typeface="+mn-ea"/>
                <a:ea typeface="+mn-ea"/>
              </a:rPr>
              <a:t>?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339502" y="3612724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부터 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9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4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개를 사용합니다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094633" y="4005064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1" name="그룹 40"/>
          <p:cNvGrpSpPr/>
          <p:nvPr/>
        </p:nvGrpSpPr>
        <p:grpSpPr>
          <a:xfrm rot="0"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83276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6" name="TextBox 45"/>
          <p:cNvSpPr txBox="1"/>
          <p:nvPr/>
        </p:nvSpPr>
        <p:spPr>
          <a:xfrm>
            <a:off x="332154" y="4340423"/>
            <a:ext cx="6104706" cy="37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, ×, ÷ 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중 세 가지 기호를 사용합니다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6097947" y="4439925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TextBox 66"/>
          <p:cNvSpPr txBox="1"/>
          <p:nvPr/>
        </p:nvSpPr>
        <p:spPr>
          <a:xfrm>
            <a:off x="323528" y="4761148"/>
            <a:ext cx="6104706" cy="370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(       )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를 한 번 사용합니다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  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089321" y="4833156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9" name="직사각형 21"/>
          <p:cNvSpPr>
            <a:spLocks noChangeArrowheads="1"/>
          </p:cNvSpPr>
          <p:nvPr/>
        </p:nvSpPr>
        <p:spPr>
          <a:xfrm>
            <a:off x="6965430" y="921818"/>
            <a:ext cx="2159732" cy="16861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263373" y="5277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3201" y="1760400"/>
            <a:ext cx="5529155" cy="6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부터 </a:t>
            </a:r>
            <a:r>
              <a:rPr lang="en-US" altLang="ko-KR" sz="1900" b="0" spc="-150">
                <a:latin typeface="맑은 고딕"/>
                <a:ea typeface="맑은 고딕"/>
              </a:rPr>
              <a:t>9</a:t>
            </a:r>
            <a:r>
              <a:rPr lang="ko-KR" altLang="en-US" sz="1900" b="0" spc="-150"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개를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680" y="2312876"/>
            <a:ext cx="5529155" cy="371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, ×, ÷ </a:t>
            </a:r>
            <a:r>
              <a:rPr lang="ko-KR" altLang="en-US" sz="1900" b="0" spc="-150">
                <a:latin typeface="맑은 고딕"/>
                <a:ea typeface="맑은 고딕"/>
              </a:rPr>
              <a:t>중 세 가지 기호를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871" y="2690168"/>
            <a:ext cx="5529155" cy="37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      )</a:t>
            </a:r>
            <a:r>
              <a:rPr lang="ko-KR" altLang="en-US" sz="1900" b="0" spc="-150">
                <a:latin typeface="맑은 고딕"/>
                <a:ea typeface="맑은 고딕"/>
              </a:rPr>
              <a:t>를 한 번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주어진 조건을 활용하여 혼합 계산을 만들어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2268538" y="3720736"/>
            <a:ext cx="2144266" cy="37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(4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3)×2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1190" y="4160403"/>
            <a:ext cx="2151614" cy="371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9×(8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7)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6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52564" y="4592451"/>
            <a:ext cx="2160240" cy="368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(6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4)÷5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65430" y="921818"/>
            <a:ext cx="2159732" cy="16861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307340" y="3811920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310654" y="4246781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302028" y="4640012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375025" y="3762586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375025" y="420786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375025" y="465314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0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031256" y="4901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3201" y="1760400"/>
            <a:ext cx="5529155" cy="6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부터 </a:t>
            </a:r>
            <a:r>
              <a:rPr lang="en-US" altLang="ko-KR" sz="1900" b="0" spc="-150">
                <a:latin typeface="맑은 고딕"/>
                <a:ea typeface="맑은 고딕"/>
              </a:rPr>
              <a:t>9</a:t>
            </a:r>
            <a:r>
              <a:rPr lang="ko-KR" altLang="en-US" sz="1900" b="0" spc="-150"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개를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680" y="2312876"/>
            <a:ext cx="5529155" cy="371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, ×, ÷ </a:t>
            </a:r>
            <a:r>
              <a:rPr lang="ko-KR" altLang="en-US" sz="1900" b="0" spc="-150">
                <a:latin typeface="맑은 고딕"/>
                <a:ea typeface="맑은 고딕"/>
              </a:rPr>
              <a:t>중 세 가지 기호를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871" y="2690168"/>
            <a:ext cx="5529155" cy="37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      )</a:t>
            </a:r>
            <a:r>
              <a:rPr lang="ko-KR" altLang="en-US" sz="1900" b="0" spc="-150">
                <a:latin typeface="맑은 고딕"/>
                <a:ea typeface="맑은 고딕"/>
              </a:rPr>
              <a:t>를 한 번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7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(4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3)×2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13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71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9×(8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7)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6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15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68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(6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4)÷5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65430" y="921818"/>
            <a:ext cx="2159732" cy="22195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608538" y="3794662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611852" y="4229523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603226" y="4622754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4498914" y="5188598"/>
            <a:ext cx="1006894" cy="337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2" name="타원 41"/>
          <p:cNvSpPr/>
          <p:nvPr/>
        </p:nvSpPr>
        <p:spPr>
          <a:xfrm>
            <a:off x="5192149" y="4925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3201" y="1760400"/>
            <a:ext cx="5529155" cy="6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부터 </a:t>
            </a:r>
            <a:r>
              <a:rPr lang="en-US" altLang="ko-KR" sz="1900" b="0" spc="-150">
                <a:latin typeface="맑은 고딕"/>
                <a:ea typeface="맑은 고딕"/>
              </a:rPr>
              <a:t>9</a:t>
            </a:r>
            <a:r>
              <a:rPr lang="ko-KR" altLang="en-US" sz="1900" b="0" spc="-150"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개를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680" y="2312876"/>
            <a:ext cx="5529155" cy="371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, ×, ÷ </a:t>
            </a:r>
            <a:r>
              <a:rPr lang="ko-KR" altLang="en-US" sz="1900" b="0" spc="-150">
                <a:latin typeface="맑은 고딕"/>
                <a:ea typeface="맑은 고딕"/>
              </a:rPr>
              <a:t>중 세 가지 기호를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871" y="2690168"/>
            <a:ext cx="5529155" cy="37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      )</a:t>
            </a:r>
            <a:r>
              <a:rPr lang="ko-KR" altLang="en-US" sz="1900" b="0" spc="-150">
                <a:latin typeface="맑은 고딕"/>
                <a:ea typeface="맑은 고딕"/>
              </a:rPr>
              <a:t>를 한 번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7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(4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3)×2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13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71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9×(8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7)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6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15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68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(6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4)÷5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498914" y="5179972"/>
            <a:ext cx="1006894" cy="33726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3" name="그룹 42"/>
          <p:cNvGrpSpPr/>
          <p:nvPr/>
        </p:nvGrpSpPr>
        <p:grpSpPr>
          <a:xfrm rot="0">
            <a:off x="251520" y="2636912"/>
            <a:ext cx="6667165" cy="2509809"/>
            <a:chOff x="207825" y="2849508"/>
            <a:chExt cx="6667165" cy="2509809"/>
          </a:xfrm>
        </p:grpSpPr>
        <p:sp>
          <p:nvSpPr>
            <p:cNvPr id="44" name="직사각형 43"/>
            <p:cNvSpPr/>
            <p:nvPr/>
          </p:nvSpPr>
          <p:spPr>
            <a:xfrm>
              <a:off x="207825" y="2988463"/>
              <a:ext cx="6667165" cy="2185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모서리가 둥근 직사각형 29"/>
            <p:cNvSpPr/>
            <p:nvPr/>
          </p:nvSpPr>
          <p:spPr>
            <a:xfrm>
              <a:off x="353387" y="2849508"/>
              <a:ext cx="561114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sz="1200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4" name="직각 삼각형 63"/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>
          <a:xfrm>
            <a:off x="6965430" y="921818"/>
            <a:ext cx="2159732" cy="15337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하단 이너탭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788860" y="3107066"/>
            <a:ext cx="2306976" cy="1568814"/>
            <a:chOff x="7305890" y="3753417"/>
            <a:chExt cx="2306976" cy="1568814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7586231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547235" y="4192135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7732634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>
            <a:xfrm>
              <a:off x="8220014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>
            <a:xfrm>
              <a:off x="7733434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3" name="직사각형 2"/>
            <p:cNvSpPr/>
            <p:nvPr/>
          </p:nvSpPr>
          <p:spPr>
            <a:xfrm>
              <a:off x="8532122" y="3753417"/>
              <a:ext cx="10807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7×2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14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13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7910267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5" name="직선 연결선 4"/>
            <p:cNvCxnSpPr/>
            <p:nvPr/>
          </p:nvCxnSpPr>
          <p:spPr>
            <a:xfrm>
              <a:off x="7586231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764437" y="458922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959362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>
            <a:xfrm>
              <a:off x="8532121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>
            <a:xfrm>
              <a:off x="7959362" y="5036582"/>
              <a:ext cx="5727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8044794" y="498367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(4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3)×2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28" name="그룹 127"/>
          <p:cNvGrpSpPr/>
          <p:nvPr/>
        </p:nvGrpSpPr>
        <p:grpSpPr>
          <a:xfrm rot="0">
            <a:off x="3921208" y="3105410"/>
            <a:ext cx="2306976" cy="1568814"/>
            <a:chOff x="7305890" y="3753417"/>
            <a:chExt cx="2306976" cy="15688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7845312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7806316" y="4192135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7995861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>
            <a:xfrm>
              <a:off x="7524634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>
            <a:xfrm>
              <a:off x="7515631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134" name="직사각형 133"/>
            <p:cNvSpPr/>
            <p:nvPr/>
          </p:nvSpPr>
          <p:spPr>
            <a:xfrm>
              <a:off x="8532122" y="3753417"/>
              <a:ext cx="1080745" cy="8169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9×1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6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9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6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15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8169348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>
            <a:xfrm>
              <a:off x="7845312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</a:ln>
            <a:effectLst/>
          </p:spPr>
        </p:cxnSp>
        <p:sp>
          <p:nvSpPr>
            <p:cNvPr id="137" name="TextBox 136"/>
            <p:cNvSpPr txBox="1"/>
            <p:nvPr/>
          </p:nvSpPr>
          <p:spPr>
            <a:xfrm>
              <a:off x="7530828" y="458922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7740658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>
            <a:xfrm>
              <a:off x="8532121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>
            <a:xfrm flipV="1">
              <a:off x="7740658" y="5036582"/>
              <a:ext cx="791463" cy="165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141" name="TextBox 140"/>
            <p:cNvSpPr txBox="1"/>
            <p:nvPr/>
          </p:nvSpPr>
          <p:spPr>
            <a:xfrm>
              <a:off x="8044794" y="498367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77898" y="3764721"/>
              <a:ext cx="1332481" cy="338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9×(8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7)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6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pic>
          <p:nvPicPr>
            <p:cNvPr id="143" name="Picture 4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60" name="그룹 159"/>
          <p:cNvGrpSpPr/>
          <p:nvPr/>
        </p:nvGrpSpPr>
        <p:grpSpPr>
          <a:xfrm rot="0">
            <a:off x="2609786" y="4610706"/>
            <a:ext cx="1637116" cy="263186"/>
            <a:chOff x="319554" y="1245924"/>
            <a:chExt cx="2636592" cy="423864"/>
          </a:xfrm>
        </p:grpSpPr>
        <p:pic>
          <p:nvPicPr>
            <p:cNvPr id="161" name="Picture 11"/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2" name="Picture 12"/>
            <p:cNvPicPr>
              <a:picLocks noChangeAspect="1" noChangeArrowheads="1"/>
            </p:cNvPicPr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3" name="Picture 13"/>
            <p:cNvPicPr>
              <a:picLocks noChangeAspect="1" noChangeArrowheads="1"/>
            </p:cNvPicPr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4" name="Picture 14"/>
            <p:cNvPicPr>
              <a:picLocks noChangeAspect="1" noChangeArrowheads="1"/>
            </p:cNvPicPr>
            <p:nvPr/>
          </p:nvPicPr>
          <p:blipFill rotWithShape="1">
            <a:blip r:embed="rId19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65" name="타원 164"/>
          <p:cNvSpPr/>
          <p:nvPr/>
        </p:nvSpPr>
        <p:spPr>
          <a:xfrm>
            <a:off x="2291407" y="462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6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3201" y="1760400"/>
            <a:ext cx="5529155" cy="6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부터 </a:t>
            </a:r>
            <a:r>
              <a:rPr lang="en-US" altLang="ko-KR" sz="1900" b="0" spc="-150">
                <a:latin typeface="맑은 고딕"/>
                <a:ea typeface="맑은 고딕"/>
              </a:rPr>
              <a:t>9</a:t>
            </a:r>
            <a:r>
              <a:rPr lang="ko-KR" altLang="en-US" sz="1900" b="0" spc="-150"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개를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680" y="2312876"/>
            <a:ext cx="5529155" cy="371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, ×, ÷ </a:t>
            </a:r>
            <a:r>
              <a:rPr lang="ko-KR" altLang="en-US" sz="1900" b="0" spc="-150">
                <a:latin typeface="맑은 고딕"/>
                <a:ea typeface="맑은 고딕"/>
              </a:rPr>
              <a:t>중 세 가지 기호를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871" y="2690168"/>
            <a:ext cx="5529155" cy="37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      )</a:t>
            </a:r>
            <a:r>
              <a:rPr lang="ko-KR" altLang="en-US" sz="1900" b="0" spc="-150">
                <a:latin typeface="맑은 고딕"/>
                <a:ea typeface="맑은 고딕"/>
              </a:rPr>
              <a:t>를 한 번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7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(4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3)×2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13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71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9×(8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7)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6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15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68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(6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4)÷5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498914" y="5179972"/>
            <a:ext cx="1006894" cy="33726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3" name="그룹 42"/>
          <p:cNvGrpSpPr/>
          <p:nvPr/>
        </p:nvGrpSpPr>
        <p:grpSpPr>
          <a:xfrm rot="0">
            <a:off x="251520" y="2636912"/>
            <a:ext cx="6667165" cy="2509809"/>
            <a:chOff x="207825" y="2849508"/>
            <a:chExt cx="6667165" cy="2509809"/>
          </a:xfrm>
        </p:grpSpPr>
        <p:sp>
          <p:nvSpPr>
            <p:cNvPr id="44" name="직사각형 43"/>
            <p:cNvSpPr/>
            <p:nvPr/>
          </p:nvSpPr>
          <p:spPr>
            <a:xfrm>
              <a:off x="207825" y="2988463"/>
              <a:ext cx="6667165" cy="2185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모서리가 둥근 직사각형 29"/>
            <p:cNvSpPr/>
            <p:nvPr/>
          </p:nvSpPr>
          <p:spPr>
            <a:xfrm>
              <a:off x="353387" y="2849508"/>
              <a:ext cx="561114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sz="1200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4" name="직각 삼각형 63"/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>
          <a:xfrm>
            <a:off x="6965430" y="921818"/>
            <a:ext cx="2159732" cy="13432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788860" y="3107066"/>
            <a:ext cx="2420789" cy="1568814"/>
            <a:chOff x="7305890" y="3753417"/>
            <a:chExt cx="2420789" cy="1568814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7893860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854863" y="4192135"/>
              <a:ext cx="39190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044565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>
            <a:xfrm>
              <a:off x="8531945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>
            <a:xfrm>
              <a:off x="8045365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3" name="직사각형 2"/>
            <p:cNvSpPr/>
            <p:nvPr/>
          </p:nvSpPr>
          <p:spPr>
            <a:xfrm>
              <a:off x="8532121" y="3753417"/>
              <a:ext cx="119455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3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10÷5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3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2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217896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5" name="직선 연결선 4"/>
            <p:cNvCxnSpPr/>
            <p:nvPr/>
          </p:nvCxnSpPr>
          <p:spPr>
            <a:xfrm>
              <a:off x="7893860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8076368" y="458922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8270114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>
            <a:xfrm>
              <a:off x="7524634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>
            <a:xfrm>
              <a:off x="7518375" y="5036582"/>
              <a:ext cx="762343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7668650" y="498367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3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(6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4)÷5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60" name="그룹 159"/>
          <p:cNvGrpSpPr/>
          <p:nvPr/>
        </p:nvGrpSpPr>
        <p:grpSpPr>
          <a:xfrm rot="0">
            <a:off x="2609786" y="4610706"/>
            <a:ext cx="1637116" cy="263186"/>
            <a:chOff x="319554" y="1245924"/>
            <a:chExt cx="2636592" cy="423864"/>
          </a:xfrm>
        </p:grpSpPr>
        <p:pic>
          <p:nvPicPr>
            <p:cNvPr id="161" name="Picture 11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2" name="Picture 12"/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165494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3" name="Picture 13"/>
            <p:cNvPicPr>
              <a:picLocks noChangeAspect="1" noChangeArrowheads="1"/>
            </p:cNvPicPr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81241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4" name="Picture 14"/>
            <p:cNvPicPr>
              <a:picLocks noChangeAspect="1" noChangeArrowheads="1"/>
            </p:cNvPicPr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6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74" name="TextBox 23"/>
          <p:cNvSpPr txBox="1"/>
          <p:nvPr/>
        </p:nvSpPr>
        <p:spPr>
          <a:xfrm>
            <a:off x="377727" y="1532111"/>
            <a:ext cx="6102485" cy="6662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계산 과정이 바른지 확인하고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문제를 해결한 방법을 짝과 비교해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8916" y="1619494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9" name="직사각형 21"/>
          <p:cNvSpPr>
            <a:spLocks noChangeArrowheads="1"/>
          </p:cNvSpPr>
          <p:nvPr/>
        </p:nvSpPr>
        <p:spPr>
          <a:xfrm>
            <a:off x="6965430" y="921818"/>
            <a:ext cx="2159732" cy="18004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천재교과서 캐릭터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캐릭터나 말줄임표를 클릭하면 캐릭터가 좌측으로 이동하고 우측으로 말풍선 나타나며 내레이션 나옴</a:t>
            </a:r>
            <a:r>
              <a:rPr lang="en-US" altLang="ko-KR" sz="1000">
                <a:latin typeface="맑은 고딕"/>
                <a:ea typeface="맑은 고딕"/>
              </a:rPr>
              <a:t>. 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785659" y="3017497"/>
            <a:ext cx="1039091" cy="137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717630" y="2923379"/>
            <a:ext cx="396256" cy="3489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타원 63"/>
          <p:cNvSpPr/>
          <p:nvPr/>
        </p:nvSpPr>
        <p:spPr>
          <a:xfrm>
            <a:off x="3810132" y="4132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74" name="TextBox 23"/>
          <p:cNvSpPr txBox="1"/>
          <p:nvPr/>
        </p:nvSpPr>
        <p:spPr>
          <a:xfrm>
            <a:off x="377727" y="1532111"/>
            <a:ext cx="6102485" cy="6662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계산 과정이 바른지 확인하고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문제를 해결한 방법을 짝과 비교해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8916" y="1619494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71600" y="3017497"/>
            <a:ext cx="1039091" cy="1376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그룹 23"/>
          <p:cNvGrpSpPr/>
          <p:nvPr/>
        </p:nvGrpSpPr>
        <p:grpSpPr>
          <a:xfrm rot="0">
            <a:off x="2066112" y="2923379"/>
            <a:ext cx="3632435" cy="1434390"/>
            <a:chOff x="3376166" y="786708"/>
            <a:chExt cx="3632435" cy="143439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693907" y="786708"/>
              <a:ext cx="3314694" cy="143439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괄호 안을 가장 먼저 계산하고 곱셈이나 나눗셈을 계산한 후</a:t>
              </a: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덧셈이나 뺄셈을 계산해야 해</a:t>
              </a: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바르게 계산했어</a:t>
              </a: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900" b="0" spc="-15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직사각형 21"/>
          <p:cNvSpPr>
            <a:spLocks noChangeArrowheads="1"/>
          </p:cNvSpPr>
          <p:nvPr/>
        </p:nvSpPr>
        <p:spPr>
          <a:xfrm>
            <a:off x="6965430" y="921818"/>
            <a:ext cx="2159732" cy="13432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말줄임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>
          <a:xfrm>
            <a:off x="7056276" y="1912484"/>
            <a:ext cx="1971702" cy="11526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+mn-ea"/>
                <a:ea typeface="+mn-ea"/>
              </a:rPr>
              <a:t>suh_p_0501_01_0008</a:t>
            </a:r>
            <a:r>
              <a:rPr lang="en-US" altLang="ko-KR" sz="1000" b="1">
                <a:latin typeface="+mn-ea"/>
                <a:ea typeface="+mn-ea"/>
              </a:rPr>
              <a:t>_202_1</a:t>
            </a:r>
            <a:endParaRPr lang="en-US" altLang="ko-KR" sz="1000" b="1">
              <a:latin typeface="+mn-ea"/>
              <a:ea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미미 캐릭터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>
              <a:latin typeface="+mn-ea"/>
              <a:ea typeface="+mn-ea"/>
            </a:endParaRPr>
          </a:p>
          <a:p>
            <a:pPr algn="just">
              <a:defRPr/>
            </a:pPr>
            <a:r>
              <a:rPr lang="ko-KR" altLang="en-US" sz="1000" b="0" spc="-150">
                <a:latin typeface="맑은 고딕"/>
                <a:ea typeface="맑은 고딕"/>
              </a:rPr>
              <a:t>괄호 안을 가장 먼저 계산하고 곱셈이나 나눗셈을 계산한 후</a:t>
            </a:r>
            <a:r>
              <a:rPr lang="en-US" altLang="ko-KR" sz="1000" b="0" spc="-150">
                <a:latin typeface="맑은 고딕"/>
                <a:ea typeface="맑은 고딕"/>
              </a:rPr>
              <a:t> </a:t>
            </a:r>
            <a:r>
              <a:rPr lang="ko-KR" altLang="en-US" sz="1000" b="0" spc="-150">
                <a:latin typeface="맑은 고딕"/>
                <a:ea typeface="맑은 고딕"/>
              </a:rPr>
              <a:t>덧셈이나 뺄셈을 계산해야 해</a:t>
            </a:r>
            <a:r>
              <a:rPr lang="en-US" altLang="ko-KR" sz="1000" b="0" spc="-150">
                <a:latin typeface="맑은 고딕"/>
                <a:ea typeface="맑은 고딕"/>
              </a:rPr>
              <a:t>. </a:t>
            </a:r>
            <a:r>
              <a:rPr lang="ko-KR" altLang="en-US" sz="1000" b="0" spc="-150">
                <a:latin typeface="맑은 고딕"/>
                <a:ea typeface="맑은 고딕"/>
              </a:rPr>
              <a:t>바르게 계산했어</a:t>
            </a:r>
            <a:r>
              <a:rPr lang="en-US" altLang="ko-KR" sz="1000" b="0" spc="-150">
                <a:latin typeface="맑은 고딕"/>
                <a:ea typeface="맑은 고딕"/>
              </a:rPr>
              <a:t>.</a:t>
            </a:r>
            <a:endParaRPr lang="en-US" altLang="ko-KR" sz="1000" b="0" spc="-150">
              <a:latin typeface="맑은 고딕"/>
              <a:ea typeface="맑은 고딕"/>
            </a:endParaRPr>
          </a:p>
          <a:p>
            <a:pPr algn="just">
              <a:defRPr/>
            </a:pP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7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0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9510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팝업창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예 약물과 블릿은 처음에는 안 보이다가 답 칸 클릭할 때 함께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" name="타원 101"/>
          <p:cNvSpPr/>
          <p:nvPr/>
        </p:nvSpPr>
        <p:spPr>
          <a:xfrm>
            <a:off x="6263599" y="5032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0" name="타원 49"/>
          <p:cNvSpPr/>
          <p:nvPr/>
        </p:nvSpPr>
        <p:spPr>
          <a:xfrm>
            <a:off x="530414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을 다르게 하여 새로운 혼합 계산을 만들고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23528" y="1655710"/>
            <a:ext cx="6553394" cy="188130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2154" y="1622180"/>
            <a:ext cx="481423" cy="25372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19234" y="2162240"/>
            <a:ext cx="6257688" cy="3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부터 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9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개를 사용합니다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1560" y="2528556"/>
            <a:ext cx="6161066" cy="374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, ×, ÷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를 각각 한 번씩 사용합니다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560" y="2924600"/>
            <a:ext cx="6161066" cy="36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(     )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를 사용하지 않습니다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11888" y="23013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11888" y="270428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22300" y="309485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4885" y="1903207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926174" y="2953103"/>
            <a:ext cx="283495" cy="2834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792356" y="4079436"/>
            <a:ext cx="400802" cy="3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TextBox 68"/>
          <p:cNvSpPr txBox="1"/>
          <p:nvPr/>
        </p:nvSpPr>
        <p:spPr>
          <a:xfrm>
            <a:off x="2260408" y="4059842"/>
            <a:ext cx="27363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7×8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4÷2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59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26345" y="4131424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366895" y="410169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2" name="타원 71"/>
          <p:cNvSpPr/>
          <p:nvPr/>
        </p:nvSpPr>
        <p:spPr>
          <a:xfrm>
            <a:off x="863600" y="1877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0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을 다르게 하여 새로운 혼합 계산을 만들고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23528" y="1655710"/>
            <a:ext cx="6553394" cy="188130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2154" y="1622180"/>
            <a:ext cx="481423" cy="25372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19234" y="2162240"/>
            <a:ext cx="6257688" cy="3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부터 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9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개를 사용합니다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1560" y="2528556"/>
            <a:ext cx="6161066" cy="374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, ×, ÷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를 각각 한 번씩 사용합니다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560" y="2924600"/>
            <a:ext cx="6161066" cy="36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(     )</a:t>
            </a:r>
            <a:r>
              <a:rPr lang="ko-KR" altLang="en-US" sz="1900" b="1" spc="-150">
                <a:solidFill>
                  <a:srgbClr val="00b0f0"/>
                </a:solidFill>
                <a:latin typeface="맑은 고딕"/>
                <a:ea typeface="맑은 고딕"/>
              </a:rPr>
              <a:t>를 사용하지 않습니다</a:t>
            </a:r>
            <a:r>
              <a:rPr lang="en-US" altLang="ko-KR" sz="1900" b="1" spc="-150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11888" y="23013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11888" y="270428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22300" y="309485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4885" y="1903207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926174" y="2953103"/>
            <a:ext cx="283495" cy="2834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792356" y="4079436"/>
            <a:ext cx="400802" cy="3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TextBox 68"/>
          <p:cNvSpPr txBox="1"/>
          <p:nvPr/>
        </p:nvSpPr>
        <p:spPr>
          <a:xfrm>
            <a:off x="2260408" y="4059842"/>
            <a:ext cx="27363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7×8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4÷2</a:t>
            </a: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59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26345" y="4131424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366895" y="410169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3" name="그룹 32"/>
          <p:cNvGrpSpPr/>
          <p:nvPr/>
        </p:nvGrpSpPr>
        <p:grpSpPr>
          <a:xfrm rot="0">
            <a:off x="251520" y="2312876"/>
            <a:ext cx="6667165" cy="2833845"/>
            <a:chOff x="207825" y="2525472"/>
            <a:chExt cx="6667165" cy="2833845"/>
          </a:xfrm>
        </p:grpSpPr>
        <p:sp>
          <p:nvSpPr>
            <p:cNvPr id="35" name="직사각형 34"/>
            <p:cNvSpPr/>
            <p:nvPr/>
          </p:nvSpPr>
          <p:spPr>
            <a:xfrm>
              <a:off x="207825" y="2688686"/>
              <a:ext cx="6667165" cy="24849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모서리가 둥근 직사각형 29"/>
            <p:cNvSpPr/>
            <p:nvPr/>
          </p:nvSpPr>
          <p:spPr>
            <a:xfrm>
              <a:off x="353387" y="2525472"/>
              <a:ext cx="561114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sz="1200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>
          <a:xfrm>
            <a:off x="6965430" y="921818"/>
            <a:ext cx="2159732" cy="13432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9" name="그룹 38"/>
          <p:cNvGrpSpPr/>
          <p:nvPr/>
        </p:nvGrpSpPr>
        <p:grpSpPr>
          <a:xfrm rot="0">
            <a:off x="395536" y="3107066"/>
            <a:ext cx="2796192" cy="1568814"/>
            <a:chOff x="7377898" y="3753417"/>
            <a:chExt cx="2796192" cy="156881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7512717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473721" y="4192135"/>
              <a:ext cx="39065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7662764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>
            <a:xfrm>
              <a:off x="8097978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>
            <a:xfrm>
              <a:off x="7661060" y="4648820"/>
              <a:ext cx="439299" cy="432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47" name="직사각형 46"/>
            <p:cNvSpPr/>
            <p:nvPr/>
          </p:nvSpPr>
          <p:spPr>
            <a:xfrm>
              <a:off x="8673418" y="3753417"/>
              <a:ext cx="150067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56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5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4÷2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56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5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2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61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2</a:t>
              </a:r>
              <a:endParaRPr lang="en-US" altLang="ko-KR" sz="1600">
                <a:latin typeface="맑은 고딕"/>
                <a:ea typeface="맑은 고딕"/>
              </a:endParaRPr>
            </a:p>
            <a:p>
              <a:pPr marL="0" lvl="1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r>
                <a:rPr lang="en-US" altLang="ko-KR" sz="1600">
                  <a:latin typeface="맑은 고딕"/>
                  <a:ea typeface="맑은 고딕"/>
                </a:rPr>
                <a:t>59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7781085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>
            <a:xfrm>
              <a:off x="7506144" y="4242194"/>
              <a:ext cx="26779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7694567" y="458922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7881954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>
            <a:xfrm>
              <a:off x="8539550" y="4487126"/>
              <a:ext cx="0" cy="56509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>
            <a:xfrm>
              <a:off x="7872430" y="5047459"/>
              <a:ext cx="667120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989966" y="4983677"/>
              <a:ext cx="38985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④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77898" y="3764721"/>
              <a:ext cx="14950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7×8</a:t>
              </a:r>
              <a:r>
                <a:rPr lang="ko-KR" altLang="en-US" sz="1600">
                  <a:latin typeface="맑은 고딕"/>
                  <a:ea typeface="맑은 고딕"/>
                </a:rPr>
                <a:t>＋</a:t>
              </a:r>
              <a:r>
                <a:rPr lang="en-US" altLang="ko-KR" sz="1600">
                  <a:latin typeface="맑은 고딕"/>
                  <a:ea typeface="맑은 고딕"/>
                </a:rPr>
                <a:t>5</a:t>
              </a:r>
              <a:r>
                <a:rPr lang="ko-KR" altLang="en-US" sz="1600">
                  <a:latin typeface="맑은 고딕"/>
                  <a:ea typeface="맑은 고딕"/>
                </a:rPr>
                <a:t>－</a:t>
              </a:r>
              <a:r>
                <a:rPr lang="en-US" altLang="ko-KR" sz="1600">
                  <a:latin typeface="맑은 고딕"/>
                  <a:ea typeface="맑은 고딕"/>
                </a:rPr>
                <a:t>4÷2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389002" y="4058220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8350006" y="4192944"/>
              <a:ext cx="39067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1600" b="1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  <a:endParaRPr lang="ko-KR" altLang="en-US" sz="1600" b="1">
                <a:solidFill>
                  <a:srgbClr val="00a0ff"/>
                </a:solidFill>
                <a:latin typeface="+mn-ea"/>
                <a:ea typeface="+mn-ea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8657370" y="4058220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>
            <a:xfrm>
              <a:off x="8382429" y="4243003"/>
              <a:ext cx="26779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84266" y="2727364"/>
            <a:ext cx="638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1600">
                <a:latin typeface="맑은 고딕"/>
                <a:ea typeface="맑은 고딕"/>
              </a:rPr>
              <a:t>7×8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4÷2</a:t>
            </a:r>
            <a:r>
              <a:rPr lang="ko-KR" altLang="en-US" sz="1600">
                <a:latin typeface="맑은 고딕"/>
                <a:ea typeface="맑은 고딕"/>
              </a:rPr>
              <a:t>는 곱셈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나눗셈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덧셈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뺄셈 순서로 계산합니다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      안에 알맞은 말을 써넣어 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더불어 사는 삶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과 관련된 말을 완성해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4176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 약물은 처음에는 안 보이다가 첫번째 클릭하는 답 칸과 함께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_204_1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3548" y="1036597"/>
            <a:ext cx="307542" cy="3016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0" name="타원 49"/>
          <p:cNvSpPr/>
          <p:nvPr/>
        </p:nvSpPr>
        <p:spPr>
          <a:xfrm>
            <a:off x="611166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2588" y="2422182"/>
            <a:ext cx="1579112" cy="14844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65620" y="4049558"/>
            <a:ext cx="762578" cy="36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은</a:t>
            </a:r>
            <a:r>
              <a:rPr lang="en-US" altLang="ko-KR" sz="1900" b="0" spc="-150">
                <a:latin typeface="맑은 고딕"/>
                <a:ea typeface="맑은 고딕"/>
              </a:rPr>
              <a:t>/</a:t>
            </a:r>
            <a:r>
              <a:rPr lang="ko-KR" altLang="en-US" sz="1900" b="0" spc="-150">
                <a:latin typeface="맑은 고딕"/>
                <a:ea typeface="맑은 고딕"/>
              </a:rPr>
              <a:t>는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76410" y="2761661"/>
            <a:ext cx="1626425" cy="1145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07545" y="2501434"/>
            <a:ext cx="1515829" cy="1405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28084" y="2593697"/>
            <a:ext cx="1608683" cy="131296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6268" y="4049558"/>
            <a:ext cx="799424" cy="368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기쁨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95536" y="3920696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34281" y="4439809"/>
            <a:ext cx="1476164" cy="36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더하고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3318" y="4053292"/>
            <a:ext cx="762577" cy="373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은</a:t>
            </a:r>
            <a:r>
              <a:rPr lang="en-US" altLang="ko-KR" sz="1900" b="0" spc="-150">
                <a:latin typeface="맑은 고딕"/>
                <a:ea typeface="맑은 고딕"/>
              </a:rPr>
              <a:t>/</a:t>
            </a:r>
            <a:r>
              <a:rPr lang="ko-KR" altLang="en-US" sz="1900" b="0" spc="-150">
                <a:latin typeface="맑은 고딕"/>
                <a:ea typeface="맑은 고딕"/>
              </a:rPr>
              <a:t>는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3966" y="4053292"/>
            <a:ext cx="799424" cy="37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슬픔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003234" y="3924430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2041979" y="4443543"/>
            <a:ext cx="1476164" cy="3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빼고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1984" y="4061918"/>
            <a:ext cx="762577" cy="37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은</a:t>
            </a:r>
            <a:r>
              <a:rPr lang="en-US" altLang="ko-KR" sz="1900" b="0" spc="-150">
                <a:latin typeface="맑은 고딕"/>
                <a:ea typeface="맑은 고딕"/>
              </a:rPr>
              <a:t>/</a:t>
            </a:r>
            <a:r>
              <a:rPr lang="ko-KR" altLang="en-US" sz="1900" b="0" spc="-150">
                <a:latin typeface="맑은 고딕"/>
                <a:ea typeface="맑은 고딕"/>
              </a:rPr>
              <a:t>는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2632" y="4061918"/>
            <a:ext cx="799424" cy="374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사랑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671900" y="3933056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3710645" y="4452169"/>
            <a:ext cx="1476164" cy="3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곱하고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5686" y="4061918"/>
            <a:ext cx="762577" cy="37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은</a:t>
            </a:r>
            <a:r>
              <a:rPr lang="en-US" altLang="ko-KR" sz="1900" b="0" spc="-150">
                <a:latin typeface="맑은 고딕"/>
                <a:ea typeface="맑은 고딕"/>
              </a:rPr>
              <a:t>/</a:t>
            </a:r>
            <a:r>
              <a:rPr lang="ko-KR" altLang="en-US" sz="1900" b="0" spc="-150">
                <a:latin typeface="맑은 고딕"/>
                <a:ea typeface="맑은 고딕"/>
              </a:rPr>
              <a:t>는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36334" y="4061918"/>
            <a:ext cx="799424" cy="374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행복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5315602" y="3933056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2" name="TextBox 51"/>
          <p:cNvSpPr txBox="1"/>
          <p:nvPr/>
        </p:nvSpPr>
        <p:spPr>
          <a:xfrm>
            <a:off x="5354347" y="4452169"/>
            <a:ext cx="1476164" cy="3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나누고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53895" y="203160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타원 53"/>
          <p:cNvSpPr/>
          <p:nvPr/>
        </p:nvSpPr>
        <p:spPr>
          <a:xfrm>
            <a:off x="656286" y="2029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/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bg.svg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텍스트 지우고 새로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.)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\app\resource\contents\lesson01\ops\lesson01\images\mm_51_1_07_04_01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2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25746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 기호의 기원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맞게 자연수의 혼합 계산을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조건을 다르게 하여 새로운 문제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595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더불어 사는 삶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관련된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73294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35696" y="3008275"/>
            <a:ext cx="3852428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latin typeface="맑은 고딕"/>
                <a:ea typeface="맑은 고딕"/>
              </a:rPr>
              <a:t>창의 공작소</a:t>
            </a:r>
            <a:r>
              <a:rPr lang="en-US" altLang="ko-KR" sz="1900" b="1">
                <a:latin typeface="맑은 고딕"/>
                <a:ea typeface="맑은 고딕"/>
              </a:rPr>
              <a:t>(</a:t>
            </a:r>
            <a:r>
              <a:rPr lang="ko-KR" altLang="en-US" sz="1900" b="1">
                <a:latin typeface="맑은 고딕"/>
                <a:ea typeface="맑은 고딕"/>
              </a:rPr>
              <a:t>수학 시계 만들기</a:t>
            </a:r>
            <a:r>
              <a:rPr lang="en-US" altLang="ko-KR" sz="1900" b="1">
                <a:latin typeface="맑은 고딕"/>
                <a:ea typeface="맑은 고딕"/>
              </a:rPr>
              <a:t>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27684" y="316689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준비물 클릭하면 박스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엑스 버튼으로 닫기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83768" y="3999149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/>
          <p:cNvSpPr/>
          <p:nvPr/>
        </p:nvSpPr>
        <p:spPr>
          <a:xfrm>
            <a:off x="3538551" y="399411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26~27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grpSp>
        <p:nvGrpSpPr>
          <p:cNvPr id="28" name="그룹 27"/>
          <p:cNvGrpSpPr/>
          <p:nvPr/>
        </p:nvGrpSpPr>
        <p:grpSpPr>
          <a:xfrm rot="0">
            <a:off x="642775" y="4545124"/>
            <a:ext cx="6029325" cy="1019175"/>
            <a:chOff x="723875" y="4653136"/>
            <a:chExt cx="6029325" cy="101917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122105" y="5015292"/>
              <a:ext cx="2880320" cy="27558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ko-KR" altLang="en-US" sz="1200" i="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계산기</a:t>
              </a:r>
              <a:endParaRPr kumimoji="1" lang="ko-KR" altLang="en-US" sz="1200" i="0" kern="120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3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6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우리 반 친구 칭찬하기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  <a:hlinkClick r:id="rId3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같은 형태로 개발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16287"/>
            <a:ext cx="6007713" cy="36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조건에 맞는 혼합 계산을 만들고 해결할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3238901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>
          <a:xfrm>
            <a:off x="6965430" y="1047653"/>
            <a:ext cx="2159732" cy="126501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하단 이너탭</a:t>
            </a:r>
            <a:endParaRPr lang="ko-KR" altLang="en-US" sz="1000">
              <a:latin typeface="맑은 고딕"/>
              <a:ea typeface="맑은 고딕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덧셈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뺄셈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곱셈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나눗셈 기호에 대해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2712420" y="5290050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/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텍스트 지우고 새로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.)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\app\resource\contents\lesson01\ops\lesson01\images\mm_51_1_07_01_02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latin typeface="맑은 고딕"/>
                <a:ea typeface="맑은 고딕"/>
              </a:rPr>
              <a:t>이야기</a:t>
            </a:r>
            <a:endParaRPr lang="ko-KR" altLang="en-US" sz="1100" b="1"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1994" y="2638334"/>
            <a:ext cx="6765932" cy="264368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19389" y="3668910"/>
            <a:ext cx="3236487" cy="152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는 레오나르도 피사노가 </a:t>
            </a:r>
            <a:r>
              <a:rPr lang="en-US" altLang="ko-KR" sz="1900" b="0" spc="-150">
                <a:latin typeface="맑은 고딕"/>
                <a:ea typeface="맑은 고딕"/>
              </a:rPr>
              <a:t>7 </a:t>
            </a:r>
            <a:r>
              <a:rPr lang="ko-KR" altLang="en-US" sz="1900" b="0" spc="-150">
                <a:latin typeface="맑은 고딕"/>
                <a:ea typeface="맑은 고딕"/>
              </a:rPr>
              <a:t>더하기 </a:t>
            </a:r>
            <a:r>
              <a:rPr lang="en-US" altLang="ko-KR" sz="1900" b="0" spc="-150">
                <a:latin typeface="맑은 고딕"/>
                <a:ea typeface="맑은 고딕"/>
              </a:rPr>
              <a:t>8</a:t>
            </a:r>
            <a:r>
              <a:rPr lang="ko-KR" altLang="en-US" sz="1900" b="0" spc="-150">
                <a:latin typeface="맑은 고딕"/>
                <a:ea typeface="맑은 고딕"/>
              </a:rPr>
              <a:t>을 </a:t>
            </a:r>
            <a:r>
              <a:rPr lang="en-US" altLang="ko-KR" sz="1900" b="0" spc="-150">
                <a:latin typeface="맑은 고딕"/>
                <a:ea typeface="맑은 고딕"/>
              </a:rPr>
              <a:t>‘7</a:t>
            </a:r>
            <a:r>
              <a:rPr lang="ko-KR" altLang="en-US" sz="1900" b="0" spc="-150">
                <a:latin typeface="맑은 고딕"/>
                <a:ea typeface="맑은 고딕"/>
              </a:rPr>
              <a:t>과 </a:t>
            </a:r>
            <a:r>
              <a:rPr lang="en-US" altLang="ko-KR" sz="1900" b="0" spc="-150">
                <a:latin typeface="맑은 고딕"/>
                <a:ea typeface="맑은 고딕"/>
              </a:rPr>
              <a:t>8’</a:t>
            </a:r>
            <a:r>
              <a:rPr lang="ko-KR" altLang="en-US" sz="1900" b="0" spc="-150">
                <a:latin typeface="맑은 고딕"/>
                <a:ea typeface="맑은 고딕"/>
              </a:rPr>
              <a:t>로 쓰면서 사용되었다고 해요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라틴어로 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과</a:t>
            </a:r>
            <a:r>
              <a:rPr lang="en-US" altLang="ko-KR" sz="1900" b="0" spc="-150">
                <a:latin typeface="맑은 고딕"/>
                <a:ea typeface="맑은 고딕"/>
              </a:rPr>
              <a:t>’</a:t>
            </a:r>
            <a:r>
              <a:rPr lang="ko-KR" altLang="en-US" sz="1900" b="0" spc="-150">
                <a:latin typeface="맑은 고딕"/>
                <a:ea typeface="맑은 고딕"/>
              </a:rPr>
              <a:t>는 </a:t>
            </a:r>
            <a:r>
              <a:rPr lang="en-US" altLang="ko-KR" sz="1900" b="0" spc="-150">
                <a:latin typeface="맑은 고딕"/>
                <a:ea typeface="맑은 고딕"/>
              </a:rPr>
              <a:t>‘et’</a:t>
            </a:r>
            <a:r>
              <a:rPr lang="ko-KR" altLang="en-US" sz="1900" b="0" spc="-150">
                <a:latin typeface="맑은 고딕"/>
                <a:ea typeface="맑은 고딕"/>
              </a:rPr>
              <a:t>라고 쓰는데 이것을 간단히 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’</a:t>
            </a:r>
            <a:r>
              <a:rPr lang="ko-KR" altLang="en-US" sz="1900" b="0" spc="-150">
                <a:latin typeface="맑은 고딕"/>
                <a:ea typeface="맑은 고딕"/>
              </a:rPr>
              <a:t>기호로</a:t>
            </a: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만들었어요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7472" y="1772816"/>
            <a:ext cx="6726757" cy="94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수학에 기호가 없다면 얼마나 불편할까요</a:t>
            </a:r>
            <a:r>
              <a:rPr lang="en-US" altLang="ko-KR" sz="1900" b="0" spc="-150">
                <a:latin typeface="맑은 고딕"/>
                <a:ea typeface="맑은 고딕"/>
              </a:rPr>
              <a:t>? </a:t>
            </a:r>
            <a:r>
              <a:rPr lang="ko-KR" altLang="en-US" sz="1900" b="0" spc="-150">
                <a:latin typeface="맑은 고딕"/>
                <a:ea typeface="맑은 고딕"/>
              </a:rPr>
              <a:t>지금 우리가 자주 쓰지만 덧셈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뺄셈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곱셈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나눗셈 기호는 원래 없다가 생겨났습니다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이 기호들은 어떻게 해서 사용하게 되었을까요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67761" y="3621470"/>
            <a:ext cx="3236487" cy="153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’</a:t>
            </a:r>
            <a:r>
              <a:rPr lang="ko-KR" altLang="en-US" sz="1900" b="0" spc="-150">
                <a:latin typeface="맑은 고딕"/>
                <a:ea typeface="맑은 고딕"/>
              </a:rPr>
              <a:t>는 요하네스 비트만이 마이너스</a:t>
            </a:r>
            <a:r>
              <a:rPr lang="en-US" altLang="ko-KR" sz="1900" b="0" spc="-150">
                <a:latin typeface="맑은 고딕"/>
                <a:ea typeface="맑은 고딕"/>
              </a:rPr>
              <a:t>(minus)</a:t>
            </a:r>
            <a:r>
              <a:rPr lang="ko-KR" altLang="en-US" sz="1900" b="0" spc="-150">
                <a:latin typeface="맑은 고딕"/>
                <a:ea typeface="맑은 고딕"/>
              </a:rPr>
              <a:t>의 약자 </a:t>
            </a:r>
            <a:r>
              <a:rPr lang="en-US" altLang="ko-KR" sz="1900" b="0" spc="-150">
                <a:latin typeface="맑은 고딕"/>
                <a:ea typeface="맑은 고딕"/>
              </a:rPr>
              <a:t>m</a:t>
            </a:r>
            <a:r>
              <a:rPr lang="ko-KR" altLang="en-US" sz="1900" b="0" spc="-150">
                <a:latin typeface="맑은 고딕"/>
                <a:ea typeface="맑은 고딕"/>
              </a:rPr>
              <a:t>을 간단하게 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로 쓰면서 생겨났어요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이때는 빼기의 뜻이 아니었고</a:t>
            </a:r>
            <a:r>
              <a:rPr lang="en-US" altLang="ko-KR" sz="1900" b="0" spc="-150">
                <a:latin typeface="맑은 고딕"/>
                <a:ea typeface="맑은 고딕"/>
              </a:rPr>
              <a:t>, ‘</a:t>
            </a:r>
            <a:r>
              <a:rPr lang="ko-KR" altLang="en-US" sz="1900" b="0" spc="-150">
                <a:latin typeface="맑은 고딕"/>
                <a:ea typeface="맑은 고딕"/>
              </a:rPr>
              <a:t>모자라다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는 의미였어요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916990" y="1383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811" y="2367208"/>
            <a:ext cx="6742275" cy="264368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8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덧셈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뺄셈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곱셈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나눗셈 기호에 대해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2712420" y="5290050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3276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1" name="직사각형 40"/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latin typeface="맑은 고딕"/>
                <a:ea typeface="맑은 고딕"/>
              </a:rPr>
              <a:t>이야기</a:t>
            </a:r>
            <a:endParaRPr lang="ko-KR" altLang="en-US" sz="1100" b="1"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2247" y="2060848"/>
            <a:ext cx="3236487" cy="1832972"/>
          </a:xfrm>
          <a:prstGeom prst="rect">
            <a:avLst/>
          </a:prstGeom>
          <a:solidFill>
            <a:srgbClr val="fcdbb8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‘×’</a:t>
            </a:r>
            <a:r>
              <a:rPr lang="ko-KR" altLang="en-US" sz="1900" b="0" spc="-150">
                <a:latin typeface="맑은 고딕"/>
                <a:ea typeface="맑은 고딕"/>
              </a:rPr>
              <a:t>를 처음 사용한 사람은 윌리엄 오트레드예요</a:t>
            </a:r>
            <a:r>
              <a:rPr lang="en-US" altLang="ko-KR" sz="1900" b="0" spc="-150">
                <a:latin typeface="맑은 고딕"/>
                <a:ea typeface="맑은 고딕"/>
              </a:rPr>
              <a:t>. ‘×’</a:t>
            </a:r>
            <a:r>
              <a:rPr lang="ko-KR" altLang="en-US" sz="1900" b="0" spc="-150">
                <a:latin typeface="맑은 고딕"/>
                <a:ea typeface="맑은 고딕"/>
              </a:rPr>
              <a:t>가 어떻게 만들어졌는지 여러 의견이 있지만 그중 하나로 오트레드가 십자가를 보고 만들었다는 이야기가 있어요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03765" y="2050393"/>
            <a:ext cx="3236487" cy="1833902"/>
          </a:xfrm>
          <a:prstGeom prst="rect">
            <a:avLst/>
          </a:prstGeom>
          <a:solidFill>
            <a:srgbClr val="dee9c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‘÷’</a:t>
            </a:r>
            <a:r>
              <a:rPr lang="ko-KR" altLang="en-US" sz="1900" b="0" spc="-150">
                <a:latin typeface="맑은 고딕"/>
                <a:ea typeface="맑은 고딕"/>
              </a:rPr>
              <a:t>는 요한 하인리히 란의 책에 처음 등장했어요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처음에는 </a:t>
            </a:r>
            <a:r>
              <a:rPr lang="en-US" altLang="ko-KR" sz="1900" b="0" spc="-150">
                <a:latin typeface="맑은 고딕"/>
                <a:ea typeface="맑은 고딕"/>
              </a:rPr>
              <a:t>‘8 </a:t>
            </a:r>
            <a:r>
              <a:rPr lang="ko-KR" altLang="en-US" sz="1900" b="0" spc="-150">
                <a:latin typeface="맑은 고딕"/>
                <a:ea typeface="맑은 고딕"/>
              </a:rPr>
              <a:t>나누기 </a:t>
            </a:r>
            <a:r>
              <a:rPr lang="en-US" altLang="ko-KR" sz="1900" b="0" spc="-150">
                <a:latin typeface="맑은 고딕"/>
                <a:ea typeface="맑은 고딕"/>
              </a:rPr>
              <a:t>÷4’</a:t>
            </a:r>
            <a:r>
              <a:rPr lang="ko-KR" altLang="en-US" sz="1900" b="0" spc="-150">
                <a:latin typeface="맑은 고딕"/>
                <a:ea typeface="맑은 고딕"/>
              </a:rPr>
              <a:t>와 같이 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나누기</a:t>
            </a:r>
            <a:r>
              <a:rPr lang="en-US" altLang="ko-KR" sz="1900" b="0" spc="-150">
                <a:latin typeface="맑은 고딕"/>
                <a:ea typeface="맑은 고딕"/>
              </a:rPr>
              <a:t>’</a:t>
            </a:r>
            <a:r>
              <a:rPr lang="ko-KR" altLang="en-US" sz="1900" b="0" spc="-150">
                <a:latin typeface="맑은 고딕"/>
                <a:ea typeface="맑은 고딕"/>
              </a:rPr>
              <a:t>라는 말도 함께 썼지만 시간이 흐르면서 </a:t>
            </a:r>
            <a:r>
              <a:rPr lang="en-US" altLang="ko-KR" sz="1900" b="0" spc="-150">
                <a:latin typeface="맑은 고딕"/>
                <a:ea typeface="맑은 고딕"/>
              </a:rPr>
              <a:t>‘</a:t>
            </a:r>
            <a:r>
              <a:rPr lang="ko-KR" altLang="en-US" sz="1900" b="0" spc="-150">
                <a:latin typeface="맑은 고딕"/>
                <a:ea typeface="맑은 고딕"/>
              </a:rPr>
              <a:t>나누기</a:t>
            </a:r>
            <a:r>
              <a:rPr lang="en-US" altLang="ko-KR" sz="1900" b="0" spc="-150">
                <a:latin typeface="맑은 고딕"/>
                <a:ea typeface="맑은 고딕"/>
              </a:rPr>
              <a:t>’</a:t>
            </a:r>
            <a:r>
              <a:rPr lang="ko-KR" altLang="en-US" sz="1900" b="0" spc="-150">
                <a:latin typeface="맑은 고딕"/>
                <a:ea typeface="맑은 고딕"/>
              </a:rPr>
              <a:t>는 없애고 </a:t>
            </a:r>
            <a:r>
              <a:rPr lang="en-US" altLang="ko-KR" sz="1900" b="0" spc="-150">
                <a:latin typeface="맑은 고딕"/>
                <a:ea typeface="맑은 고딕"/>
              </a:rPr>
              <a:t>‘÷’</a:t>
            </a:r>
            <a:r>
              <a:rPr lang="ko-KR" altLang="en-US" sz="1900" b="0" spc="-150">
                <a:latin typeface="맑은 고딕"/>
                <a:ea typeface="맑은 고딕"/>
              </a:rPr>
              <a:t>기호만 사용하고 있어요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/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텍스트 지우고 새로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.)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\app\resource\contents\lesson01\ops\lesson01\images\mm_51_1_07_01_02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덧셈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뺄셈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곱셈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나눗셈 기호에 대해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latin typeface="맑은 고딕"/>
                <a:ea typeface="맑은 고딕"/>
              </a:rPr>
              <a:t>+</a:t>
            </a:r>
            <a:endParaRPr lang="ko-KR" altLang="en-US" sz="1100" b="1"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이야기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88902" y="494894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>
          <a:xfrm>
            <a:off x="6965430" y="921818"/>
            <a:ext cx="2159732" cy="16861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102485" cy="3684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수학에서 기호가 없다면 얼마나 불편할까요</a:t>
            </a:r>
            <a:r>
              <a:rPr lang="en-US" altLang="ko-KR" sz="1900">
                <a:latin typeface="+mn-ea"/>
                <a:ea typeface="+mn-ea"/>
              </a:rPr>
              <a:t>?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50046" y="2180183"/>
            <a:ext cx="6104706" cy="665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계산식을 말로 설명하려면 정확하고 간단하게 설명하기가 어려울 것 같습니다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81613" y="2566725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53690" y="2967916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기호가 없다면 똑같은 상황을 사람들마다 다르게 이해할 수도 있을 것 같습니다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385257" y="3354458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49678" y="2201201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50636" y="2984005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덧셈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뺄셈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곱셈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나눗셈 기호에 대해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이야기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latin typeface="맑은 고딕"/>
                <a:ea typeface="맑은 고딕"/>
              </a:rPr>
              <a:t>+</a:t>
            </a:r>
            <a:endParaRPr lang="ko-KR" altLang="en-US" sz="1100" b="1"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88902" y="494894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>
          <a:xfrm>
            <a:off x="6965430" y="921818"/>
            <a:ext cx="2159732" cy="16861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481198" cy="6636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덧셈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뺄셈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곱셈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나눗셈 기호의 기원에 대한 이야기를 통해 무엇을 알게 되었나요</a:t>
            </a:r>
            <a:r>
              <a:rPr lang="en-US" altLang="ko-KR" sz="1900">
                <a:latin typeface="+mn-ea"/>
                <a:ea typeface="+mn-ea"/>
              </a:rPr>
              <a:t>?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50046" y="2468215"/>
            <a:ext cx="6104706" cy="66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기호가 수천 년 전에 만들어졌을 것이라고 생각했었는데 그렇지 않아 놀랐습니다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81613" y="2854757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53690" y="3255948"/>
            <a:ext cx="6104706" cy="666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의도하지 않게 기호가 만들어진 경우도 있어 신기했습니다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385257" y="3642490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49678" y="248923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50636" y="3272037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덧셈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뺄셈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곱셈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나눗셈 기호에 대해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이야기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ae7c65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rgbClr val="ae7c65"/>
                </a:solidFill>
                <a:latin typeface="맑은 고딕"/>
                <a:ea typeface="맑은 고딕"/>
              </a:rPr>
              <a:t>+</a:t>
            </a:r>
            <a:endParaRPr lang="ko-KR" altLang="en-US" sz="1100" b="1">
              <a:solidFill>
                <a:srgbClr val="ae7c65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latin typeface="맑은 고딕"/>
                <a:ea typeface="맑은 고딕"/>
              </a:rPr>
              <a:t>1</a:t>
            </a:r>
            <a:endParaRPr lang="ko-KR" altLang="en-US" sz="1100" b="1">
              <a:latin typeface="맑은 고딕"/>
              <a:ea typeface="맑은 고딕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타원 24"/>
          <p:cNvSpPr/>
          <p:nvPr/>
        </p:nvSpPr>
        <p:spPr>
          <a:xfrm>
            <a:off x="5578365" y="5223106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>
          <a:xfrm>
            <a:off x="6965430" y="921818"/>
            <a:ext cx="2159732" cy="23719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손가락 버튼이 깜박거림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클릭하면 칠판에 혼합 계산식이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첫 진입화면 참고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481198" cy="6636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여러 가지 수학 기호들 덕분에 지우의 말을 간단하게 표현할 수 있습니다</a:t>
            </a:r>
            <a:r>
              <a:rPr lang="en-US" altLang="ko-KR" sz="1900">
                <a:latin typeface="+mn-ea"/>
                <a:ea typeface="+mn-ea"/>
              </a:rPr>
              <a:t>. </a:t>
            </a:r>
            <a:r>
              <a:rPr lang="ko-KR" altLang="en-US" sz="1900">
                <a:latin typeface="+mn-ea"/>
                <a:ea typeface="+mn-ea"/>
              </a:rPr>
              <a:t>지우의 말과 식을 비교해 볼까요</a:t>
            </a:r>
            <a:r>
              <a:rPr lang="en-US" altLang="ko-KR" sz="1900">
                <a:latin typeface="+mn-ea"/>
                <a:ea typeface="+mn-ea"/>
              </a:rPr>
              <a:t>?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53690" y="4444080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지우의 말은 이해하기가 어렵지만 혼합 계산식은 한눈에 이해할 수 있습니다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85257" y="4830622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50636" y="4460169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79712" y="2646174"/>
            <a:ext cx="4814220" cy="16796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55775" y="3772777"/>
            <a:ext cx="684075" cy="425647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</a:t>
            </a:r>
            <a:endParaRPr lang="ko-KR" altLang="en-US" sz="1900"/>
          </a:p>
        </p:txBody>
      </p:sp>
      <p:grpSp>
        <p:nvGrpSpPr>
          <p:cNvPr id="44" name="그룹 43"/>
          <p:cNvGrpSpPr/>
          <p:nvPr/>
        </p:nvGrpSpPr>
        <p:grpSpPr>
          <a:xfrm rot="0">
            <a:off x="351227" y="2456892"/>
            <a:ext cx="1917311" cy="1755004"/>
            <a:chOff x="3693907" y="1163859"/>
            <a:chExt cx="1917311" cy="17550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693907" y="1163859"/>
              <a:ext cx="1609647" cy="17550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9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에 </a:t>
              </a: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3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과 </a:t>
              </a: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5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의</a:t>
              </a:r>
              <a:endParaRPr lang="ko-KR" altLang="en-US" sz="1900" b="0" spc="-15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합을 곱하고 </a:t>
              </a:r>
              <a:endParaRPr lang="ko-KR" altLang="en-US" sz="1900" b="0" spc="-15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4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로 나눈 후</a:t>
              </a:r>
              <a:endParaRPr lang="ko-KR" altLang="en-US" sz="1900" b="0" spc="-15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6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을 빼면 </a:t>
              </a:r>
              <a:endParaRPr lang="ko-KR" altLang="en-US" sz="1900" b="0" spc="-15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12</a:t>
              </a:r>
              <a:r>
                <a:rPr lang="ko-KR" altLang="en-US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와 같습니다</a:t>
              </a:r>
              <a:r>
                <a:rPr lang="en-US" altLang="ko-KR" sz="1900" b="0" spc="-15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900" b="0" spc="-15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" name="직각 삼각형 45"/>
            <p:cNvSpPr/>
            <p:nvPr/>
          </p:nvSpPr>
          <p:spPr>
            <a:xfrm rot="5400000" flipH="1">
              <a:off x="5351468" y="1894219"/>
              <a:ext cx="230674" cy="288826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9" name="TextBox 23"/>
          <p:cNvSpPr txBox="1"/>
          <p:nvPr/>
        </p:nvSpPr>
        <p:spPr>
          <a:xfrm>
            <a:off x="3959932" y="3254641"/>
            <a:ext cx="2376503" cy="3724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>
                <a:solidFill>
                  <a:schemeClr val="bg1"/>
                </a:solidFill>
                <a:latin typeface="+mn-ea"/>
                <a:ea typeface="+mn-ea"/>
              </a:rPr>
              <a:t>9×(3</a:t>
            </a:r>
            <a:r>
              <a:rPr lang="ko-KR" altLang="en-US" sz="1900">
                <a:solidFill>
                  <a:schemeClr val="bg1"/>
                </a:solidFill>
                <a:latin typeface="+mn-ea"/>
                <a:ea typeface="+mn-ea"/>
              </a:rPr>
              <a:t>＋</a:t>
            </a:r>
            <a:r>
              <a:rPr lang="en-US" altLang="ko-KR" sz="1900">
                <a:solidFill>
                  <a:schemeClr val="bg1"/>
                </a:solidFill>
                <a:latin typeface="+mn-ea"/>
                <a:ea typeface="+mn-ea"/>
              </a:rPr>
              <a:t>5)÷4</a:t>
            </a:r>
            <a:r>
              <a:rPr lang="ko-KR" altLang="en-US" sz="1900">
                <a:solidFill>
                  <a:schemeClr val="bg1"/>
                </a:solidFill>
                <a:latin typeface="+mn-ea"/>
                <a:ea typeface="+mn-ea"/>
              </a:rPr>
              <a:t>－</a:t>
            </a:r>
            <a:r>
              <a:rPr lang="en-US" altLang="ko-KR" sz="190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ko-KR" altLang="en-US" sz="1900">
                <a:solidFill>
                  <a:schemeClr val="bg1"/>
                </a:solidFill>
                <a:latin typeface="+mn-ea"/>
                <a:ea typeface="+mn-ea"/>
              </a:rPr>
              <a:t>＝</a:t>
            </a:r>
            <a:r>
              <a:rPr lang="en-US" altLang="ko-KR" sz="1900">
                <a:solidFill>
                  <a:schemeClr val="bg1"/>
                </a:solidFill>
                <a:latin typeface="+mn-ea"/>
                <a:ea typeface="+mn-ea"/>
              </a:rPr>
              <a:t>12</a:t>
            </a:r>
            <a:endParaRPr lang="ko-KR" altLang="en-US" sz="19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080338" y="3679332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2" name="타원 51"/>
          <p:cNvSpPr/>
          <p:nvPr/>
        </p:nvSpPr>
        <p:spPr>
          <a:xfrm>
            <a:off x="5430096" y="3686513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092882" y="2463496"/>
            <a:ext cx="2041699" cy="712338"/>
          </a:xfrm>
          <a:prstGeom prst="rect">
            <a:avLst/>
          </a:prstGeom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354987" y="2860232"/>
            <a:ext cx="176269" cy="2386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6" name="Group 1072"/>
          <p:cNvGraphicFramePr>
            <a:graphicFrameLocks noGrp="1"/>
          </p:cNvGraphicFramePr>
          <p:nvPr/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img_02.svg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텍스트 지우고 새로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.)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\app\resource\contents\lesson01\ops\lesson01\images\mm_51_1_07_01_02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1801269"/>
            <a:ext cx="2159732" cy="9971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rgbClr val="a46b5c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rgbClr val="a46b5c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>
          <a:xfrm>
            <a:off x="6965430" y="1047653"/>
            <a:ext cx="2159732" cy="126501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하단 이너탭</a:t>
            </a:r>
            <a:endParaRPr lang="ko-KR" altLang="en-US" sz="1000">
              <a:latin typeface="맑은 고딕"/>
              <a:ea typeface="맑은 고딕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</a:t>
            </a:r>
            <a:r>
              <a:rPr lang="ko-KR" altLang="en-US" sz="1900" b="0" spc="-150">
                <a:latin typeface="맑은 고딕"/>
                <a:ea typeface="맑은 고딕"/>
              </a:rPr>
              <a:t>에 맞는 혼합 계산을 만들고 짝과 바꾸어 해결해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703337" y="135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3201" y="1760400"/>
            <a:ext cx="5529155" cy="6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부터 </a:t>
            </a:r>
            <a:r>
              <a:rPr lang="en-US" altLang="ko-KR" sz="1900" b="0" spc="-150">
                <a:latin typeface="맑은 고딕"/>
                <a:ea typeface="맑은 고딕"/>
              </a:rPr>
              <a:t>9</a:t>
            </a:r>
            <a:r>
              <a:rPr lang="ko-KR" altLang="en-US" sz="1900" b="0" spc="-150">
                <a:latin typeface="맑은 고딕"/>
                <a:ea typeface="맑은 고딕"/>
              </a:rPr>
              <a:t>까지의 자연수 중에서 서로 다른 수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개를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680" y="2312876"/>
            <a:ext cx="5529155" cy="371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, ×, ÷ </a:t>
            </a:r>
            <a:r>
              <a:rPr lang="ko-KR" altLang="en-US" sz="1900" b="0" spc="-150">
                <a:latin typeface="맑은 고딕"/>
                <a:ea typeface="맑은 고딕"/>
              </a:rPr>
              <a:t>중 세 가지 기호를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871" y="2690168"/>
            <a:ext cx="5529155" cy="37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      )</a:t>
            </a:r>
            <a:r>
              <a:rPr lang="ko-KR" altLang="en-US" sz="1900" b="0" spc="-150">
                <a:latin typeface="맑은 고딕"/>
                <a:ea typeface="맑은 고딕"/>
              </a:rPr>
              <a:t>를 한 번 사용합니다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>
                <a:latin typeface="+mn-ea"/>
                <a:ea typeface="+mn-ea"/>
              </a:rPr>
              <a:t>구하려는 것은 무엇인가요</a:t>
            </a:r>
            <a:r>
              <a:rPr lang="en-US" altLang="ko-KR" sz="1900">
                <a:latin typeface="+mn-ea"/>
                <a:ea typeface="+mn-ea"/>
              </a:rPr>
              <a:t>?</a:t>
            </a:r>
            <a:endParaRPr lang="ko-KR" altLang="en-US" sz="190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339502" y="3648728"/>
            <a:ext cx="6104706" cy="664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b0f0"/>
                </a:solidFill>
                <a:latin typeface="맑은 고딕"/>
                <a:ea typeface="맑은 고딕"/>
              </a:rPr>
              <a:t>조건에 맞게 자연수의 혼합 계산을 만들고 해결하려고 합니다</a:t>
            </a:r>
            <a:r>
              <a:rPr lang="en-US" altLang="ko-KR" sz="19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094633" y="4036501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0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2200</ep:Words>
  <ep:PresentationFormat>화면 슬라이드 쇼(4:3)</ep:PresentationFormat>
  <ep:Paragraphs>599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2022-07-23T09:19:19.471</dcterms:modified>
  <cp:revision>7448</cp:revision>
  <dc:title>슬라이드 1</dc:title>
  <cp:version>1000.0000.01</cp:version>
</cp:coreProperties>
</file>