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5"/>
  </p:notesMasterIdLst>
  <p:handoutMasterIdLst>
    <p:handoutMasterId r:id="rId26"/>
  </p:handoutMasterIdLst>
  <p:sldIdLst>
    <p:sldId id="782" r:id="rId2"/>
    <p:sldId id="783" r:id="rId3"/>
    <p:sldId id="1130" r:id="rId4"/>
    <p:sldId id="1172" r:id="rId5"/>
    <p:sldId id="1194" r:id="rId6"/>
    <p:sldId id="1182" r:id="rId7"/>
    <p:sldId id="1195" r:id="rId8"/>
    <p:sldId id="1196" r:id="rId9"/>
    <p:sldId id="1197" r:id="rId10"/>
    <p:sldId id="1198" r:id="rId11"/>
    <p:sldId id="1199" r:id="rId12"/>
    <p:sldId id="1200" r:id="rId13"/>
    <p:sldId id="1184" r:id="rId14"/>
    <p:sldId id="1201" r:id="rId15"/>
    <p:sldId id="1202" r:id="rId16"/>
    <p:sldId id="1203" r:id="rId17"/>
    <p:sldId id="1204" r:id="rId18"/>
    <p:sldId id="1205" r:id="rId19"/>
    <p:sldId id="1206" r:id="rId20"/>
    <p:sldId id="1149" r:id="rId21"/>
    <p:sldId id="1169" r:id="rId22"/>
    <p:sldId id="1189" r:id="rId23"/>
    <p:sldId id="1190" r:id="rId24"/>
  </p:sldIdLst>
  <p:sldSz cx="9144000" cy="6858000" type="screen4x3"/>
  <p:notesSz cx="67945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B400S3A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6B5B"/>
    <a:srgbClr val="FF9999"/>
    <a:srgbClr val="FF3399"/>
    <a:srgbClr val="FFFFCC"/>
    <a:srgbClr val="FF0000"/>
    <a:srgbClr val="FF0066"/>
    <a:srgbClr val="FF9900"/>
    <a:srgbClr val="FFFF00"/>
    <a:srgbClr val="BCE292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59" autoAdjust="0"/>
    <p:restoredTop sz="96686" autoAdjust="0"/>
  </p:normalViewPr>
  <p:slideViewPr>
    <p:cSldViewPr>
      <p:cViewPr varScale="1">
        <p:scale>
          <a:sx n="113" d="100"/>
          <a:sy n="113" d="100"/>
        </p:scale>
        <p:origin x="-1584" y="-11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0"/>
        <p:guide pos="214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63" y="0"/>
            <a:ext cx="2943437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16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3438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33" y="4705073"/>
            <a:ext cx="5436235" cy="44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12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/>
                <a:gridCol w="2124376"/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/>
                <a:gridCol w="889949"/>
                <a:gridCol w="540056"/>
                <a:gridCol w="2772323"/>
                <a:gridCol w="648072"/>
                <a:gridCol w="1330199"/>
                <a:gridCol w="730255"/>
                <a:gridCol w="1350972"/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/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/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12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5.png"/><Relationship Id="rId5" Type="http://schemas.openxmlformats.org/officeDocument/2006/relationships/hyperlink" Target="http://cdata.tsherpa.co.kr/tsherpa/MultiMedia/Flash/2020/curri/index.html?flashxmlnum=soboro6&amp;classa=A8-C1-32-MM-MM-04-04-08-0-0-0-0&amp;classno=MM_32_04/suh_0302_03_0009/suh_0302_03_0009_202_1.html" TargetMode="External"/><Relationship Id="rId10" Type="http://schemas.openxmlformats.org/officeDocument/2006/relationships/image" Target="../media/image14.png"/><Relationship Id="rId4" Type="http://schemas.openxmlformats.org/officeDocument/2006/relationships/image" Target="../media/image23.png"/><Relationship Id="rId9" Type="http://schemas.openxmlformats.org/officeDocument/2006/relationships/image" Target="../media/image25.png"/><Relationship Id="rId1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24.png"/><Relationship Id="rId12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7.png"/><Relationship Id="rId5" Type="http://schemas.openxmlformats.org/officeDocument/2006/relationships/image" Target="../media/image13.png"/><Relationship Id="rId10" Type="http://schemas.openxmlformats.org/officeDocument/2006/relationships/image" Target="../media/image16.png"/><Relationship Id="rId4" Type="http://schemas.openxmlformats.org/officeDocument/2006/relationships/image" Target="../media/image23.png"/><Relationship Id="rId9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12.html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31-MM-MM-04-02-08-0-0-0-0&amp;classno=MM_31_04/suh_0301_01_0008/suh_0301_01_0008_401_1.html" TargetMode="External"/><Relationship Id="rId7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hyperlink" Target="https://cdata2.tsherpa.co.kr/tsherpa/MultiMedia/Flash/2020/curri/index.html?flashxmlnum=yrhj07&amp;classa=A8-C1-41-MM-MM-04-02-08-0-0-0-0&amp;classno=MM_41_04/suh_0401_01_0008/suh_0401_01_0008_302_1.html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5.png"/><Relationship Id="rId7" Type="http://schemas.openxmlformats.org/officeDocument/2006/relationships/image" Target="../media/image1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7.png"/><Relationship Id="rId5" Type="http://schemas.openxmlformats.org/officeDocument/2006/relationships/image" Target="../media/image8.png"/><Relationship Id="rId10" Type="http://schemas.openxmlformats.org/officeDocument/2006/relationships/image" Target="../media/image16.png"/><Relationship Id="rId4" Type="http://schemas.openxmlformats.org/officeDocument/2006/relationships/image" Target="../media/image7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761410"/>
              </p:ext>
            </p:extLst>
          </p:nvPr>
        </p:nvGraphicFramePr>
        <p:xfrm>
          <a:off x="34925" y="2446338"/>
          <a:ext cx="8929688" cy="3616845"/>
        </p:xfrm>
        <a:graphic>
          <a:graphicData uri="http://schemas.openxmlformats.org/drawingml/2006/table">
            <a:tbl>
              <a:tblPr/>
              <a:tblGrid>
                <a:gridCol w="423863"/>
                <a:gridCol w="560387"/>
                <a:gridCol w="984250"/>
                <a:gridCol w="4926013"/>
                <a:gridCol w="1243012"/>
                <a:gridCol w="792163"/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2022.01.04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/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/>
                <a:gridCol w="131762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531229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/>
                <a:gridCol w="4499508"/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07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 수학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문제를 만들어 볼까요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suh_0501_01_0007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9308" y="692696"/>
            <a:ext cx="6918956" cy="7846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자연수의 혼합 계산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문제를 만들어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202" y="718319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398819" y="724925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문제 카드와 식 카드가 각각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장씩 있습니다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물음에 답해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6607641" y="1556792"/>
            <a:ext cx="175773" cy="1800200"/>
            <a:chOff x="6607641" y="836712"/>
            <a:chExt cx="245921" cy="1656184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36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996" y="1078604"/>
            <a:ext cx="1047418" cy="338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23"/>
          <p:cNvSpPr txBox="1"/>
          <p:nvPr/>
        </p:nvSpPr>
        <p:spPr>
          <a:xfrm>
            <a:off x="467544" y="1557428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 smtClean="0">
                <a:ea typeface="나눔고딕"/>
              </a:rPr>
              <a:t>계산해 보세요</a:t>
            </a:r>
            <a:r>
              <a:rPr lang="en-US" altLang="ko-KR" sz="1800" dirty="0" smtClean="0">
                <a:ea typeface="나눔고딕"/>
              </a:rPr>
              <a:t>.</a:t>
            </a:r>
            <a:endParaRPr lang="ko-KR" altLang="en-US" sz="1800" dirty="0" smtClean="0">
              <a:ea typeface="나눔고딕"/>
            </a:endParaRPr>
          </a:p>
        </p:txBody>
      </p:sp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7014" y="1577785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직사각형 40"/>
          <p:cNvSpPr/>
          <p:nvPr/>
        </p:nvSpPr>
        <p:spPr bwMode="auto">
          <a:xfrm>
            <a:off x="2572695" y="1999711"/>
            <a:ext cx="883181" cy="3320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3400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014" y="187508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5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99074" y="5349019"/>
            <a:ext cx="1108567" cy="420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" name="타원 58"/>
          <p:cNvSpPr/>
          <p:nvPr/>
        </p:nvSpPr>
        <p:spPr>
          <a:xfrm>
            <a:off x="5202536" y="54327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2637012" y="5453988"/>
            <a:ext cx="1637116" cy="263186"/>
            <a:chOff x="319554" y="1245924"/>
            <a:chExt cx="2636592" cy="423864"/>
          </a:xfrm>
        </p:grpSpPr>
        <p:pic>
          <p:nvPicPr>
            <p:cNvPr id="45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586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1" name="타원 60"/>
          <p:cNvSpPr/>
          <p:nvPr/>
        </p:nvSpPr>
        <p:spPr>
          <a:xfrm>
            <a:off x="2488743" y="52025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5498346"/>
            <a:ext cx="484971" cy="183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23"/>
          <p:cNvSpPr txBox="1"/>
          <p:nvPr/>
        </p:nvSpPr>
        <p:spPr>
          <a:xfrm>
            <a:off x="484796" y="1948140"/>
            <a:ext cx="2152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㉠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1300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700×3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52" name="TextBox 23"/>
          <p:cNvSpPr txBox="1"/>
          <p:nvPr/>
        </p:nvSpPr>
        <p:spPr>
          <a:xfrm>
            <a:off x="476011" y="2384884"/>
            <a:ext cx="323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㉡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(1300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700)×3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54" name="TextBox 23"/>
          <p:cNvSpPr txBox="1"/>
          <p:nvPr/>
        </p:nvSpPr>
        <p:spPr>
          <a:xfrm>
            <a:off x="484478" y="2807640"/>
            <a:ext cx="323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㉢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1300×3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700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57" name="직사각형 56"/>
          <p:cNvSpPr/>
          <p:nvPr/>
        </p:nvSpPr>
        <p:spPr bwMode="auto">
          <a:xfrm>
            <a:off x="2663788" y="2417757"/>
            <a:ext cx="883181" cy="3320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6000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2572695" y="2844919"/>
            <a:ext cx="883181" cy="3320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4600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233" y="245492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527" y="303245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suh_0501_01_0007_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953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9308" y="692696"/>
            <a:ext cx="6918956" cy="7846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자연수의 혼합 계산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문제를 만들어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202" y="718319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398819" y="724925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문제 카드와 식 카드가 각각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장씩 있습니다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물음에 답해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6607641" y="1556792"/>
            <a:ext cx="175773" cy="1800200"/>
            <a:chOff x="6607641" y="836712"/>
            <a:chExt cx="245921" cy="1656184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36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996" y="1078604"/>
            <a:ext cx="1047418" cy="338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/>
          <p:cNvSpPr/>
          <p:nvPr/>
        </p:nvSpPr>
        <p:spPr>
          <a:xfrm>
            <a:off x="4131446" y="37297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23"/>
          <p:cNvSpPr txBox="1"/>
          <p:nvPr/>
        </p:nvSpPr>
        <p:spPr>
          <a:xfrm>
            <a:off x="467544" y="1557428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카드에서 만들어지는 식이 연결된 식 카드와 같나요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계산 순서에 맞게 계산하였나요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7014" y="1577785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5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천재 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캐릭터가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클릭하면 캐릭터가 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286" y="2308797"/>
            <a:ext cx="1143000" cy="1948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172" y="2378874"/>
            <a:ext cx="360233" cy="317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suh_0501_01_0007_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490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9308" y="692696"/>
            <a:ext cx="6918956" cy="7846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자연수의 혼합 계산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문제를 만들어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202" y="718319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398819" y="724925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문제 카드와 식 카드가 각각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장씩 있습니다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물음에 답해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6607641" y="1556792"/>
            <a:ext cx="175773" cy="1800200"/>
            <a:chOff x="6607641" y="836712"/>
            <a:chExt cx="245921" cy="1656184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36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996" y="1078604"/>
            <a:ext cx="1047418" cy="338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/>
          <p:cNvSpPr/>
          <p:nvPr/>
        </p:nvSpPr>
        <p:spPr>
          <a:xfrm>
            <a:off x="2263772" y="37297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23"/>
          <p:cNvSpPr txBox="1"/>
          <p:nvPr/>
        </p:nvSpPr>
        <p:spPr>
          <a:xfrm>
            <a:off x="467544" y="1557428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카드에서 만들어지는 식이 연결된 식 카드와 같나요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계산 순서에 맞게 계산하였나요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7014" y="1577785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612" y="2308797"/>
            <a:ext cx="1143000" cy="1948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모서리가 둥근 직사각형 22"/>
          <p:cNvSpPr/>
          <p:nvPr/>
        </p:nvSpPr>
        <p:spPr>
          <a:xfrm>
            <a:off x="2638022" y="2584872"/>
            <a:ext cx="3230121" cy="156420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같았습니다</a:t>
            </a:r>
            <a:r>
              <a:rPr lang="en-US" altLang="ko-KR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ctr"/>
            <a:r>
              <a:rPr lang="en-US" altLang="ko-KR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   )</a:t>
            </a:r>
            <a:r>
              <a:rPr lang="ko-KR" altLang="en-US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 있는 식은 </a:t>
            </a:r>
            <a:r>
              <a:rPr lang="en-US" altLang="ko-KR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   ) </a:t>
            </a:r>
            <a:r>
              <a:rPr lang="ko-KR" altLang="en-US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안을 먼저 계산했고</a:t>
            </a:r>
            <a:r>
              <a:rPr lang="en-US" altLang="ko-KR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(   )</a:t>
            </a:r>
            <a:r>
              <a:rPr lang="ko-KR" altLang="en-US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 없는 식은 곱셈부터 계산했습니다</a:t>
            </a:r>
            <a:r>
              <a:rPr lang="en-US" altLang="ko-KR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4" name="직각 삼각형 23"/>
          <p:cNvSpPr/>
          <p:nvPr/>
        </p:nvSpPr>
        <p:spPr>
          <a:xfrm rot="5400000" flipV="1">
            <a:off x="2396345" y="3075761"/>
            <a:ext cx="195359" cy="312420"/>
          </a:xfrm>
          <a:prstGeom prst="rtTriangle">
            <a:avLst/>
          </a:prstGeom>
          <a:solidFill>
            <a:srgbClr val="FF9999"/>
          </a:solidFill>
          <a:ln w="3175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캐릭터 클릭 시 나타나는 화면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캐릭터는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클릭하면 캐릭터가 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내레이션은 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것 그대로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suh_0501_01_0007_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428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자연수의 혼합 계산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suh_0501_01_0007_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문제를 만들어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24744"/>
            <a:ext cx="6731877" cy="4145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1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10028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폰트 </a:t>
                      </a:r>
                      <a:r>
                        <a:rPr lang="en-US" altLang="ko-KR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NotoM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으로 변경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최대한 크게 넣어주세요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40px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기준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-134835" y="1140333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101124" y="155833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16291" y="1180228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" name="직사각형 36"/>
          <p:cNvSpPr/>
          <p:nvPr/>
        </p:nvSpPr>
        <p:spPr>
          <a:xfrm>
            <a:off x="383268" y="2456892"/>
            <a:ext cx="6312968" cy="2124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641196" y="234735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647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91" y="1140333"/>
            <a:ext cx="6731877" cy="4145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자연수의 혼합 계산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suh_0501_01_0007_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202_2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문제를 만들어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-134835" y="1140333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101124" y="155833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16291" y="1180228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5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13005"/>
              </p:ext>
            </p:extLst>
          </p:nvPr>
        </p:nvGraphicFramePr>
        <p:xfrm>
          <a:off x="6984268" y="692696"/>
          <a:ext cx="2086863" cy="36038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그림 보기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각 탭 이름 바꾸기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문제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sym typeface="Wingdings" panose="05000000000000000000" pitchFamily="2" charset="2"/>
                      </a:endParaRPr>
                    </a:p>
                    <a:p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계획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sym typeface="Wingdings" panose="05000000000000000000" pitchFamily="2" charset="2"/>
                      </a:endParaRPr>
                    </a:p>
                    <a:p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실행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sym typeface="Wingdings" panose="05000000000000000000" pitchFamily="2" charset="2"/>
                      </a:endParaRPr>
                    </a:p>
                    <a:p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반성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3024063" y="1589742"/>
            <a:ext cx="827857" cy="324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3779912" y="158974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94141" y="2204864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48089" y="224137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611261" y="4911591"/>
            <a:ext cx="978253" cy="435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5501723" y="480205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80528" y="2204864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직사각형 23"/>
          <p:cNvSpPr/>
          <p:nvPr/>
        </p:nvSpPr>
        <p:spPr>
          <a:xfrm>
            <a:off x="6605889" y="1933337"/>
            <a:ext cx="378380" cy="26117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6637093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366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58" y="964802"/>
            <a:ext cx="6731877" cy="4145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자연수의 혼합 계산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suh_0501_01_0007_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202_2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문제를 만들어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855304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그림 보기 클릭 시 나타나는 화면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폰트 </a:t>
                      </a:r>
                      <a:r>
                        <a:rPr lang="en-US" altLang="ko-KR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NotoM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으로 변경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최대한 크게 넣어주세요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40px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기준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 flipH="1">
            <a:off x="287523" y="1933337"/>
            <a:ext cx="6318365" cy="19277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6494686" y="195436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820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자연수의 혼합 계산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suh_0501_01_0007_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202_2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문제를 만들어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292577"/>
              </p:ext>
            </p:extLst>
          </p:nvPr>
        </p:nvGraphicFramePr>
        <p:xfrm>
          <a:off x="6984268" y="692696"/>
          <a:ext cx="2086863" cy="40610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지시문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삭제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캐릭터 변경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캐릭터 옆에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말줄임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버튼도 같이 넣어주세요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내레이션은 그대로 사용함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말풍선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124744"/>
            <a:ext cx="6731877" cy="4145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4932041" y="2490905"/>
            <a:ext cx="1584176" cy="324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444208" y="249090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94141" y="2204864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48089" y="224137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80528" y="2204864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직사각형 18"/>
          <p:cNvSpPr/>
          <p:nvPr/>
        </p:nvSpPr>
        <p:spPr>
          <a:xfrm>
            <a:off x="898449" y="2598154"/>
            <a:ext cx="1373231" cy="25230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752398" y="263466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_x158392888" descr="EMB00002bac2d8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9944" y="2839032"/>
            <a:ext cx="606090" cy="891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034" y="2935697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2519772" y="3197629"/>
            <a:ext cx="3060340" cy="13114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2519772" y="311911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395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자연수의 혼합 계산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suh_0501_01_0007_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202_2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문제를 만들어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9308" y="692697"/>
            <a:ext cx="6918956" cy="4680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202" y="718319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TextBox 30"/>
          <p:cNvSpPr txBox="1"/>
          <p:nvPr/>
        </p:nvSpPr>
        <p:spPr>
          <a:xfrm>
            <a:off x="398819" y="724925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지혜와 친구들이 문구점에서 학용품을 샀습니다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물음에 답해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2" name="그룹 31"/>
          <p:cNvGrpSpPr/>
          <p:nvPr/>
        </p:nvGrpSpPr>
        <p:grpSpPr>
          <a:xfrm>
            <a:off x="6607641" y="1556792"/>
            <a:ext cx="175773" cy="1800200"/>
            <a:chOff x="6607641" y="836712"/>
            <a:chExt cx="245921" cy="1656184"/>
          </a:xfrm>
        </p:grpSpPr>
        <p:sp>
          <p:nvSpPr>
            <p:cNvPr id="33" name="모서리가 둥근 직사각형 32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7" name="TextBox 23"/>
          <p:cNvSpPr txBox="1"/>
          <p:nvPr/>
        </p:nvSpPr>
        <p:spPr>
          <a:xfrm>
            <a:off x="467544" y="1232756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조건에 맞게 학용품을 고르고 문제를 만들어 친구와 함께 해결해 보세요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7014" y="1253113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모서리가 둥근 직사각형 1"/>
          <p:cNvSpPr/>
          <p:nvPr/>
        </p:nvSpPr>
        <p:spPr bwMode="auto">
          <a:xfrm>
            <a:off x="541026" y="1948140"/>
            <a:ext cx="682602" cy="40074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조건</a:t>
            </a:r>
          </a:p>
        </p:txBody>
      </p:sp>
      <p:sp>
        <p:nvSpPr>
          <p:cNvPr id="3" name="모서리가 둥근 직사각형 2"/>
          <p:cNvSpPr/>
          <p:nvPr/>
        </p:nvSpPr>
        <p:spPr bwMode="auto">
          <a:xfrm>
            <a:off x="1295400" y="1916832"/>
            <a:ext cx="5148808" cy="774869"/>
          </a:xfrm>
          <a:prstGeom prst="roundRect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652" y="2117992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47664" y="1990581"/>
            <a:ext cx="4356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가지고 있는 금액은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10000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원입니다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여러 종류의 학용품을 고릅니다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036" y="2386438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조건 박스 디자인 참고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5"/>
              </a:rPr>
              <a:t>http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5"/>
              </a:rPr>
              <a:t>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5"/>
              </a:rPr>
              <a:t>cdata.tsherpa.co.kr/tsherpa/MultiMedia/Flash/2020/curri/index.html?flashxmlnum=soboro6&amp;classa=A8-C1-32-MM-MM-04-04-08-0-0-0-0&amp;classno=MM_32_04/suh_0302_03_0009/suh_0302_03_0009_202_1.html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폰트 크기는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40px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문제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식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998862" y="23995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 bwMode="auto">
          <a:xfrm>
            <a:off x="541026" y="2856861"/>
            <a:ext cx="682602" cy="40074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r>
              <a: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1312983" y="2852936"/>
            <a:ext cx="5131225" cy="97057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832345" y="2856054"/>
            <a:ext cx="4611863" cy="96745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지혜는 공책 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권과 지우개와 자를 각각 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개씩 샀습니다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지혜가 산 </a:t>
            </a:r>
            <a:r>
              <a:rPr lang="ko-KR" altLang="en-US" sz="19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학용품값은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얼마인가요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311" y="2887409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764" y="3499477"/>
            <a:ext cx="24064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46" y="4003533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직사각형 49"/>
          <p:cNvSpPr/>
          <p:nvPr/>
        </p:nvSpPr>
        <p:spPr bwMode="auto">
          <a:xfrm>
            <a:off x="1312983" y="4039537"/>
            <a:ext cx="4123113" cy="3289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1312983" y="4042655"/>
            <a:ext cx="4123113" cy="32586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8000÷10×5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(500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600)×4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8400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5774" y="4003533"/>
            <a:ext cx="24064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직사각형 52"/>
          <p:cNvSpPr/>
          <p:nvPr/>
        </p:nvSpPr>
        <p:spPr bwMode="auto">
          <a:xfrm>
            <a:off x="1295400" y="4566325"/>
            <a:ext cx="825043" cy="3289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1334688" y="4569443"/>
            <a:ext cx="785755" cy="32586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8400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792" y="4401459"/>
            <a:ext cx="24064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23"/>
          <p:cNvSpPr txBox="1"/>
          <p:nvPr/>
        </p:nvSpPr>
        <p:spPr>
          <a:xfrm>
            <a:off x="2151359" y="4551908"/>
            <a:ext cx="39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355" y="4536127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8" name="그룹 57"/>
          <p:cNvGrpSpPr/>
          <p:nvPr/>
        </p:nvGrpSpPr>
        <p:grpSpPr>
          <a:xfrm>
            <a:off x="2817735" y="5013176"/>
            <a:ext cx="1637116" cy="263186"/>
            <a:chOff x="319554" y="1245924"/>
            <a:chExt cx="2636592" cy="423864"/>
          </a:xfrm>
        </p:grpSpPr>
        <p:pic>
          <p:nvPicPr>
            <p:cNvPr id="59" name="Picture 11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3" name="타원 62"/>
          <p:cNvSpPr/>
          <p:nvPr/>
        </p:nvSpPr>
        <p:spPr>
          <a:xfrm>
            <a:off x="381587" y="31613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567062" y="39863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541026" y="46445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3234279" y="47365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282" y="540922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85102" y="55382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155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자연수의 혼합 계산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suh_0501_01_0007_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202_2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문제를 만들어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9308" y="692697"/>
            <a:ext cx="6918956" cy="4680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202" y="718319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TextBox 30"/>
          <p:cNvSpPr txBox="1"/>
          <p:nvPr/>
        </p:nvSpPr>
        <p:spPr>
          <a:xfrm>
            <a:off x="398819" y="724925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지혜와 친구들이 문구점에서 학용품을 샀습니다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물음에 답해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2" name="그룹 31"/>
          <p:cNvGrpSpPr/>
          <p:nvPr/>
        </p:nvGrpSpPr>
        <p:grpSpPr>
          <a:xfrm>
            <a:off x="6607641" y="1556792"/>
            <a:ext cx="175773" cy="1800200"/>
            <a:chOff x="6607641" y="836712"/>
            <a:chExt cx="245921" cy="1656184"/>
          </a:xfrm>
        </p:grpSpPr>
        <p:sp>
          <p:nvSpPr>
            <p:cNvPr id="33" name="모서리가 둥근 직사각형 32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7" name="TextBox 23"/>
          <p:cNvSpPr txBox="1"/>
          <p:nvPr/>
        </p:nvSpPr>
        <p:spPr>
          <a:xfrm>
            <a:off x="467543" y="1232756"/>
            <a:ext cx="6140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조건을 다르게 하여 새로운 문제를 만들고 해결해 보세요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7014" y="1253113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모서리가 둥근 직사각형 1"/>
          <p:cNvSpPr/>
          <p:nvPr/>
        </p:nvSpPr>
        <p:spPr bwMode="auto">
          <a:xfrm>
            <a:off x="541026" y="1948140"/>
            <a:ext cx="682602" cy="40074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조건</a:t>
            </a:r>
          </a:p>
        </p:txBody>
      </p:sp>
      <p:sp>
        <p:nvSpPr>
          <p:cNvPr id="3" name="모서리가 둥근 직사각형 2"/>
          <p:cNvSpPr/>
          <p:nvPr/>
        </p:nvSpPr>
        <p:spPr bwMode="auto">
          <a:xfrm>
            <a:off x="1295400" y="1916832"/>
            <a:ext cx="5148808" cy="774869"/>
          </a:xfrm>
          <a:prstGeom prst="roundRect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692" y="2117992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07704" y="1990581"/>
            <a:ext cx="4356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학용품을 같은 개수로 사야 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  )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사용해야 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076" y="2386438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조건 박스 내부도 답 칸입니다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회색 박스는 넣지 않고 물음표버튼만 넣어주세요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문제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식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998862" y="23995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 bwMode="auto">
          <a:xfrm>
            <a:off x="541026" y="2856861"/>
            <a:ext cx="682602" cy="40074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r>
              <a: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1312983" y="2852936"/>
            <a:ext cx="5131225" cy="64654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832345" y="2856055"/>
            <a:ext cx="4611863" cy="64342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지우개와 자를 각각 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개씩 사고 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5000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원을 냈습니다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거스름돈은 얼마인가요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429" y="2027173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764" y="3499477"/>
            <a:ext cx="24064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46" y="3554203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직사각형 49"/>
          <p:cNvSpPr/>
          <p:nvPr/>
        </p:nvSpPr>
        <p:spPr bwMode="auto">
          <a:xfrm>
            <a:off x="1312983" y="3590207"/>
            <a:ext cx="4123113" cy="3289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1312983" y="3593325"/>
            <a:ext cx="4123113" cy="32586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5000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(500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600)×4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5774" y="3554203"/>
            <a:ext cx="24064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직사각형 52"/>
          <p:cNvSpPr/>
          <p:nvPr/>
        </p:nvSpPr>
        <p:spPr bwMode="auto">
          <a:xfrm>
            <a:off x="1295400" y="4116995"/>
            <a:ext cx="825043" cy="3289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1334688" y="4120113"/>
            <a:ext cx="785755" cy="32586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792" y="3952129"/>
            <a:ext cx="24064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23"/>
          <p:cNvSpPr txBox="1"/>
          <p:nvPr/>
        </p:nvSpPr>
        <p:spPr>
          <a:xfrm>
            <a:off x="2151359" y="4102578"/>
            <a:ext cx="39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355" y="4086797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8" name="그룹 57"/>
          <p:cNvGrpSpPr/>
          <p:nvPr/>
        </p:nvGrpSpPr>
        <p:grpSpPr>
          <a:xfrm>
            <a:off x="2817735" y="5013176"/>
            <a:ext cx="1637116" cy="263186"/>
            <a:chOff x="319554" y="1245924"/>
            <a:chExt cx="2636592" cy="423864"/>
          </a:xfrm>
        </p:grpSpPr>
        <p:pic>
          <p:nvPicPr>
            <p:cNvPr id="59" name="Picture 1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438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3" name="타원 62"/>
          <p:cNvSpPr/>
          <p:nvPr/>
        </p:nvSpPr>
        <p:spPr>
          <a:xfrm>
            <a:off x="381587" y="31613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567062" y="35370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541026" y="41952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3234279" y="47365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6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282" y="540922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85102" y="55382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442" y="2243350"/>
            <a:ext cx="24064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075" y="2912331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1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5057534"/>
            <a:ext cx="484971" cy="183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819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79" y="1155766"/>
            <a:ext cx="6731877" cy="4145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자연수의 혼합 계산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suh_0501_01_0007_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202_2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문제를 만들어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983536"/>
              </p:ext>
            </p:extLst>
          </p:nvPr>
        </p:nvGraphicFramePr>
        <p:xfrm>
          <a:off x="6984268" y="692696"/>
          <a:ext cx="2086863" cy="40610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지시문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삭제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캐릭터 변경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캐릭터 옆에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말줄임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버튼도 같이 넣어주세요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내레이션은 그대로 사용함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말풍선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4932041" y="2490905"/>
            <a:ext cx="1584176" cy="324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444208" y="249090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2133" y="2204864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76081" y="224137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52536" y="2204864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직사각형 18"/>
          <p:cNvSpPr/>
          <p:nvPr/>
        </p:nvSpPr>
        <p:spPr>
          <a:xfrm>
            <a:off x="1403648" y="2634667"/>
            <a:ext cx="1373231" cy="25230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257597" y="267118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_x158392888" descr="EMB00002bac2d8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9944" y="2839032"/>
            <a:ext cx="606090" cy="891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034" y="2935697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2951820" y="3197629"/>
            <a:ext cx="2628292" cy="13114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3203848" y="306556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94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124466"/>
              </p:ext>
            </p:extLst>
          </p:nvPr>
        </p:nvGraphicFramePr>
        <p:xfrm>
          <a:off x="153927" y="224644"/>
          <a:ext cx="8836146" cy="3763092"/>
        </p:xfrm>
        <a:graphic>
          <a:graphicData uri="http://schemas.openxmlformats.org/drawingml/2006/table">
            <a:tbl>
              <a:tblPr/>
              <a:tblGrid>
                <a:gridCol w="554190"/>
                <a:gridCol w="3900396"/>
                <a:gridCol w="657234"/>
                <a:gridCol w="1241296"/>
                <a:gridCol w="1855093"/>
                <a:gridCol w="627937"/>
              </a:tblGrid>
              <a:tr h="394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suh_0501_01_0007_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 수학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카드에 알맞은 식 카드를 찾아 연결하고 바르게 계산하기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(1/2)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suh_0501_01_0007_201_1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 수학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카드에 알맞은 식 카드를 찾아 연결하고 바르게 계산하기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(2/2)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suh_0501_01_0007_201_2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 수학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문구점에서 산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학용품값에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대한 문제 만들기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(1/2)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suh_0501_01_0007_202_1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 수학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문구점에서 산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학용품값에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대한 문제 만들기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(2/2)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suh_0501_01_0007_202_2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 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suh_0501_01_0007_3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01_1.html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14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우리 반 친구 칭찬하기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suh_0501_01_0007_4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01_1.htm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14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 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이런 활동을 할 수 있어요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suh_0501_01_0007_5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01_1.htm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8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18" y="994319"/>
            <a:ext cx="6731877" cy="4145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223961"/>
              </p:ext>
            </p:extLst>
          </p:nvPr>
        </p:nvGraphicFramePr>
        <p:xfrm>
          <a:off x="6984268" y="692696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시간에 배울 내용 페이지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우측 상단 텍스트 추가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22~23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자연수의 혼합 계산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suh_0501_01_0007_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문제를 만들어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04147" y="1534217"/>
            <a:ext cx="764489" cy="3632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5789757" y="158524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91580" y="5913276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http://</a:t>
            </a:r>
            <a:r>
              <a:rPr lang="en-US" altLang="ko-KR" sz="1000" dirty="0" smtClean="0">
                <a:hlinkClick r:id="rId3"/>
              </a:rPr>
              <a:t>cdata.tsherpa.co.kr/tsherpa/MultiMedia/Flash/2020/curri/index.html?flashxmlnum=soboro2&amp;classa=A8-C1-62-KK-KA-02-03-04-0-0-0-0&amp;classno=AA_SAMPLE/nproto_sample/DA/nproto_cmn_912.html</a:t>
            </a:r>
            <a:r>
              <a:rPr lang="en-US" altLang="ko-KR" sz="1000" dirty="0" smtClean="0"/>
              <a:t> </a:t>
            </a:r>
            <a:endParaRPr lang="ko-KR" altLang="en-US" sz="1000" dirty="0"/>
          </a:p>
        </p:txBody>
      </p:sp>
      <p:sp>
        <p:nvSpPr>
          <p:cNvPr id="18" name="직사각형 17"/>
          <p:cNvSpPr/>
          <p:nvPr/>
        </p:nvSpPr>
        <p:spPr>
          <a:xfrm>
            <a:off x="1799692" y="3320988"/>
            <a:ext cx="3563888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685302" y="337201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549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71" y="1086085"/>
            <a:ext cx="6731877" cy="4145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문제를 만들어 볼까요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suh_0501_01_0007_401_1.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자연수의 혼합 계산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18571" y="944724"/>
            <a:ext cx="6689372" cy="44284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18371" y="1092168"/>
            <a:ext cx="212562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우리 반 친구 칭찬하기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3~4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학년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차시창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내용 및 기능 그대로 사용함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텍스트 색 검정으로 변경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  <a:hlinkClick r:id="rId3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4"/>
              </a:rPr>
              <a:t>cdata2.tsherpa.co.kr/tsherpa/MultiMedia/Flash/2020/curri/index.html?flashxmlnum=yrhj07&amp;classa=A8-C1-41-MM-MM-04-02-08-0-0-0-0&amp;classno=MM_41_04/suh_0401_01_0008/suh_0401_01_0008_302_1.html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텍스트 수정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 typeface="Wingdings"/>
              <a:buChar char="à"/>
            </a:pP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캐릭터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를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클릭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하세요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볼드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&gt;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캐릭터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클릭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그림 교체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4" y="4099990"/>
            <a:ext cx="799826" cy="79982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968" y="4099990"/>
            <a:ext cx="799826" cy="79982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4086434"/>
            <a:ext cx="3967519" cy="2339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타원 18"/>
          <p:cNvSpPr/>
          <p:nvPr/>
        </p:nvSpPr>
        <p:spPr>
          <a:xfrm>
            <a:off x="1350255" y="59492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909171" y="59492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815916" y="45772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6296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18" y="1050791"/>
            <a:ext cx="6731877" cy="4145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문제를 만들어 볼까요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suh_0501_01_0007_501_1.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자연수의 혼합 계산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251063"/>
              </p:ext>
            </p:extLst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이런 활동을 할 수 있어요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게이트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페이지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단원명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삭제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218571" y="944724"/>
            <a:ext cx="6689372" cy="44284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156176" y="890718"/>
            <a:ext cx="828092" cy="2340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6007044" y="95967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66324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문제를 만들어 볼까요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suh_0501_01_0007_501_1.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자연수의 혼합 계산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44" y="1054263"/>
            <a:ext cx="6731877" cy="4145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630" y="1104796"/>
            <a:ext cx="548415" cy="284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18" y="4293096"/>
            <a:ext cx="6616346" cy="1586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-67400" y="1052736"/>
            <a:ext cx="525248" cy="41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-216532" y="112169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31918" y="1493168"/>
            <a:ext cx="1035726" cy="41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82786" y="156212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93988" y="1933599"/>
            <a:ext cx="713616" cy="31526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44856" y="200255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094787"/>
              </p:ext>
            </p:extLst>
          </p:nvPr>
        </p:nvGraphicFramePr>
        <p:xfrm>
          <a:off x="7020272" y="689281"/>
          <a:ext cx="2086863" cy="34514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활동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+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약물 추가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활동 방법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 약물 디자인 수정</a:t>
                      </a:r>
                      <a:endParaRPr lang="en-US" altLang="ko-KR" sz="1000" baseline="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1~4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번은 첫 페이지에 넣고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5, 6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번은 하단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이너탭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사용해서 두 번째 페이지에 넣어주세요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스크롤 삭제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6656213" y="1493168"/>
            <a:ext cx="356808" cy="43862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6507081" y="156212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67259" y="3897052"/>
            <a:ext cx="6251023" cy="205609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5472100" y="368629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7353161" y="3674993"/>
            <a:ext cx="1233099" cy="198235"/>
            <a:chOff x="319554" y="1245924"/>
            <a:chExt cx="2636592" cy="423864"/>
          </a:xfrm>
        </p:grpSpPr>
        <p:pic>
          <p:nvPicPr>
            <p:cNvPr id="34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1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37635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01" y="933480"/>
            <a:ext cx="6625234" cy="4319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자연수의 혼합 계산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suh_0501_01_0007_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문제를 만들어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7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100089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이번 시간에 배울 내용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추가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20~21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173182" y="1128681"/>
            <a:ext cx="6703073" cy="4136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06192" y="9873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 flipH="1">
            <a:off x="5363580" y="1233967"/>
            <a:ext cx="1404664" cy="401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5155135" y="132524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9308" y="692696"/>
            <a:ext cx="6918956" cy="4335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자연수의 혼합 계산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suh_0501_01_0007_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문제를 만들어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7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556827"/>
              </p:ext>
            </p:extLst>
          </p:nvPr>
        </p:nvGraphicFramePr>
        <p:xfrm>
          <a:off x="6984268" y="692696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스크롤 없이 한 페이지에 들어올 수 있도록 해주세요</a:t>
                      </a: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카드 배경의 상하좌우 길이를 조정해도 됩니다</a:t>
                      </a: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b="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202" y="718319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398819" y="724925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문제 카드와 식 카드가 각각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장씩 있습니다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물음에 답해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050" name="Picture 2" descr="https://cdata2.tsherpa.co.kr/tsherpa/MultiMedia/Flash/2019/curri/MM_51_03/suh_0501_01_0007/images/suh_0501_01_0007_201_1/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601" y="1830654"/>
            <a:ext cx="2203380" cy="183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s://cdata2.tsherpa.co.kr/tsherpa/MultiMedia/Flash/2019/curri/MM_51_03/suh_0501_01_0007/images/suh_0501_01_0007_201_1/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02" y="1830654"/>
            <a:ext cx="2203380" cy="183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https://cdata2.tsherpa.co.kr/tsherpa/MultiMedia/Flash/2019/curri/MM_51_03/suh_0501_01_0007/images/suh_0501_01_0007_201_1/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012" y="1824242"/>
            <a:ext cx="2203380" cy="183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모서리가 둥근 직사각형 2"/>
          <p:cNvSpPr/>
          <p:nvPr/>
        </p:nvSpPr>
        <p:spPr bwMode="auto">
          <a:xfrm>
            <a:off x="179512" y="1257727"/>
            <a:ext cx="1656184" cy="44308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문제 카드</a:t>
            </a:r>
          </a:p>
        </p:txBody>
      </p:sp>
      <p:sp>
        <p:nvSpPr>
          <p:cNvPr id="19" name="모서리가 둥근 직사각형 18"/>
          <p:cNvSpPr/>
          <p:nvPr/>
        </p:nvSpPr>
        <p:spPr bwMode="auto">
          <a:xfrm>
            <a:off x="179512" y="3861048"/>
            <a:ext cx="1656184" cy="44308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식</a:t>
            </a:r>
            <a:r>
              <a: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카드</a:t>
            </a:r>
          </a:p>
        </p:txBody>
      </p:sp>
      <p:pic>
        <p:nvPicPr>
          <p:cNvPr id="2054" name="Picture 6" descr="https://cdata2.tsherpa.co.kr/tsherpa/MultiMedia/Flash/2019/curri/MM_51_03/suh_0501_01_0007/images/suh_0501_01_0007_201_1/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01" y="4401108"/>
            <a:ext cx="2203380" cy="95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https://cdata2.tsherpa.co.kr/tsherpa/MultiMedia/Flash/2019/curri/MM_51_03/suh_0501_01_0007/images/suh_0501_01_0007_201_1/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601" y="4401108"/>
            <a:ext cx="2203380" cy="95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https://cdata2.tsherpa.co.kr/tsherpa/MultiMedia/Flash/2019/curri/MM_51_03/suh_0501_01_0007/images/suh_0501_01_0007_201_1/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012" y="4382414"/>
            <a:ext cx="2203380" cy="95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79513" y="1916832"/>
            <a:ext cx="198022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①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1300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원짜리 가위와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원짜리 풀을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개씩 샀습니다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모두 얼마를 내야 하나요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28676" y="1916832"/>
            <a:ext cx="198022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②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1300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원짜리 가위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원짜리 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샀습니다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모두 얼마를 내야 하나요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84106" y="4736467"/>
            <a:ext cx="198022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㉠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1300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700×3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522181" y="4736467"/>
            <a:ext cx="198022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㉡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(1300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700)×3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788024" y="4736467"/>
            <a:ext cx="198022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㉢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1300×3+700</a:t>
            </a:r>
          </a:p>
        </p:txBody>
      </p:sp>
    </p:spTree>
    <p:extLst>
      <p:ext uri="{BB962C8B-B14F-4D97-AF65-F5344CB8AC3E}">
        <p14:creationId xmlns:p14="http://schemas.microsoft.com/office/powerpoint/2010/main" val="326146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9308" y="692696"/>
            <a:ext cx="6918956" cy="7846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자연수의 혼합 계산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suh_0501_01_0007_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문제를 만들어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202" y="718319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398819" y="724925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문제 카드와 식 카드가 각각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장씩 있습니다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물음에 답해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6607641" y="1556792"/>
            <a:ext cx="175773" cy="1800200"/>
            <a:chOff x="6607641" y="836712"/>
            <a:chExt cx="245921" cy="1656184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rgbClr val="A46B5C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36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996" y="1078604"/>
            <a:ext cx="1047418" cy="338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/>
          <p:cNvSpPr/>
          <p:nvPr/>
        </p:nvSpPr>
        <p:spPr>
          <a:xfrm>
            <a:off x="6635145" y="11538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23"/>
          <p:cNvSpPr txBox="1"/>
          <p:nvPr/>
        </p:nvSpPr>
        <p:spPr>
          <a:xfrm>
            <a:off x="467544" y="1557428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구하려고 하는 것은 무엇인가요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7014" y="1577785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직사각형 40"/>
          <p:cNvSpPr/>
          <p:nvPr/>
        </p:nvSpPr>
        <p:spPr bwMode="auto">
          <a:xfrm>
            <a:off x="467544" y="1965546"/>
            <a:ext cx="5976052" cy="100009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문제 카드에 알맞은 식 카드를 찾고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남은 식 카드에 알맞은 문제를 만들어 본 후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계산 순서에 맞게 식을 계산해 보려고 합니다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061" y="262965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23"/>
          <p:cNvSpPr txBox="1"/>
          <p:nvPr/>
        </p:nvSpPr>
        <p:spPr>
          <a:xfrm>
            <a:off x="500984" y="3176972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문제를 해결하기 위해 무엇을 알아야 하나요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0454" y="3197329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0" name="직사각형 49"/>
          <p:cNvSpPr/>
          <p:nvPr/>
        </p:nvSpPr>
        <p:spPr bwMode="auto">
          <a:xfrm>
            <a:off x="500984" y="3585090"/>
            <a:ext cx="5976052" cy="41997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먼저 계산해야 할 부분을 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   )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나타냅니다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501" y="424919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직사각형 51"/>
          <p:cNvSpPr/>
          <p:nvPr/>
        </p:nvSpPr>
        <p:spPr bwMode="auto">
          <a:xfrm>
            <a:off x="499496" y="4069543"/>
            <a:ext cx="5976052" cy="66410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덧셈과 곱셈이 섞여 있는 식에서는 곱셈을 먼저 계산합니다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156" y="366621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735" y="455489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5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6340012" y="16376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99074" y="5349019"/>
            <a:ext cx="1108567" cy="420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" name="타원 58"/>
          <p:cNvSpPr/>
          <p:nvPr/>
        </p:nvSpPr>
        <p:spPr>
          <a:xfrm>
            <a:off x="5202536" y="54327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366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자연수의 혼합 계산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문제를 만들어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 보기 버튼 클릭 시 나타나는 화면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pic>
        <p:nvPicPr>
          <p:cNvPr id="10" name="Picture 2" descr="https://cdata2.tsherpa.co.kr/tsherpa/MultiMedia/Flash/2019/curri/MM_51_03/suh_0501_01_0007/images/suh_0501_01_0007_201_1/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601" y="1830654"/>
            <a:ext cx="2203380" cy="183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cdata2.tsherpa.co.kr/tsherpa/MultiMedia/Flash/2019/curri/MM_51_03/suh_0501_01_0007/images/suh_0501_01_0007_201_1/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02" y="1830654"/>
            <a:ext cx="2203380" cy="183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s://cdata2.tsherpa.co.kr/tsherpa/MultiMedia/Flash/2019/curri/MM_51_03/suh_0501_01_0007/images/suh_0501_01_0007_201_1/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012" y="1824242"/>
            <a:ext cx="2203380" cy="183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모서리가 둥근 직사각형 12"/>
          <p:cNvSpPr/>
          <p:nvPr/>
        </p:nvSpPr>
        <p:spPr bwMode="auto">
          <a:xfrm>
            <a:off x="179512" y="1257727"/>
            <a:ext cx="1656184" cy="44308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문제 카드</a:t>
            </a:r>
          </a:p>
        </p:txBody>
      </p:sp>
      <p:sp>
        <p:nvSpPr>
          <p:cNvPr id="14" name="모서리가 둥근 직사각형 13"/>
          <p:cNvSpPr/>
          <p:nvPr/>
        </p:nvSpPr>
        <p:spPr bwMode="auto">
          <a:xfrm>
            <a:off x="179512" y="3861048"/>
            <a:ext cx="1656184" cy="44308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식</a:t>
            </a:r>
            <a:r>
              <a: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카드</a:t>
            </a:r>
          </a:p>
        </p:txBody>
      </p:sp>
      <p:pic>
        <p:nvPicPr>
          <p:cNvPr id="15" name="Picture 6" descr="https://cdata2.tsherpa.co.kr/tsherpa/MultiMedia/Flash/2019/curri/MM_51_03/suh_0501_01_0007/images/suh_0501_01_0007_201_1/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01" y="4401108"/>
            <a:ext cx="2203380" cy="95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https://cdata2.tsherpa.co.kr/tsherpa/MultiMedia/Flash/2019/curri/MM_51_03/suh_0501_01_0007/images/suh_0501_01_0007_201_1/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601" y="4401108"/>
            <a:ext cx="2203380" cy="95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s://cdata2.tsherpa.co.kr/tsherpa/MultiMedia/Flash/2019/curri/MM_51_03/suh_0501_01_0007/images/suh_0501_01_0007_201_1/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012" y="4382414"/>
            <a:ext cx="2203380" cy="95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79513" y="1916832"/>
            <a:ext cx="198022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①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1300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원짜리 가위와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원짜리 풀을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개씩 샀습니다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모두 얼마를 내야 하나요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28676" y="1916832"/>
            <a:ext cx="198022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②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1300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원짜리 가위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원짜리 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샀습니다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모두 얼마를 내야 하나요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84106" y="4736467"/>
            <a:ext cx="198022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㉠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1300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700×3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22181" y="4736467"/>
            <a:ext cx="198022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㉡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(1300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700)×3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788024" y="4736467"/>
            <a:ext cx="198022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㉢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1300×3+700</a:t>
            </a: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308" y="689789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suh_0501_01_0007_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257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9308" y="692696"/>
            <a:ext cx="6918956" cy="7846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자연수의 혼합 계산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문제를 만들어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202" y="718319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398819" y="724925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문제 카드와 식 카드가 각각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장씩 있습니다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물음에 답해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6607641" y="1556792"/>
            <a:ext cx="175773" cy="1800200"/>
            <a:chOff x="6607641" y="836712"/>
            <a:chExt cx="245921" cy="1656184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36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996" y="1078604"/>
            <a:ext cx="1047418" cy="338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/>
          <p:cNvSpPr/>
          <p:nvPr/>
        </p:nvSpPr>
        <p:spPr>
          <a:xfrm>
            <a:off x="4131446" y="34650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23"/>
          <p:cNvSpPr txBox="1"/>
          <p:nvPr/>
        </p:nvSpPr>
        <p:spPr>
          <a:xfrm>
            <a:off x="467544" y="1557428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문제를 해결할 수 있는 방법을 말해 보세요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7014" y="1577785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5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천재 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캐릭터가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클릭하면 캐릭터가 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286" y="2044004"/>
            <a:ext cx="1143000" cy="1948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172" y="2114081"/>
            <a:ext cx="360233" cy="317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suh_0501_01_0007_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887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044004"/>
            <a:ext cx="1143000" cy="1948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59308" y="692696"/>
            <a:ext cx="6918956" cy="7846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자연수의 혼합 계산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문제를 만들어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202" y="718319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398819" y="724925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문제 카드와 식 카드가 각각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장씩 있습니다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물음에 답해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6607641" y="1556792"/>
            <a:ext cx="175773" cy="1800200"/>
            <a:chOff x="6607641" y="836712"/>
            <a:chExt cx="245921" cy="1656184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36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996" y="1078604"/>
            <a:ext cx="1047418" cy="338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/>
          <p:cNvSpPr/>
          <p:nvPr/>
        </p:nvSpPr>
        <p:spPr>
          <a:xfrm>
            <a:off x="1851785" y="37001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23"/>
          <p:cNvSpPr txBox="1"/>
          <p:nvPr/>
        </p:nvSpPr>
        <p:spPr>
          <a:xfrm>
            <a:off x="467544" y="1557428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문제를 해결할 수 있는 방법을 말해 보세요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7014" y="1577785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3" name="모서리가 둥근 직사각형 22"/>
          <p:cNvSpPr/>
          <p:nvPr/>
        </p:nvSpPr>
        <p:spPr>
          <a:xfrm>
            <a:off x="2638022" y="2135987"/>
            <a:ext cx="3230121" cy="156420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주어진 문제 카드가 산 물건들의 값을 묻는 문제이므로 얼마짜리 물건을 몇 개 샀는지 확인하고 식을 세워 해결합니다</a:t>
            </a:r>
            <a:r>
              <a:rPr lang="en-US" altLang="ko-KR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4" name="직각 삼각형 23"/>
          <p:cNvSpPr/>
          <p:nvPr/>
        </p:nvSpPr>
        <p:spPr>
          <a:xfrm rot="5400000" flipV="1">
            <a:off x="2396345" y="2626876"/>
            <a:ext cx="195359" cy="312420"/>
          </a:xfrm>
          <a:prstGeom prst="rtTriangle">
            <a:avLst/>
          </a:prstGeom>
          <a:solidFill>
            <a:srgbClr val="FF9999"/>
          </a:solidFill>
          <a:ln w="3175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캐릭터 클릭 시 나타나는 화면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캐릭터는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클릭하면 캐릭터가 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내레이션은 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것 그대로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suh_0501_01_0007_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861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500984" y="3679287"/>
            <a:ext cx="5976664" cy="68581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9308" y="692696"/>
            <a:ext cx="6918956" cy="7846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자연수의 혼합 계산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문제를 만들어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202" y="718319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398819" y="724925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문제 카드와 식 카드가 각각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장씩 있습니다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물음에 답해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6607641" y="1556792"/>
            <a:ext cx="175773" cy="1800200"/>
            <a:chOff x="6607641" y="836712"/>
            <a:chExt cx="245921" cy="1656184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36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996" y="1078604"/>
            <a:ext cx="1047418" cy="338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23"/>
          <p:cNvSpPr txBox="1"/>
          <p:nvPr/>
        </p:nvSpPr>
        <p:spPr>
          <a:xfrm>
            <a:off x="467544" y="1557428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카드 ①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②에 알맞은 식 카드를 각각 찾아 이어 보세요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7014" y="1577785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직사각형 40"/>
          <p:cNvSpPr/>
          <p:nvPr/>
        </p:nvSpPr>
        <p:spPr bwMode="auto">
          <a:xfrm>
            <a:off x="467544" y="2217574"/>
            <a:ext cx="5976052" cy="66410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문제 카드 ①과 식 카드 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㉡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문제 카드 ②와 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식 카드 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㉠을 연결합니다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061" y="260540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23"/>
          <p:cNvSpPr txBox="1"/>
          <p:nvPr/>
        </p:nvSpPr>
        <p:spPr>
          <a:xfrm>
            <a:off x="500984" y="3032956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카드 ③이 지워졌습니다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㉠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㉡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㉢ 중에서 남은 식 카드에 알맞은 문제를 만들어 보세요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0454" y="3053313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0" name="직사각형 49"/>
          <p:cNvSpPr/>
          <p:nvPr/>
        </p:nvSpPr>
        <p:spPr bwMode="auto">
          <a:xfrm>
            <a:off x="971600" y="3693102"/>
            <a:ext cx="5505436" cy="6720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1300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원짜리 가위 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개와 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700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원짜리 풀 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개를 샀습니다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모두 얼마를 내야 하나요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489" y="406209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5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99074" y="5349019"/>
            <a:ext cx="1108567" cy="420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" name="타원 58"/>
          <p:cNvSpPr/>
          <p:nvPr/>
        </p:nvSpPr>
        <p:spPr>
          <a:xfrm>
            <a:off x="5202536" y="54327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37" y="3728615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4" name="그룹 43"/>
          <p:cNvGrpSpPr/>
          <p:nvPr/>
        </p:nvGrpSpPr>
        <p:grpSpPr>
          <a:xfrm>
            <a:off x="2637012" y="5453988"/>
            <a:ext cx="1637116" cy="263186"/>
            <a:chOff x="319554" y="1245924"/>
            <a:chExt cx="2636592" cy="423864"/>
          </a:xfrm>
        </p:grpSpPr>
        <p:pic>
          <p:nvPicPr>
            <p:cNvPr id="45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1" name="타원 60"/>
          <p:cNvSpPr/>
          <p:nvPr/>
        </p:nvSpPr>
        <p:spPr>
          <a:xfrm>
            <a:off x="2488743" y="52025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suh_0501_01_0007_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837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39270</TotalTime>
  <Words>1796</Words>
  <Application>Microsoft Office PowerPoint</Application>
  <PresentationFormat>화면 슬라이드 쇼(4:3)</PresentationFormat>
  <Paragraphs>553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6216</cp:revision>
  <dcterms:created xsi:type="dcterms:W3CDTF">2008-07-15T12:19:11Z</dcterms:created>
  <dcterms:modified xsi:type="dcterms:W3CDTF">2022-01-05T07:52:28Z</dcterms:modified>
</cp:coreProperties>
</file>