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92" r:id="rId2"/>
    <p:sldId id="793" r:id="rId3"/>
    <p:sldId id="864" r:id="rId4"/>
    <p:sldId id="876" r:id="rId5"/>
    <p:sldId id="885" r:id="rId6"/>
    <p:sldId id="883" r:id="rId7"/>
    <p:sldId id="886" r:id="rId8"/>
    <p:sldId id="878" r:id="rId9"/>
    <p:sldId id="889" r:id="rId10"/>
    <p:sldId id="888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EAB4EB"/>
    <a:srgbClr val="FF3399"/>
    <a:srgbClr val="FF0066"/>
    <a:srgbClr val="FF9900"/>
    <a:srgbClr val="FF0000"/>
    <a:srgbClr val="EAAFEF"/>
    <a:srgbClr val="FF99CC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117" d="100"/>
          <a:sy n="117" d="100"/>
        </p:scale>
        <p:origin x="-1500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63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openxmlformats.org/officeDocument/2006/relationships/image" Target="../media/image8.jpeg"/><Relationship Id="rId10" Type="http://schemas.openxmlformats.org/officeDocument/2006/relationships/image" Target="../media/image21.png"/><Relationship Id="rId4" Type="http://schemas.openxmlformats.org/officeDocument/2006/relationships/image" Target="../media/image14.jpe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8.jpe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hyperlink" Target="https://cdata2.tsherpa.co.kr/tsherpa/MultiMedia/Flash/2020/curri/index_jr.html?flashxmlnum=tb&amp;classa=A8-C1-21-MM-MA-03-06-05-0-0-0-0&amp;classno=MA_21_03/suhi_0201_05/suhi_0201_05_0004.html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11" Type="http://schemas.openxmlformats.org/officeDocument/2006/relationships/image" Target="../media/image20.png"/><Relationship Id="rId5" Type="http://schemas.openxmlformats.org/officeDocument/2006/relationships/hyperlink" Target="https://cdata2.tsherpa.co.kr/tsherpa/MultiMedia/Flash/2020/curri/index_jr.html?flashxmlnum=tb&amp;classa=A8-C1-21-MM-MA-03-06-05-0-0-0-0&amp;classno=MA_21_03/suhi_0201_05/suhi_0201_05_0004.html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57660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60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8590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03 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)÷(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몫을 분수로 나타내어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suhi_0601_01_0003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287192" y="3361562"/>
            <a:ext cx="675787" cy="4285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91204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80911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526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2333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순서도: 대체 처리 78"/>
          <p:cNvSpPr/>
          <p:nvPr/>
        </p:nvSpPr>
        <p:spPr>
          <a:xfrm>
            <a:off x="6542021" y="1238369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529119" y="1181678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866" y="3165634"/>
            <a:ext cx="360000" cy="355000"/>
          </a:xfrm>
          <a:prstGeom prst="rect">
            <a:avLst/>
          </a:prstGeom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43103"/>
              </p:ext>
            </p:extLst>
          </p:nvPr>
        </p:nvGraphicFramePr>
        <p:xfrm>
          <a:off x="7012749" y="690525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답까지 첫 화면에 다 들어갈 수 있으면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이너탭으로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나누지 않아도 됩니다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 화면에 안 들어갈 경우는 지금 보드처럼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이너탭으로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나눠주세요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C6CF6B62-AF2A-4381-B326-53F0B0745A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675951"/>
            <a:ext cx="348893" cy="348893"/>
          </a:xfrm>
          <a:prstGeom prst="rect">
            <a:avLst/>
          </a:prstGeom>
        </p:spPr>
      </p:pic>
      <p:sp>
        <p:nvSpPr>
          <p:cNvPr id="48" name="모서리가 둥근 직사각형 82">
            <a:extLst>
              <a:ext uri="{FF2B5EF4-FFF2-40B4-BE49-F238E27FC236}">
                <a16:creationId xmlns:a16="http://schemas.microsoft.com/office/drawing/2014/main" xmlns="" id="{EE526F33-8AE0-41B9-A0D4-544AD6C1DAFF}"/>
              </a:ext>
            </a:extLst>
          </p:cNvPr>
          <p:cNvSpPr/>
          <p:nvPr/>
        </p:nvSpPr>
        <p:spPr bwMode="auto">
          <a:xfrm>
            <a:off x="742796" y="1744976"/>
            <a:ext cx="5904657" cy="13544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 모둠의 텃밭은 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㎡야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상추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방울토마토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감자를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똑같은 넓이로 심기로 </a:t>
            </a:r>
            <a:r>
              <a:rPr lang="ko-KR" altLang="en-US" sz="18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했어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준기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 모둠의 텃밭은 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㎡야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고구마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감자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옥수수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오이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똑같은 넓이로 심기로 </a:t>
            </a:r>
            <a:r>
              <a:rPr lang="ko-KR" altLang="en-US" sz="18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했어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2001247"/>
            <a:ext cx="347472" cy="292608"/>
          </a:xfrm>
          <a:prstGeom prst="rect">
            <a:avLst/>
          </a:prstGeom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87D6FBCA-AE0C-47BE-83BD-5C890A6A57F8}"/>
              </a:ext>
            </a:extLst>
          </p:cNvPr>
          <p:cNvSpPr/>
          <p:nvPr/>
        </p:nvSpPr>
        <p:spPr>
          <a:xfrm>
            <a:off x="508758" y="30994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1BA99A14-F154-4CA3-B0F2-A9CF2DCD4194}"/>
              </a:ext>
            </a:extLst>
          </p:cNvPr>
          <p:cNvGrpSpPr/>
          <p:nvPr/>
        </p:nvGrpSpPr>
        <p:grpSpPr>
          <a:xfrm>
            <a:off x="2948324" y="5298731"/>
            <a:ext cx="1683173" cy="273704"/>
            <a:chOff x="290979" y="2009759"/>
            <a:chExt cx="2665167" cy="433388"/>
          </a:xfrm>
        </p:grpSpPr>
        <p:pic>
          <p:nvPicPr>
            <p:cNvPr id="66" name="Picture 15">
              <a:extLst>
                <a:ext uri="{FF2B5EF4-FFF2-40B4-BE49-F238E27FC236}">
                  <a16:creationId xmlns:a16="http://schemas.microsoft.com/office/drawing/2014/main" xmlns="" id="{00658A44-3575-4682-B63D-8C760AEE3E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xmlns="" id="{0E0D365A-B10F-4B01-A06B-5761D27150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>
              <a:extLst>
                <a:ext uri="{FF2B5EF4-FFF2-40B4-BE49-F238E27FC236}">
                  <a16:creationId xmlns:a16="http://schemas.microsoft.com/office/drawing/2014/main" xmlns="" id="{78FF1EB5-465E-4253-B031-A2371CFB47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6">
              <a:extLst>
                <a:ext uri="{FF2B5EF4-FFF2-40B4-BE49-F238E27FC236}">
                  <a16:creationId xmlns:a16="http://schemas.microsoft.com/office/drawing/2014/main" xmlns="" id="{C16D6BC8-4D85-4432-BE2F-0C65E4E8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3DD7EC6D-367B-4208-B61D-33606CF60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16" y="336250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53">
            <a:extLst>
              <a:ext uri="{FF2B5EF4-FFF2-40B4-BE49-F238E27FC236}">
                <a16:creationId xmlns:a16="http://schemas.microsoft.com/office/drawing/2014/main" xmlns="" id="{F8D6731B-E896-4D96-B3D3-B7D529C64A3F}"/>
              </a:ext>
            </a:extLst>
          </p:cNvPr>
          <p:cNvSpPr txBox="1"/>
          <p:nvPr/>
        </p:nvSpPr>
        <p:spPr>
          <a:xfrm>
            <a:off x="1936368" y="3419392"/>
            <a:ext cx="10033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네 모둠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3B016B4-63EA-4633-A872-5D131F182AFE}"/>
              </a:ext>
            </a:extLst>
          </p:cNvPr>
          <p:cNvSpPr txBox="1"/>
          <p:nvPr/>
        </p:nvSpPr>
        <p:spPr>
          <a:xfrm>
            <a:off x="1283795" y="3158030"/>
            <a:ext cx="845077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82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7237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suhi_0601_01_0003.html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3C00680-AD7B-4704-97B7-70AE71284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" y="747368"/>
            <a:ext cx="6906719" cy="4389985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94354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그림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6" y="478804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B407ED0-33D7-4A48-BE03-F147411E7F42}"/>
              </a:ext>
            </a:extLst>
          </p:cNvPr>
          <p:cNvSpPr/>
          <p:nvPr/>
        </p:nvSpPr>
        <p:spPr>
          <a:xfrm>
            <a:off x="5412108" y="1736812"/>
            <a:ext cx="1600641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791310B-E3D3-498F-B1A7-3C732628604B}"/>
              </a:ext>
            </a:extLst>
          </p:cNvPr>
          <p:cNvSpPr/>
          <p:nvPr/>
        </p:nvSpPr>
        <p:spPr>
          <a:xfrm>
            <a:off x="5300906" y="17639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5C20DFC-9948-4266-B65B-E0A9836D4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1" y="749531"/>
            <a:ext cx="6818342" cy="4355371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28629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44878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58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62537" y="4729861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24018" y="4777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BCCFBD4-49ED-4905-9781-A3DC2B1D2C3B}"/>
              </a:ext>
            </a:extLst>
          </p:cNvPr>
          <p:cNvSpPr/>
          <p:nvPr/>
        </p:nvSpPr>
        <p:spPr>
          <a:xfrm>
            <a:off x="6465558" y="144878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D87CEFC4-1AEE-4766-97C6-1FF6D8B4B160}"/>
              </a:ext>
            </a:extLst>
          </p:cNvPr>
          <p:cNvSpPr/>
          <p:nvPr/>
        </p:nvSpPr>
        <p:spPr>
          <a:xfrm>
            <a:off x="6354356" y="14758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xmlns="" id="{4222BCD6-8794-453C-9F6F-128D22C92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525" y="1841886"/>
            <a:ext cx="334065" cy="33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BCCFBD4-49ED-4905-9781-A3DC2B1D2C3B}"/>
              </a:ext>
            </a:extLst>
          </p:cNvPr>
          <p:cNvSpPr/>
          <p:nvPr/>
        </p:nvSpPr>
        <p:spPr>
          <a:xfrm>
            <a:off x="457643" y="2175951"/>
            <a:ext cx="6407522" cy="2553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87CEFC4-1AEE-4766-97C6-1FF6D8B4B160}"/>
              </a:ext>
            </a:extLst>
          </p:cNvPr>
          <p:cNvSpPr/>
          <p:nvPr/>
        </p:nvSpPr>
        <p:spPr>
          <a:xfrm>
            <a:off x="346441" y="22030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47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45D6978-8BDF-424F-BA41-729C29E1E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1" y="788987"/>
            <a:ext cx="6770854" cy="4341616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40774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44878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58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62537" y="4729861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24018" y="4777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BCCFBD4-49ED-4905-9781-A3DC2B1D2C3B}"/>
              </a:ext>
            </a:extLst>
          </p:cNvPr>
          <p:cNvSpPr/>
          <p:nvPr/>
        </p:nvSpPr>
        <p:spPr>
          <a:xfrm>
            <a:off x="515159" y="144878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D87CEFC4-1AEE-4766-97C6-1FF6D8B4B160}"/>
              </a:ext>
            </a:extLst>
          </p:cNvPr>
          <p:cNvSpPr/>
          <p:nvPr/>
        </p:nvSpPr>
        <p:spPr>
          <a:xfrm>
            <a:off x="836009" y="13850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xmlns="" id="{4222BCD6-8794-453C-9F6F-128D22C92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33" y="1808874"/>
            <a:ext cx="334065" cy="33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776146" y="3609020"/>
            <a:ext cx="587791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03760" y="3703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83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F6C6168-8A78-423C-B1FB-3BB546B12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9" y="801610"/>
            <a:ext cx="6875462" cy="4334116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44878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58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41466" y="4869024"/>
            <a:ext cx="117317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700993" y="4916648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50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61C1EED-3565-4F48-8898-F69243F71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5" y="740410"/>
            <a:ext cx="6868747" cy="4449020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17932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풀이 확인 버튼 및 팝업 내용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44878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58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41466" y="4869024"/>
            <a:ext cx="117317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922941" y="4698976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3E52D0CE-3DFE-491A-B2C6-3209E2A50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6" y="1841734"/>
            <a:ext cx="347472" cy="292608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FCB29B4D-5432-43E9-874C-0B48BDF3ED56}"/>
              </a:ext>
            </a:extLst>
          </p:cNvPr>
          <p:cNvSpPr/>
          <p:nvPr/>
        </p:nvSpPr>
        <p:spPr>
          <a:xfrm>
            <a:off x="-64092" y="18600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038" y="4918054"/>
            <a:ext cx="928929" cy="311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타원 19"/>
          <p:cNvSpPr/>
          <p:nvPr/>
        </p:nvSpPr>
        <p:spPr>
          <a:xfrm>
            <a:off x="4845534" y="4843158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2745" y="3483006"/>
            <a:ext cx="6667165" cy="127814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38478" y="332098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각 삼각형 22"/>
          <p:cNvSpPr/>
          <p:nvPr/>
        </p:nvSpPr>
        <p:spPr>
          <a:xfrm flipH="1" flipV="1">
            <a:off x="5261885" y="476114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43"/>
              <p:cNvSpPr txBox="1"/>
              <p:nvPr/>
            </p:nvSpPr>
            <p:spPr>
              <a:xfrm>
                <a:off x="267989" y="3575790"/>
                <a:ext cx="6572263" cy="1149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ko-KR" altLang="en-US" sz="1900" spc="-150" dirty="0" smtClean="0">
                    <a:latin typeface="맑은 고딕" pitchFamily="50" charset="-127"/>
                    <a:ea typeface="맑은 고딕" pitchFamily="50" charset="-127"/>
                  </a:rPr>
                  <a:t>주스가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pc="-150" smtClean="0"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r>
                          <a:rPr lang="en-US" altLang="ko-KR" sz="2400" b="0" i="1" spc="-150" smtClean="0">
                            <a:latin typeface="Cambria Math"/>
                            <a:ea typeface="맑은 고딕" pitchFamily="50" charset="-127"/>
                          </a:rPr>
                          <m:t>5</m:t>
                        </m:r>
                      </m:num>
                      <m:den>
                        <m:r>
                          <a:rPr lang="en-US" altLang="ko-KR" sz="2400" b="0" i="1" spc="-150" smtClean="0">
                            <a:latin typeface="Cambria Math"/>
                            <a:ea typeface="맑은 고딕" pitchFamily="50" charset="-127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1900" spc="-150" dirty="0" smtClean="0">
                    <a:latin typeface="맑은 고딕" pitchFamily="50" charset="-127"/>
                    <a:ea typeface="맑은 고딕" pitchFamily="50" charset="-127"/>
                  </a:rPr>
                  <a:t>×4=5 (L) </a:t>
                </a:r>
                <a:r>
                  <a:rPr lang="ko-KR" altLang="en-US" sz="1900" spc="-150" dirty="0" smtClean="0">
                    <a:latin typeface="맑은 고딕" pitchFamily="50" charset="-127"/>
                    <a:ea typeface="맑은 고딕" pitchFamily="50" charset="-127"/>
                  </a:rPr>
                  <a:t>있으므로 하루에 마실 수 있는 주스의 양은</a:t>
                </a:r>
                <a:endParaRPr lang="en-US" altLang="ko-KR" sz="19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just"/>
                <a:r>
                  <a:rPr lang="en-US" altLang="ko-KR" sz="1900" spc="-150" dirty="0" smtClean="0">
                    <a:latin typeface="맑은 고딕" pitchFamily="50" charset="-127"/>
                    <a:ea typeface="맑은 고딕" pitchFamily="50" charset="-127"/>
                  </a:rPr>
                  <a:t>5÷3=1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pc="-150" smtClean="0"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r>
                          <a:rPr lang="en-US" altLang="ko-KR" sz="2400" b="0" i="1" spc="-150" smtClean="0">
                            <a:latin typeface="Cambria Math"/>
                            <a:ea typeface="맑은 고딕" pitchFamily="50" charset="-127"/>
                          </a:rPr>
                          <m:t>2</m:t>
                        </m:r>
                      </m:num>
                      <m:den>
                        <m:r>
                          <a:rPr lang="en-US" altLang="ko-KR" sz="2400" b="0" i="1" spc="-150" smtClean="0">
                            <a:latin typeface="Cambria Math"/>
                            <a:ea typeface="맑은 고딕" pitchFamily="50" charset="-127"/>
                          </a:rPr>
                          <m:t>3</m:t>
                        </m:r>
                      </m:den>
                    </m:f>
                    <m:r>
                      <a:rPr lang="en-US" altLang="ko-KR" sz="2400" b="0" i="0" spc="-150" smtClean="0">
                        <a:latin typeface="Cambria Math"/>
                        <a:ea typeface="맑은 고딕" pitchFamily="50" charset="-127"/>
                      </a:rPr>
                      <m:t>(</m:t>
                    </m:r>
                  </m:oMath>
                </a14:m>
                <a:r>
                  <a:rPr lang="en-US" altLang="ko-KR" sz="1900" spc="-150" dirty="0" smtClean="0">
                    <a:latin typeface="맑은 고딕" pitchFamily="50" charset="-127"/>
                    <a:ea typeface="맑은 고딕" pitchFamily="50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pc="-150" dirty="0" smtClean="0"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r>
                          <a:rPr lang="en-US" altLang="ko-KR" sz="2400" b="0" i="1" spc="-150" dirty="0" smtClean="0">
                            <a:latin typeface="Cambria Math"/>
                            <a:ea typeface="맑은 고딕" pitchFamily="50" charset="-127"/>
                          </a:rPr>
                          <m:t>5</m:t>
                        </m:r>
                      </m:num>
                      <m:den>
                        <m:r>
                          <a:rPr lang="en-US" altLang="ko-KR" sz="2400" b="0" i="1" spc="-150" dirty="0" smtClean="0">
                            <a:latin typeface="Cambria Math"/>
                            <a:ea typeface="맑은 고딕" pitchFamily="50" charset="-127"/>
                          </a:rPr>
                          <m:t>3</m:t>
                        </m:r>
                      </m:den>
                    </m:f>
                    <m:r>
                      <a:rPr lang="en-US" altLang="ko-KR" sz="2400" b="0" i="1" spc="-150" dirty="0" smtClean="0">
                        <a:latin typeface="Cambria Math"/>
                        <a:ea typeface="맑은 고딕" pitchFamily="50" charset="-127"/>
                      </a:rPr>
                      <m:t>)</m:t>
                    </m:r>
                  </m:oMath>
                </a14:m>
                <a:r>
                  <a:rPr lang="en-US" altLang="ko-KR" sz="2400" spc="-15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900" spc="-150" dirty="0" smtClean="0">
                    <a:latin typeface="맑은 고딕" pitchFamily="50" charset="-127"/>
                    <a:ea typeface="맑은 고딕" pitchFamily="50" charset="-127"/>
                  </a:rPr>
                  <a:t>(L)</a:t>
                </a:r>
                <a:r>
                  <a:rPr lang="ko-KR" altLang="en-US" sz="1900" spc="-150" dirty="0" smtClean="0">
                    <a:latin typeface="맑은 고딕" pitchFamily="50" charset="-127"/>
                    <a:ea typeface="맑은 고딕" pitchFamily="50" charset="-127"/>
                  </a:rPr>
                  <a:t>입니다</a:t>
                </a:r>
                <a:r>
                  <a:rPr lang="en-US" altLang="ko-KR" sz="19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2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89" y="3575790"/>
                <a:ext cx="6572263" cy="1149354"/>
              </a:xfrm>
              <a:prstGeom prst="rect">
                <a:avLst/>
              </a:prstGeom>
              <a:blipFill rotWithShape="1">
                <a:blip r:embed="rId5"/>
                <a:stretch>
                  <a:fillRect l="-9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/>
          <p:cNvSpPr/>
          <p:nvPr/>
        </p:nvSpPr>
        <p:spPr>
          <a:xfrm>
            <a:off x="38524" y="3425946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46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089695" y="3209037"/>
            <a:ext cx="5400433" cy="22201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91204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80911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526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2333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순서도: 대체 처리 78"/>
          <p:cNvSpPr/>
          <p:nvPr/>
        </p:nvSpPr>
        <p:spPr>
          <a:xfrm>
            <a:off x="6542021" y="1238369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529119" y="1181678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803" y="3193593"/>
            <a:ext cx="360000" cy="355000"/>
          </a:xfrm>
          <a:prstGeom prst="rect">
            <a:avLst/>
          </a:prstGeom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69" y="320903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35701"/>
              </p:ext>
            </p:extLst>
          </p:nvPr>
        </p:nvGraphicFramePr>
        <p:xfrm>
          <a:off x="7012749" y="690525"/>
          <a:ext cx="2086863" cy="29915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대발문팝업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형태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아래 링크 참고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팝업이 열렸을 때 보이는 화면입니다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팝업은 약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정도 열려있다가 닫힙니다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열려있을 때 화면입니다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34022" y="594928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https://cdata2.tsherpa.co.kr/tsherpa/MultiMedia/Flash/2020/curri/index_jr.html?flashxmlnum=tb&amp;classa=A8-C1-21-MM-MA-03-06-05-0-0-0-0&amp;classno=MA_21_03/suhi_0201_05/suhi_0201_05_0004.html</a:t>
            </a: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C6CF6B62-AF2A-4381-B326-53F0B0745A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675951"/>
            <a:ext cx="348893" cy="348893"/>
          </a:xfrm>
          <a:prstGeom prst="rect">
            <a:avLst/>
          </a:prstGeom>
        </p:spPr>
      </p:pic>
      <p:sp>
        <p:nvSpPr>
          <p:cNvPr id="48" name="모서리가 둥근 직사각형 82">
            <a:extLst>
              <a:ext uri="{FF2B5EF4-FFF2-40B4-BE49-F238E27FC236}">
                <a16:creationId xmlns:a16="http://schemas.microsoft.com/office/drawing/2014/main" xmlns="" id="{EE526F33-8AE0-41B9-A0D4-544AD6C1DAFF}"/>
              </a:ext>
            </a:extLst>
          </p:cNvPr>
          <p:cNvSpPr/>
          <p:nvPr/>
        </p:nvSpPr>
        <p:spPr bwMode="auto">
          <a:xfrm>
            <a:off x="742796" y="1744976"/>
            <a:ext cx="5904657" cy="13544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 모둠의 텃밭은 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㎡야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상추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방울토마토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감자를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똑같은 넓이로 심기로 </a:t>
            </a:r>
            <a:r>
              <a:rPr lang="ko-KR" altLang="en-US" sz="18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했어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준기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 모둠의 텃밭은 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㎡야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고구마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감자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옥수수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오이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똑같은 넓이로 심기로 </a:t>
            </a:r>
            <a:r>
              <a:rPr lang="ko-KR" altLang="en-US" sz="18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했어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AF5B4A4B-1E5F-4A48-BAE7-0B8BA591F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22" y="3560803"/>
            <a:ext cx="682278" cy="43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8B7F15D-C32A-49EB-87B6-28D9286E0554}"/>
              </a:ext>
            </a:extLst>
          </p:cNvPr>
          <p:cNvSpPr txBox="1"/>
          <p:nvPr/>
        </p:nvSpPr>
        <p:spPr>
          <a:xfrm>
            <a:off x="1355395" y="3209036"/>
            <a:ext cx="5134733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지혜네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14÷3=      (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㎡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>
              <a:lnSpc>
                <a:spcPct val="200000"/>
              </a:lnSpc>
            </a:pP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준기네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17÷4=      (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㎡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>
              <a:lnSpc>
                <a:spcPct val="200000"/>
              </a:lnSpc>
            </a:pP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이므로 감자를 심기로 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텃밭이 더 넓은 모둠은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지혜네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모둠입니다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538128" y="3239517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3596327" y="3564423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3550323" y="3848765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연결선 91"/>
          <p:cNvCxnSpPr/>
          <p:nvPr/>
        </p:nvCxnSpPr>
        <p:spPr bwMode="auto">
          <a:xfrm>
            <a:off x="3629601" y="4171930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24781EB-4DEE-4D42-850D-50EBA85343B0}"/>
              </a:ext>
            </a:extLst>
          </p:cNvPr>
          <p:cNvSpPr txBox="1"/>
          <p:nvPr/>
        </p:nvSpPr>
        <p:spPr>
          <a:xfrm>
            <a:off x="1288238" y="4354145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DF2834F6-3E71-4B4A-B8B2-B4BA7891912D}"/>
              </a:ext>
            </a:extLst>
          </p:cNvPr>
          <p:cNvCxnSpPr/>
          <p:nvPr/>
        </p:nvCxnSpPr>
        <p:spPr bwMode="auto">
          <a:xfrm>
            <a:off x="1346437" y="4679051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A64E084-ADD1-4A9A-ADE1-F70D93CD6C81}"/>
              </a:ext>
            </a:extLst>
          </p:cNvPr>
          <p:cNvSpPr txBox="1"/>
          <p:nvPr/>
        </p:nvSpPr>
        <p:spPr>
          <a:xfrm>
            <a:off x="2350236" y="4362341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A79DCFA1-C8DD-4D05-82D5-5F0D99216012}"/>
              </a:ext>
            </a:extLst>
          </p:cNvPr>
          <p:cNvCxnSpPr/>
          <p:nvPr/>
        </p:nvCxnSpPr>
        <p:spPr bwMode="auto">
          <a:xfrm>
            <a:off x="2429514" y="4685506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4A5A7D3-E18C-418A-88FB-C2E92B465F2C}"/>
              </a:ext>
            </a:extLst>
          </p:cNvPr>
          <p:cNvSpPr txBox="1"/>
          <p:nvPr/>
        </p:nvSpPr>
        <p:spPr>
          <a:xfrm>
            <a:off x="1788470" y="4354145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6D78E42D-871B-44A7-9CC6-4129EFE6AD97}"/>
              </a:ext>
            </a:extLst>
          </p:cNvPr>
          <p:cNvCxnSpPr/>
          <p:nvPr/>
        </p:nvCxnSpPr>
        <p:spPr bwMode="auto">
          <a:xfrm>
            <a:off x="1846669" y="4679051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32359FA-897D-4D5B-BF8A-D128C6E0AB63}"/>
              </a:ext>
            </a:extLst>
          </p:cNvPr>
          <p:cNvSpPr txBox="1"/>
          <p:nvPr/>
        </p:nvSpPr>
        <p:spPr>
          <a:xfrm>
            <a:off x="2944182" y="4354145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98997808-35C7-42FE-847B-913DAC3B8808}"/>
              </a:ext>
            </a:extLst>
          </p:cNvPr>
          <p:cNvCxnSpPr/>
          <p:nvPr/>
        </p:nvCxnSpPr>
        <p:spPr bwMode="auto">
          <a:xfrm>
            <a:off x="3002381" y="4679051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9" y="2274534"/>
            <a:ext cx="6782730" cy="236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222617" y="2857030"/>
            <a:ext cx="5781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지혜네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모둠과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준기네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모둠은 텃밭을 가꾸기로 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감자를 심기로 한 텃밭이 더 넓은 모둠은 어느 모둠인지 풀이 과정을 쓰고 답을 구해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676152BD-8D08-4D22-908A-DF3AE4503797}"/>
              </a:ext>
            </a:extLst>
          </p:cNvPr>
          <p:cNvGrpSpPr/>
          <p:nvPr/>
        </p:nvGrpSpPr>
        <p:grpSpPr>
          <a:xfrm>
            <a:off x="2904326" y="5388077"/>
            <a:ext cx="1488287" cy="239260"/>
            <a:chOff x="319554" y="1245924"/>
            <a:chExt cx="2636592" cy="423864"/>
          </a:xfrm>
        </p:grpSpPr>
        <p:pic>
          <p:nvPicPr>
            <p:cNvPr id="95" name="Picture 11">
              <a:extLst>
                <a:ext uri="{FF2B5EF4-FFF2-40B4-BE49-F238E27FC236}">
                  <a16:creationId xmlns:a16="http://schemas.microsoft.com/office/drawing/2014/main" xmlns="" id="{A9E21230-72BA-4FB6-A464-AA12019BD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2">
              <a:extLst>
                <a:ext uri="{FF2B5EF4-FFF2-40B4-BE49-F238E27FC236}">
                  <a16:creationId xmlns:a16="http://schemas.microsoft.com/office/drawing/2014/main" xmlns="" id="{DD7EEE06-8D49-44B0-B8C5-AB2D947802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3">
              <a:extLst>
                <a:ext uri="{FF2B5EF4-FFF2-40B4-BE49-F238E27FC236}">
                  <a16:creationId xmlns:a16="http://schemas.microsoft.com/office/drawing/2014/main" xmlns="" id="{D6DE15E2-674D-42EA-8792-E78A1D159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4">
              <a:extLst>
                <a:ext uri="{FF2B5EF4-FFF2-40B4-BE49-F238E27FC236}">
                  <a16:creationId xmlns:a16="http://schemas.microsoft.com/office/drawing/2014/main" xmlns="" id="{27D2AF8D-923D-459C-8B3B-DD03222CD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2001247"/>
            <a:ext cx="347472" cy="292608"/>
          </a:xfrm>
          <a:prstGeom prst="rect">
            <a:avLst/>
          </a:prstGeom>
        </p:spPr>
      </p:pic>
      <p:pic>
        <p:nvPicPr>
          <p:cNvPr id="108" name="Picture 6">
            <a:extLst>
              <a:ext uri="{FF2B5EF4-FFF2-40B4-BE49-F238E27FC236}">
                <a16:creationId xmlns:a16="http://schemas.microsoft.com/office/drawing/2014/main" xmlns="" id="{77CD7643-0BEE-4C72-B5F1-222C4E53F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17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089695" y="3209037"/>
            <a:ext cx="5400433" cy="22201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91204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80911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526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2333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순서도: 대체 처리 78"/>
          <p:cNvSpPr/>
          <p:nvPr/>
        </p:nvSpPr>
        <p:spPr>
          <a:xfrm>
            <a:off x="6542021" y="1238369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529119" y="1181678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803" y="3193593"/>
            <a:ext cx="360000" cy="355000"/>
          </a:xfrm>
          <a:prstGeom prst="rect">
            <a:avLst/>
          </a:prstGeom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4" y="336354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008258"/>
              </p:ext>
            </p:extLst>
          </p:nvPr>
        </p:nvGraphicFramePr>
        <p:xfrm>
          <a:off x="7012749" y="690525"/>
          <a:ext cx="2086863" cy="3601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대발문팝업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형태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아래 링크 참고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팝업이 열렸을 때 보이는 화면입니다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팝업은 약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정도 열려있다가 닫힙니다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닫혀있을 때 화면입니다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34022" y="594928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https://cdata2.tsherpa.co.kr/tsherpa/MultiMedia/Flash/2020/curri/index_jr.html?flashxmlnum=tb&amp;classa=A8-C1-21-MM-MA-03-06-05-0-0-0-0&amp;classno=MA_21_03/suhi_0201_05/suhi_0201_05_0004.html</a:t>
            </a: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C6CF6B62-AF2A-4381-B326-53F0B0745A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675951"/>
            <a:ext cx="348893" cy="348893"/>
          </a:xfrm>
          <a:prstGeom prst="rect">
            <a:avLst/>
          </a:prstGeom>
        </p:spPr>
      </p:pic>
      <p:sp>
        <p:nvSpPr>
          <p:cNvPr id="48" name="모서리가 둥근 직사각형 82">
            <a:extLst>
              <a:ext uri="{FF2B5EF4-FFF2-40B4-BE49-F238E27FC236}">
                <a16:creationId xmlns:a16="http://schemas.microsoft.com/office/drawing/2014/main" xmlns="" id="{EE526F33-8AE0-41B9-A0D4-544AD6C1DAFF}"/>
              </a:ext>
            </a:extLst>
          </p:cNvPr>
          <p:cNvSpPr/>
          <p:nvPr/>
        </p:nvSpPr>
        <p:spPr bwMode="auto">
          <a:xfrm>
            <a:off x="742796" y="1744976"/>
            <a:ext cx="5904657" cy="13544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 모둠의 텃밭은 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㎡야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상추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방울토마토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감자를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똑같은 넓이로 심기로 </a:t>
            </a:r>
            <a:r>
              <a:rPr lang="ko-KR" altLang="en-US" sz="18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했어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준기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 모둠의 텃밭은 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㎡야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고구마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감자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옥수수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오이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똑같은 넓이로 심기로 </a:t>
            </a:r>
            <a:r>
              <a:rPr lang="ko-KR" altLang="en-US" sz="18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했어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AF5B4A4B-1E5F-4A48-BAE7-0B8BA591F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22" y="3222158"/>
            <a:ext cx="682278" cy="43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8B7F15D-C32A-49EB-87B6-28D9286E0554}"/>
              </a:ext>
            </a:extLst>
          </p:cNvPr>
          <p:cNvSpPr txBox="1"/>
          <p:nvPr/>
        </p:nvSpPr>
        <p:spPr>
          <a:xfrm>
            <a:off x="1453491" y="3153056"/>
            <a:ext cx="5134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지혜네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14÷3=      (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㎡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>
              <a:lnSpc>
                <a:spcPct val="200000"/>
              </a:lnSpc>
            </a:pP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준기네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17÷4=      (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㎡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>
              <a:lnSpc>
                <a:spcPct val="200000"/>
              </a:lnSpc>
            </a:pP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이므로 감자를 심기로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텃밭이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넓은 모둠은 지혜네 모둠입니다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636224" y="3183537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3694423" y="3508443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3648419" y="3792785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연결선 91"/>
          <p:cNvCxnSpPr/>
          <p:nvPr/>
        </p:nvCxnSpPr>
        <p:spPr bwMode="auto">
          <a:xfrm>
            <a:off x="3727697" y="4115950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24781EB-4DEE-4D42-850D-50EBA85343B0}"/>
              </a:ext>
            </a:extLst>
          </p:cNvPr>
          <p:cNvSpPr txBox="1"/>
          <p:nvPr/>
        </p:nvSpPr>
        <p:spPr>
          <a:xfrm>
            <a:off x="1386334" y="4298165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DF2834F6-3E71-4B4A-B8B2-B4BA7891912D}"/>
              </a:ext>
            </a:extLst>
          </p:cNvPr>
          <p:cNvCxnSpPr/>
          <p:nvPr/>
        </p:nvCxnSpPr>
        <p:spPr bwMode="auto">
          <a:xfrm>
            <a:off x="1444533" y="4623071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A64E084-ADD1-4A9A-ADE1-F70D93CD6C81}"/>
              </a:ext>
            </a:extLst>
          </p:cNvPr>
          <p:cNvSpPr txBox="1"/>
          <p:nvPr/>
        </p:nvSpPr>
        <p:spPr>
          <a:xfrm>
            <a:off x="2448332" y="4306361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A79DCFA1-C8DD-4D05-82D5-5F0D99216012}"/>
              </a:ext>
            </a:extLst>
          </p:cNvPr>
          <p:cNvCxnSpPr/>
          <p:nvPr/>
        </p:nvCxnSpPr>
        <p:spPr bwMode="auto">
          <a:xfrm>
            <a:off x="2527610" y="4629526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4A5A7D3-E18C-418A-88FB-C2E92B465F2C}"/>
              </a:ext>
            </a:extLst>
          </p:cNvPr>
          <p:cNvSpPr txBox="1"/>
          <p:nvPr/>
        </p:nvSpPr>
        <p:spPr>
          <a:xfrm>
            <a:off x="1886566" y="4298165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6D78E42D-871B-44A7-9CC6-4129EFE6AD97}"/>
              </a:ext>
            </a:extLst>
          </p:cNvPr>
          <p:cNvCxnSpPr/>
          <p:nvPr/>
        </p:nvCxnSpPr>
        <p:spPr bwMode="auto">
          <a:xfrm>
            <a:off x="1944765" y="4623071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32359FA-897D-4D5B-BF8A-D128C6E0AB63}"/>
              </a:ext>
            </a:extLst>
          </p:cNvPr>
          <p:cNvSpPr txBox="1"/>
          <p:nvPr/>
        </p:nvSpPr>
        <p:spPr>
          <a:xfrm>
            <a:off x="3042278" y="4298165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98997808-35C7-42FE-847B-913DAC3B8808}"/>
              </a:ext>
            </a:extLst>
          </p:cNvPr>
          <p:cNvCxnSpPr/>
          <p:nvPr/>
        </p:nvCxnSpPr>
        <p:spPr bwMode="auto">
          <a:xfrm>
            <a:off x="3100477" y="4623071"/>
            <a:ext cx="351655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676152BD-8D08-4D22-908A-DF3AE4503797}"/>
              </a:ext>
            </a:extLst>
          </p:cNvPr>
          <p:cNvGrpSpPr/>
          <p:nvPr/>
        </p:nvGrpSpPr>
        <p:grpSpPr>
          <a:xfrm>
            <a:off x="2904326" y="5388077"/>
            <a:ext cx="1488287" cy="239260"/>
            <a:chOff x="319554" y="1245924"/>
            <a:chExt cx="2636592" cy="423864"/>
          </a:xfrm>
        </p:grpSpPr>
        <p:pic>
          <p:nvPicPr>
            <p:cNvPr id="95" name="Picture 11">
              <a:extLst>
                <a:ext uri="{FF2B5EF4-FFF2-40B4-BE49-F238E27FC236}">
                  <a16:creationId xmlns:a16="http://schemas.microsoft.com/office/drawing/2014/main" xmlns="" id="{A9E21230-72BA-4FB6-A464-AA12019BD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2">
              <a:extLst>
                <a:ext uri="{FF2B5EF4-FFF2-40B4-BE49-F238E27FC236}">
                  <a16:creationId xmlns:a16="http://schemas.microsoft.com/office/drawing/2014/main" xmlns="" id="{DD7EEE06-8D49-44B0-B8C5-AB2D947802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3">
              <a:extLst>
                <a:ext uri="{FF2B5EF4-FFF2-40B4-BE49-F238E27FC236}">
                  <a16:creationId xmlns:a16="http://schemas.microsoft.com/office/drawing/2014/main" xmlns="" id="{D6DE15E2-674D-42EA-8792-E78A1D159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4">
              <a:extLst>
                <a:ext uri="{FF2B5EF4-FFF2-40B4-BE49-F238E27FC236}">
                  <a16:creationId xmlns:a16="http://schemas.microsoft.com/office/drawing/2014/main" xmlns="" id="{27D2AF8D-923D-459C-8B3B-DD03222CD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9435E249-F975-46EF-B964-B34A6F6D68A2}"/>
              </a:ext>
            </a:extLst>
          </p:cNvPr>
          <p:cNvSpPr/>
          <p:nvPr/>
        </p:nvSpPr>
        <p:spPr>
          <a:xfrm>
            <a:off x="2629045" y="52796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2001247"/>
            <a:ext cx="347472" cy="292608"/>
          </a:xfrm>
          <a:prstGeom prst="rect">
            <a:avLst/>
          </a:prstGeom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87D6FBCA-AE0C-47BE-83BD-5C890A6A57F8}"/>
              </a:ext>
            </a:extLst>
          </p:cNvPr>
          <p:cNvSpPr/>
          <p:nvPr/>
        </p:nvSpPr>
        <p:spPr>
          <a:xfrm>
            <a:off x="0" y="26280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>
            <a:extLst>
              <a:ext uri="{FF2B5EF4-FFF2-40B4-BE49-F238E27FC236}">
                <a16:creationId xmlns:a16="http://schemas.microsoft.com/office/drawing/2014/main" xmlns="" id="{77CD7643-0BEE-4C72-B5F1-222C4E53F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>
            <a:extLst>
              <a:ext uri="{FF2B5EF4-FFF2-40B4-BE49-F238E27FC236}">
                <a16:creationId xmlns:a16="http://schemas.microsoft.com/office/drawing/2014/main" xmlns="" id="{7BAE7DEC-6C77-4D99-9A98-191607B9853C}"/>
              </a:ext>
            </a:extLst>
          </p:cNvPr>
          <p:cNvSpPr/>
          <p:nvPr/>
        </p:nvSpPr>
        <p:spPr>
          <a:xfrm>
            <a:off x="6662649" y="5048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25122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27187</TotalTime>
  <Words>787</Words>
  <Application>Microsoft Office PowerPoint</Application>
  <PresentationFormat>화면 슬라이드 쇼(4:3)</PresentationFormat>
  <Paragraphs>264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4724</cp:revision>
  <dcterms:created xsi:type="dcterms:W3CDTF">2008-07-15T12:19:11Z</dcterms:created>
  <dcterms:modified xsi:type="dcterms:W3CDTF">2021-12-30T23:38:51Z</dcterms:modified>
</cp:coreProperties>
</file>