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931" autoAdjust="0"/>
    <p:restoredTop sz="94851" autoAdjust="0"/>
  </p:normalViewPr>
  <p:slideViewPr>
    <p:cSldViewPr>
      <p:cViewPr varScale="1">
        <p:scale>
          <a:sx n="100" d="100"/>
          <a:sy n="100" d="100"/>
        </p:scale>
        <p:origin x="-2022" y="-558"/>
      </p:cViewPr>
      <p:guideLst>
        <p:guide orient="horz" pos="4292"/>
        <p:guide pos="5757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09"/>
        <p:guide pos="2139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10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7.png"  /><Relationship Id="rId11" Type="http://schemas.openxmlformats.org/officeDocument/2006/relationships/image" Target="../media/image18.png"  /><Relationship Id="rId12" Type="http://schemas.openxmlformats.org/officeDocument/2006/relationships/image" Target="../media/image19.png"  /><Relationship Id="rId2" Type="http://schemas.openxmlformats.org/officeDocument/2006/relationships/image" Target="../media/image5.png"  /><Relationship Id="rId3" Type="http://schemas.openxmlformats.org/officeDocument/2006/relationships/image" Target="../media/image10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Relationship Id="rId9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8.png"  /><Relationship Id="rId11" Type="http://schemas.openxmlformats.org/officeDocument/2006/relationships/image" Target="../media/image17.png"  /><Relationship Id="rId12" Type="http://schemas.openxmlformats.org/officeDocument/2006/relationships/image" Target="../media/image22.png"  /><Relationship Id="rId2" Type="http://schemas.openxmlformats.org/officeDocument/2006/relationships/image" Target="../media/image20.png"  /><Relationship Id="rId3" Type="http://schemas.openxmlformats.org/officeDocument/2006/relationships/image" Target="../media/image5.png"  /><Relationship Id="rId4" Type="http://schemas.openxmlformats.org/officeDocument/2006/relationships/image" Target="../media/image10.png"  /><Relationship Id="rId5" Type="http://schemas.openxmlformats.org/officeDocument/2006/relationships/image" Target="../media/image15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Relationship Id="rId9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9.png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5.png"  /><Relationship Id="rId2" Type="http://schemas.openxmlformats.org/officeDocument/2006/relationships/image" Target="../media/image28.png"  /><Relationship Id="rId3" Type="http://schemas.openxmlformats.org/officeDocument/2006/relationships/image" Target="../media/image24.png"  /><Relationship Id="rId4" Type="http://schemas.openxmlformats.org/officeDocument/2006/relationships/image" Target="../media/image15.png"  /><Relationship Id="rId5" Type="http://schemas.openxmlformats.org/officeDocument/2006/relationships/image" Target="../media/image21.png"  /><Relationship Id="rId6" Type="http://schemas.openxmlformats.org/officeDocument/2006/relationships/image" Target="../media/image18.png"  /><Relationship Id="rId7" Type="http://schemas.openxmlformats.org/officeDocument/2006/relationships/image" Target="../media/image17.png"  /><Relationship Id="rId8" Type="http://schemas.openxmlformats.org/officeDocument/2006/relationships/image" Target="../media/image22.png"  /><Relationship Id="rId9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29.png"  /><Relationship Id="rId4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0.png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7.png"  /><Relationship Id="rId9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0.png"  /><Relationship Id="rId11" Type="http://schemas.openxmlformats.org/officeDocument/2006/relationships/image" Target="../media/image4.png"  /><Relationship Id="rId12" Type="http://schemas.openxmlformats.org/officeDocument/2006/relationships/image" Target="../media/image8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5.png"  /><Relationship Id="rId5" Type="http://schemas.openxmlformats.org/officeDocument/2006/relationships/image" Target="../media/image9.png"  /><Relationship Id="rId6" Type="http://schemas.openxmlformats.org/officeDocument/2006/relationships/image" Target="../media/image7.png"  /><Relationship Id="rId7" Type="http://schemas.openxmlformats.org/officeDocument/2006/relationships/image" Target="../media/image9.png"  /><Relationship Id="rId8" Type="http://schemas.openxmlformats.org/officeDocument/2006/relationships/image" Target="../media/image7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8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5.png"  /><Relationship Id="rId5" Type="http://schemas.openxmlformats.org/officeDocument/2006/relationships/image" Target="../media/image9.png"  /><Relationship Id="rId6" Type="http://schemas.openxmlformats.org/officeDocument/2006/relationships/image" Target="../media/image7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13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10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470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560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2642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책장에 책을 똑같이 나누어 꽂기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정리해야 할 책은 모두 몇 권인지 알아봅시다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389043" y="1928155"/>
            <a:ext cx="6519789" cy="374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정리해야 할 책은 모두 몇 권인가요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8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suh_h_0301_07_0004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04 </a:t>
            </a:r>
            <a:r>
              <a:rPr kumimoji="0" lang="ko-KR" altLang="en-US" sz="900">
                <a:latin typeface="맑은 고딕"/>
                <a:ea typeface="맑은 고딕"/>
              </a:rPr>
              <a:t>책장에 책을 똑같이 나누어 꽂기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3156209" y="2332719"/>
            <a:ext cx="947739" cy="556221"/>
            <a:chOff x="1772363" y="4175320"/>
            <a:chExt cx="947739" cy="556221"/>
          </a:xfrm>
        </p:grpSpPr>
        <p:sp>
          <p:nvSpPr>
            <p:cNvPr id="69" name="직사각형 68"/>
            <p:cNvSpPr/>
            <p:nvPr/>
          </p:nvSpPr>
          <p:spPr>
            <a:xfrm>
              <a:off x="1772363" y="4329100"/>
              <a:ext cx="80287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spc="-150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32</a:t>
              </a:r>
              <a:r>
                <a:rPr kumimoji="1" lang="ko-KR" altLang="en-US" sz="1900" b="1" i="0" u="none" strike="noStrike" cap="none" spc="-150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권</a:t>
              </a:r>
              <a:endPara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36010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/>
        </p:nvSpPr>
        <p:spPr>
          <a:xfrm>
            <a:off x="6395524" y="139791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>
          <a:xfrm>
            <a:off x="6363547" y="1340768"/>
            <a:ext cx="620721" cy="3337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46811" y="13991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>
          <a:xfrm>
            <a:off x="5815295" y="1348760"/>
            <a:ext cx="665398" cy="3352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65312" y="894492"/>
            <a:ext cx="6918956" cy="920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정리해야 할 책을 책장의 칸마다 똑같이 나누어 꽂으려면 칸은 모두 몇 칸이 필요한지 알아봅시다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1874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이미지에 텍스트 새로 쓰기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화살표 약물 사용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이너 버튼 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페이지 </a:t>
            </a:r>
            <a:r>
              <a:rPr lang="en-US" altLang="ko-KR" sz="1000">
                <a:latin typeface="맑은 고딕"/>
                <a:ea typeface="맑은 고딕"/>
              </a:rPr>
              <a:t>2</a:t>
            </a:r>
            <a:r>
              <a:rPr lang="ko-KR" altLang="en-US" sz="1000">
                <a:latin typeface="맑은 고딕"/>
                <a:ea typeface="맑은 고딕"/>
              </a:rPr>
              <a:t>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7_3_04_01.png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\app\resource\contents\lesson07\ops\7\images\7_3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2" name="타원 91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suh_h_0301_07_0004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04 </a:t>
            </a:r>
            <a:r>
              <a:rPr kumimoji="0" lang="ko-KR" altLang="en-US" sz="900">
                <a:latin typeface="맑은 고딕"/>
                <a:ea typeface="맑은 고딕"/>
              </a:rPr>
              <a:t>책장에 책을 똑같이 나누어 꽂기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312" y="2662064"/>
            <a:ext cx="6910663" cy="1457977"/>
          </a:xfrm>
          <a:prstGeom prst="rect">
            <a:avLst/>
          </a:prstGeom>
        </p:spPr>
      </p:pic>
      <p:pic>
        <p:nvPicPr>
          <p:cNvPr id="26" name="Picture 3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67678" y="3240705"/>
            <a:ext cx="342900" cy="3333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2987824" y="2960948"/>
            <a:ext cx="3672407" cy="81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0" spc="-150">
                <a:latin typeface="맑은 고딕"/>
                <a:ea typeface="맑은 고딕"/>
              </a:rPr>
              <a:t>한 칸에 책을 </a:t>
            </a:r>
            <a:r>
              <a:rPr lang="en-US" altLang="ko-KR" sz="1600" b="0" spc="-150">
                <a:latin typeface="맑은 고딕"/>
                <a:ea typeface="맑은 고딕"/>
              </a:rPr>
              <a:t>4</a:t>
            </a:r>
            <a:r>
              <a:rPr lang="ko-KR" altLang="en-US" sz="1600" b="0" spc="-150">
                <a:latin typeface="맑은 고딕"/>
                <a:ea typeface="맑은 고딕"/>
              </a:rPr>
              <a:t>권씩 꽂으려면 필요한 책장의 칸 수는 </a:t>
            </a:r>
            <a:endParaRPr lang="en-US" altLang="ko-KR" sz="1600" b="0" spc="-150">
              <a:latin typeface="맑은 고딕"/>
              <a:ea typeface="맑은 고딕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700391" y="3042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21935" y="3304625"/>
            <a:ext cx="436338" cy="512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맑은 고딕"/>
                <a:ea typeface="맑은 고딕"/>
              </a:rPr>
              <a:t>÷</a:t>
            </a:r>
            <a:endParaRPr lang="en-US" altLang="ko-KR" sz="2800"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48064" y="3304625"/>
            <a:ext cx="544076" cy="512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맑은 고딕"/>
                <a:ea typeface="맑은 고딕"/>
              </a:rPr>
              <a:t>＝</a:t>
            </a:r>
            <a:endParaRPr lang="en-US" altLang="ko-KR" sz="2800"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/>
          <p:nvPr/>
        </p:nvGrpSpPr>
        <p:grpSpPr>
          <a:xfrm rot="0">
            <a:off x="3995936" y="3240578"/>
            <a:ext cx="646273" cy="556221"/>
            <a:chOff x="1846994" y="4175320"/>
            <a:chExt cx="646273" cy="556221"/>
          </a:xfrm>
        </p:grpSpPr>
        <p:sp>
          <p:nvSpPr>
            <p:cNvPr id="32" name="직사각형 31"/>
            <p:cNvSpPr/>
            <p:nvPr/>
          </p:nvSpPr>
          <p:spPr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spc="-150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32</a:t>
              </a:r>
              <a:endPara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133267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 rot="0">
            <a:off x="4788024" y="3240578"/>
            <a:ext cx="671454" cy="556221"/>
            <a:chOff x="1846994" y="4175320"/>
            <a:chExt cx="671454" cy="556221"/>
          </a:xfrm>
        </p:grpSpPr>
        <p:sp>
          <p:nvSpPr>
            <p:cNvPr id="35" name="직사각형 34"/>
            <p:cNvSpPr/>
            <p:nvPr/>
          </p:nvSpPr>
          <p:spPr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en-US" altLang="ko-KR" sz="1900" b="1" spc="-150">
                  <a:solidFill>
                    <a:srgbClr val="0070c0"/>
                  </a:solidFill>
                  <a:latin typeface="맑은 고딕"/>
                  <a:ea typeface="맑은 고딕"/>
                </a:rPr>
                <a:t>4</a:t>
              </a:r>
              <a:endPara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15844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 rot="0">
            <a:off x="5562711" y="3240578"/>
            <a:ext cx="629469" cy="556221"/>
            <a:chOff x="1867491" y="4175320"/>
            <a:chExt cx="629469" cy="556221"/>
          </a:xfrm>
        </p:grpSpPr>
        <p:sp>
          <p:nvSpPr>
            <p:cNvPr id="38" name="직사각형 37"/>
            <p:cNvSpPr/>
            <p:nvPr/>
          </p:nvSpPr>
          <p:spPr>
            <a:xfrm>
              <a:off x="1867491" y="4329100"/>
              <a:ext cx="40994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en-US" altLang="ko-KR" sz="1900" b="1" spc="-150">
                  <a:solidFill>
                    <a:srgbClr val="0070c0"/>
                  </a:solidFill>
                  <a:latin typeface="맑은 고딕"/>
                  <a:ea typeface="맑은 고딕"/>
                </a:rPr>
                <a:t>8</a:t>
              </a:r>
              <a:endPara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136960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887194" y="3429000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0" spc="-150">
                <a:latin typeface="맑은 고딕"/>
                <a:ea typeface="맑은 고딕"/>
              </a:rPr>
              <a:t>입니다</a:t>
            </a:r>
            <a:r>
              <a:rPr lang="en-US" altLang="ko-KR" sz="1600" b="0" spc="-150">
                <a:latin typeface="맑은 고딕"/>
                <a:ea typeface="맑은 고딕"/>
              </a:rPr>
              <a:t>.</a:t>
            </a:r>
            <a:endParaRPr lang="ko-KR" altLang="en-US" sz="1600"/>
          </a:p>
        </p:txBody>
      </p:sp>
      <p:grpSp>
        <p:nvGrpSpPr>
          <p:cNvPr id="47" name="그룹 46"/>
          <p:cNvGrpSpPr/>
          <p:nvPr/>
        </p:nvGrpSpPr>
        <p:grpSpPr>
          <a:xfrm rot="0">
            <a:off x="2825795" y="5293447"/>
            <a:ext cx="1488287" cy="263186"/>
            <a:chOff x="319554" y="1245924"/>
            <a:chExt cx="2636592" cy="423864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4" name="타원 63"/>
          <p:cNvSpPr/>
          <p:nvPr/>
        </p:nvSpPr>
        <p:spPr>
          <a:xfrm>
            <a:off x="143857" y="2532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700391" y="5033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4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46" y="2726618"/>
            <a:ext cx="6791523" cy="131445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65312" y="894492"/>
            <a:ext cx="6918956" cy="920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정리해야 할 책을 책장의 칸마다 똑같이 나누어 꽂으려면 칸은 모두 몇 칸이 필요한지 알아봅시다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7_3_04_02.png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\app\resource\contents\lesson07\ops\7\images\7_3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suh_h_0301_07_0004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04 </a:t>
            </a:r>
            <a:r>
              <a:rPr kumimoji="0" lang="ko-KR" altLang="en-US" sz="900">
                <a:latin typeface="맑은 고딕"/>
                <a:ea typeface="맑은 고딕"/>
              </a:rPr>
              <a:t>책장에 책을 똑같이 나누어 꽂기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26" name="Picture 3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67678" y="3240705"/>
            <a:ext cx="342900" cy="3333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2987824" y="2960948"/>
            <a:ext cx="3672407" cy="81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0" spc="-150">
                <a:latin typeface="맑은 고딕"/>
                <a:ea typeface="맑은 고딕"/>
              </a:rPr>
              <a:t>한 칸에 책을 </a:t>
            </a:r>
            <a:r>
              <a:rPr lang="en-US" altLang="ko-KR" sz="1600" b="0" spc="-150">
                <a:latin typeface="맑은 고딕"/>
                <a:ea typeface="맑은 고딕"/>
              </a:rPr>
              <a:t>8</a:t>
            </a:r>
            <a:r>
              <a:rPr lang="ko-KR" altLang="en-US" sz="1600" b="0" spc="-150">
                <a:latin typeface="맑은 고딕"/>
                <a:ea typeface="맑은 고딕"/>
              </a:rPr>
              <a:t>권씩 꽂으려면 필요한 책장의 칸 수는</a:t>
            </a:r>
            <a:endParaRPr lang="en-US" altLang="ko-KR" sz="1600" b="0" spc="-150"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48064" y="3304625"/>
            <a:ext cx="544076" cy="512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맑은 고딕"/>
                <a:ea typeface="맑은 고딕"/>
              </a:rPr>
              <a:t>＝</a:t>
            </a:r>
            <a:endParaRPr lang="en-US" altLang="ko-KR" sz="2800"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/>
          <p:nvPr/>
        </p:nvGrpSpPr>
        <p:grpSpPr>
          <a:xfrm rot="0">
            <a:off x="3995936" y="3240578"/>
            <a:ext cx="646273" cy="556221"/>
            <a:chOff x="1846994" y="4175320"/>
            <a:chExt cx="646273" cy="556221"/>
          </a:xfrm>
        </p:grpSpPr>
        <p:sp>
          <p:nvSpPr>
            <p:cNvPr id="32" name="직사각형 31"/>
            <p:cNvSpPr/>
            <p:nvPr/>
          </p:nvSpPr>
          <p:spPr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spc="-150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32</a:t>
              </a:r>
              <a:endPara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133267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 rot="0">
            <a:off x="4788024" y="3240578"/>
            <a:ext cx="671454" cy="556221"/>
            <a:chOff x="1846994" y="4175320"/>
            <a:chExt cx="671454" cy="556221"/>
          </a:xfrm>
        </p:grpSpPr>
        <p:sp>
          <p:nvSpPr>
            <p:cNvPr id="35" name="직사각형 34"/>
            <p:cNvSpPr/>
            <p:nvPr/>
          </p:nvSpPr>
          <p:spPr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spc="-150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8</a:t>
              </a:r>
              <a:endPara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15844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 rot="0">
            <a:off x="5562711" y="3240578"/>
            <a:ext cx="629469" cy="556221"/>
            <a:chOff x="1867491" y="4175320"/>
            <a:chExt cx="629469" cy="556221"/>
          </a:xfrm>
        </p:grpSpPr>
        <p:sp>
          <p:nvSpPr>
            <p:cNvPr id="38" name="직사각형 37"/>
            <p:cNvSpPr/>
            <p:nvPr/>
          </p:nvSpPr>
          <p:spPr>
            <a:xfrm>
              <a:off x="1867491" y="4329100"/>
              <a:ext cx="40994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spc="-150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4</a:t>
              </a:r>
              <a:endPara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136960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892073" y="3429000"/>
            <a:ext cx="771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0" spc="-150">
                <a:latin typeface="맑은 고딕"/>
                <a:ea typeface="맑은 고딕"/>
              </a:rPr>
              <a:t>입니다</a:t>
            </a:r>
            <a:r>
              <a:rPr lang="en-US" altLang="ko-KR" sz="1600" b="0" spc="-150">
                <a:latin typeface="맑은 고딕"/>
                <a:ea typeface="맑은 고딕"/>
              </a:rPr>
              <a:t>.</a:t>
            </a:r>
            <a:endParaRPr lang="ko-KR" altLang="en-US" sz="1600"/>
          </a:p>
        </p:txBody>
      </p:sp>
      <p:grpSp>
        <p:nvGrpSpPr>
          <p:cNvPr id="42" name="그룹 41"/>
          <p:cNvGrpSpPr/>
          <p:nvPr/>
        </p:nvGrpSpPr>
        <p:grpSpPr>
          <a:xfrm rot="0">
            <a:off x="2843808" y="5301208"/>
            <a:ext cx="1504417" cy="269100"/>
            <a:chOff x="290979" y="2009759"/>
            <a:chExt cx="2665167" cy="433388"/>
          </a:xfrm>
        </p:grpSpPr>
        <p:pic>
          <p:nvPicPr>
            <p:cNvPr id="44" name="Picture 15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1" name="Picture 16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4" name="타원 63"/>
          <p:cNvSpPr/>
          <p:nvPr/>
        </p:nvSpPr>
        <p:spPr>
          <a:xfrm>
            <a:off x="2700391" y="3042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43857" y="2532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>
          <a:xfrm>
            <a:off x="6984268" y="980728"/>
            <a:ext cx="2159732" cy="17986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이미지에 텍스트 새로 쓰기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이미지 위치와 크기는 첫 번째 이미지와 동일하게 수정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화살표 약물 사용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21935" y="3304625"/>
            <a:ext cx="436338" cy="512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맑은 고딕"/>
                <a:ea typeface="맑은 고딕"/>
              </a:rPr>
              <a:t>÷</a:t>
            </a:r>
            <a:endParaRPr lang="en-US" altLang="ko-KR" sz="2800">
              <a:latin typeface="맑은 고딕"/>
              <a:ea typeface="맑은 고딕"/>
            </a:endParaRPr>
          </a:p>
        </p:txBody>
      </p:sp>
      <p:sp>
        <p:nvSpPr>
          <p:cNvPr id="94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AE09E0F-9289-4D2B-8290-C12970CB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943100"/>
            <a:ext cx="6877050" cy="29718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텍스트의 크기 조절하여 말풍선 안에 들어가게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책장의 칸마다 책을 똑같이 나누어 꽂아서 정리해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DB1227-B4E0-4F18-8AD5-9758A263D5EB}"/>
              </a:ext>
            </a:extLst>
          </p:cNvPr>
          <p:cNvGrpSpPr/>
          <p:nvPr/>
        </p:nvGrpSpPr>
        <p:grpSpPr>
          <a:xfrm>
            <a:off x="5445950" y="1304764"/>
            <a:ext cx="1502314" cy="379283"/>
            <a:chOff x="3757966" y="1008083"/>
            <a:chExt cx="1502314" cy="379283"/>
          </a:xfrm>
        </p:grpSpPr>
        <p:pic>
          <p:nvPicPr>
            <p:cNvPr id="58" name="Picture 38">
              <a:extLst>
                <a:ext uri="{FF2B5EF4-FFF2-40B4-BE49-F238E27FC236}">
                  <a16:creationId xmlns:a16="http://schemas.microsoft.com/office/drawing/2014/main" xmlns="" id="{0FE4220F-6568-4CDF-8914-DCDC8E0D1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966" y="1008083"/>
              <a:ext cx="1502314" cy="37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F7E7674D-8EBE-4F0B-BE2D-CD4FCACD3ECB}"/>
                </a:ext>
              </a:extLst>
            </p:cNvPr>
            <p:cNvSpPr txBox="1"/>
            <p:nvPr/>
          </p:nvSpPr>
          <p:spPr>
            <a:xfrm>
              <a:off x="3808133" y="1094547"/>
              <a:ext cx="1452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181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183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A507FB94-B3B9-4064-B3AF-12561A032D9A}"/>
              </a:ext>
            </a:extLst>
          </p:cNvPr>
          <p:cNvSpPr/>
          <p:nvPr/>
        </p:nvSpPr>
        <p:spPr>
          <a:xfrm>
            <a:off x="6487854" y="10704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1BD087C-14C6-4CB6-844B-0EECECD3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3F0ACFAB-D185-40A6-82F4-9BC9A30F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EC586FB4-3D63-4A66-9CFF-B4C656AF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E8BB575A-E4C9-410C-AB1E-070373AE0873}"/>
              </a:ext>
            </a:extLst>
          </p:cNvPr>
          <p:cNvSpPr/>
          <p:nvPr/>
        </p:nvSpPr>
        <p:spPr>
          <a:xfrm>
            <a:off x="359532" y="2168860"/>
            <a:ext cx="2124236" cy="106651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BD4AC023-40DF-478C-B1FF-7A6F503E9EAD}"/>
              </a:ext>
            </a:extLst>
          </p:cNvPr>
          <p:cNvSpPr txBox="1"/>
          <p:nvPr/>
        </p:nvSpPr>
        <p:spPr>
          <a:xfrm>
            <a:off x="251520" y="2240868"/>
            <a:ext cx="2258978" cy="9064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나는 한 칸에 책을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권씩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꽂을 거야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필요한 책장의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칸은           칸이야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DBB1E71-67B9-4B21-983D-93E501C35259}"/>
              </a:ext>
            </a:extLst>
          </p:cNvPr>
          <p:cNvSpPr/>
          <p:nvPr/>
        </p:nvSpPr>
        <p:spPr>
          <a:xfrm>
            <a:off x="2673062" y="2204864"/>
            <a:ext cx="2124236" cy="106651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65A44216-12B4-4DA5-BD5C-84CAC3A4ACFC}"/>
              </a:ext>
            </a:extLst>
          </p:cNvPr>
          <p:cNvSpPr txBox="1"/>
          <p:nvPr/>
        </p:nvSpPr>
        <p:spPr>
          <a:xfrm>
            <a:off x="2565050" y="2276872"/>
            <a:ext cx="2258978" cy="9064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나는 한 칸에 책을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권씩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꽂을 거야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필요한 책장의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칸은          칸이야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9206E447-7A91-4C25-A2D3-B14706345F5F}"/>
              </a:ext>
            </a:extLst>
          </p:cNvPr>
          <p:cNvSpPr txBox="1"/>
          <p:nvPr/>
        </p:nvSpPr>
        <p:spPr>
          <a:xfrm>
            <a:off x="3902758" y="3467991"/>
            <a:ext cx="296929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칸에 꽂으려는 책의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정하고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필요한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책장의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수를 구합니다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9C830630-E18B-4D73-BE3E-35CC6A8D1C2F}"/>
              </a:ext>
            </a:extLst>
          </p:cNvPr>
          <p:cNvGrpSpPr/>
          <p:nvPr/>
        </p:nvGrpSpPr>
        <p:grpSpPr>
          <a:xfrm>
            <a:off x="3347864" y="2636912"/>
            <a:ext cx="671454" cy="556221"/>
            <a:chOff x="1846994" y="4175320"/>
            <a:chExt cx="671454" cy="55622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50DC5D0F-D097-4278-9ED8-3C83C95764AB}"/>
                </a:ext>
              </a:extLst>
            </p:cNvPr>
            <p:cNvSpPr/>
            <p:nvPr/>
          </p:nvSpPr>
          <p:spPr bwMode="auto"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76F2F054-0C40-4285-8030-409D6D69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844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F8F2B00-8510-47C7-8F74-CCFE437A1BD0}"/>
              </a:ext>
            </a:extLst>
          </p:cNvPr>
          <p:cNvGrpSpPr/>
          <p:nvPr/>
        </p:nvGrpSpPr>
        <p:grpSpPr>
          <a:xfrm>
            <a:off x="1056230" y="2636912"/>
            <a:ext cx="671454" cy="556221"/>
            <a:chOff x="1846994" y="4175320"/>
            <a:chExt cx="671454" cy="5562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391403A1-50F7-463E-AEE6-E7EC033F3CF8}"/>
                </a:ext>
              </a:extLst>
            </p:cNvPr>
            <p:cNvSpPr/>
            <p:nvPr/>
          </p:nvSpPr>
          <p:spPr bwMode="auto"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E514EBC2-5852-46F3-85DB-4E298248A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844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104DD08-36F0-45BF-AA53-9AC62459054F}"/>
              </a:ext>
            </a:extLst>
          </p:cNvPr>
          <p:cNvSpPr/>
          <p:nvPr/>
        </p:nvSpPr>
        <p:spPr>
          <a:xfrm>
            <a:off x="129981" y="1931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xmlns="" id="{24D1C074-BD15-4C2B-AF2B-D71925717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CCEF3839-6AE1-48BD-B78D-57094BA439B5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6D6C71A9-079D-4F76-8379-85DD45392F94}"/>
              </a:ext>
            </a:extLst>
          </p:cNvPr>
          <p:cNvGrpSpPr/>
          <p:nvPr/>
        </p:nvGrpSpPr>
        <p:grpSpPr>
          <a:xfrm>
            <a:off x="2825795" y="5293447"/>
            <a:ext cx="1488287" cy="263186"/>
            <a:chOff x="319554" y="1245924"/>
            <a:chExt cx="2636592" cy="423864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xmlns="" id="{B3B12641-C223-4D1F-82C5-1302EE7B8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xmlns="" id="{9E458D7D-0A4F-41DE-B7B7-167C904EF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xmlns="" id="{47FDAE4B-2D08-4ED9-B125-F293725A9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xmlns="" id="{558268E5-9C68-4EFB-8FB9-25D53474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8C732D75-4433-4A87-A97D-3C5064BC2D1D}"/>
              </a:ext>
            </a:extLst>
          </p:cNvPr>
          <p:cNvSpPr/>
          <p:nvPr/>
        </p:nvSpPr>
        <p:spPr>
          <a:xfrm>
            <a:off x="2700391" y="5033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578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7_3_05_01.png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636123" y="1808820"/>
            <a:ext cx="280881" cy="468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CCEF3839-6AE1-48BD-B78D-57094BA439B5}"/>
              </a:ext>
            </a:extLst>
          </p:cNvPr>
          <p:cNvSpPr/>
          <p:nvPr/>
        </p:nvSpPr>
        <p:spPr>
          <a:xfrm>
            <a:off x="6379057" y="1641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74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ADE9FA-570B-4432-8BBD-9D3347BE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8" y="2057400"/>
            <a:ext cx="6877050" cy="27432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책장의 칸마다 책을 똑같이 나누어 꽂아서 정리해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1">
            <a:extLst>
              <a:ext uri="{FF2B5EF4-FFF2-40B4-BE49-F238E27FC236}">
                <a16:creationId xmlns:a16="http://schemas.microsoft.com/office/drawing/2014/main" xmlns="" id="{2CD27759-796B-4F2E-AACB-F58A96F6B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98" y="32971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6041E627-75C5-4A06-A18F-3E5CAD948358}"/>
              </a:ext>
            </a:extLst>
          </p:cNvPr>
          <p:cNvSpPr/>
          <p:nvPr/>
        </p:nvSpPr>
        <p:spPr>
          <a:xfrm>
            <a:off x="4509406" y="30176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1DEDED-7147-4A0A-B3B1-59F3B5CAB635}"/>
              </a:ext>
            </a:extLst>
          </p:cNvPr>
          <p:cNvSpPr txBox="1"/>
          <p:nvPr/>
        </p:nvSpPr>
        <p:spPr>
          <a:xfrm>
            <a:off x="147660" y="3756655"/>
            <a:ext cx="2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필요한 책장의 칸 수만큼 칸막이를 그립니다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EA7B69A-9475-4103-9CC9-53A7F6AD1BBE}"/>
              </a:ext>
            </a:extLst>
          </p:cNvPr>
          <p:cNvSpPr txBox="1"/>
          <p:nvPr/>
        </p:nvSpPr>
        <p:spPr>
          <a:xfrm>
            <a:off x="5097220" y="2816932"/>
            <a:ext cx="152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이렇게 정리하니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깔끔하네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1BD087C-14C6-4CB6-844B-0EECECD3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3F0ACFAB-D185-40A6-82F4-9BC9A30F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EC586FB4-3D63-4A66-9CFF-B4C656AF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pic>
        <p:nvPicPr>
          <p:cNvPr id="25" name="Picture 31">
            <a:extLst>
              <a:ext uri="{FF2B5EF4-FFF2-40B4-BE49-F238E27FC236}">
                <a16:creationId xmlns:a16="http://schemas.microsoft.com/office/drawing/2014/main" xmlns="" id="{40D2D2F5-348B-4A57-877B-B062EC6DD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06" y="32971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79976D-79AD-447B-9B45-030FEAD6C59F}"/>
              </a:ext>
            </a:extLst>
          </p:cNvPr>
          <p:cNvSpPr txBox="1"/>
          <p:nvPr/>
        </p:nvSpPr>
        <p:spPr>
          <a:xfrm>
            <a:off x="2483768" y="3611922"/>
            <a:ext cx="2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한 칸에 꽂으려는 책의 수만큼 책장의 칸마다 똑같이 나누어 붙입니다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BA04A02-EDD3-4E0C-B9D2-087DA8C853B5}"/>
              </a:ext>
            </a:extLst>
          </p:cNvPr>
          <p:cNvGrpSpPr/>
          <p:nvPr/>
        </p:nvGrpSpPr>
        <p:grpSpPr>
          <a:xfrm>
            <a:off x="2843808" y="5301208"/>
            <a:ext cx="1504417" cy="269100"/>
            <a:chOff x="290979" y="2009759"/>
            <a:chExt cx="2665167" cy="433388"/>
          </a:xfrm>
        </p:grpSpPr>
        <p:pic>
          <p:nvPicPr>
            <p:cNvPr id="30" name="Picture 15">
              <a:extLst>
                <a:ext uri="{FF2B5EF4-FFF2-40B4-BE49-F238E27FC236}">
                  <a16:creationId xmlns:a16="http://schemas.microsoft.com/office/drawing/2014/main" xmlns="" id="{E72CE10B-FF17-48D5-AA52-AF406A0B7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xmlns="" id="{C3390776-A2D3-497A-B3BC-FEF6A58CE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xmlns="" id="{5516AF99-CF0E-47B5-9672-3E5BE0456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>
              <a:extLst>
                <a:ext uri="{FF2B5EF4-FFF2-40B4-BE49-F238E27FC236}">
                  <a16:creationId xmlns:a16="http://schemas.microsoft.com/office/drawing/2014/main" xmlns="" id="{34278E4C-507A-43D5-AD1D-70053259E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96B3E99B-66F6-455A-B774-082CE5DEE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텍스트의 크기를 조절하여 말풍선 안에 모두 들어가게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 오른쪽 내용 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D94F9333-5830-4082-B378-20B374C2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5704CE37-E59F-4FC1-B8B0-B60BDB66849D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0518EC4A-3547-468C-8C3F-7A104C1FE08A}"/>
              </a:ext>
            </a:extLst>
          </p:cNvPr>
          <p:cNvSpPr/>
          <p:nvPr/>
        </p:nvSpPr>
        <p:spPr>
          <a:xfrm>
            <a:off x="2146830" y="2962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98380FB-CBB7-4457-9D67-1EEBA66BD97B}"/>
              </a:ext>
            </a:extLst>
          </p:cNvPr>
          <p:cNvSpPr/>
          <p:nvPr/>
        </p:nvSpPr>
        <p:spPr>
          <a:xfrm>
            <a:off x="240773" y="1949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578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7_3_05_02.png / 7_3_05_03.png / 7_3_05_04.png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636123" y="1808820"/>
            <a:ext cx="280881" cy="468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CEF3839-6AE1-48BD-B78D-57094BA439B5}"/>
              </a:ext>
            </a:extLst>
          </p:cNvPr>
          <p:cNvSpPr/>
          <p:nvPr/>
        </p:nvSpPr>
        <p:spPr>
          <a:xfrm>
            <a:off x="6379057" y="1641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CADB1227-B4E0-4F18-8AD5-9758A263D5EB}"/>
              </a:ext>
            </a:extLst>
          </p:cNvPr>
          <p:cNvGrpSpPr/>
          <p:nvPr/>
        </p:nvGrpSpPr>
        <p:grpSpPr>
          <a:xfrm>
            <a:off x="5445950" y="1304764"/>
            <a:ext cx="1502314" cy="379283"/>
            <a:chOff x="3757966" y="1008083"/>
            <a:chExt cx="1502314" cy="379283"/>
          </a:xfrm>
        </p:grpSpPr>
        <p:pic>
          <p:nvPicPr>
            <p:cNvPr id="47" name="Picture 38">
              <a:extLst>
                <a:ext uri="{FF2B5EF4-FFF2-40B4-BE49-F238E27FC236}">
                  <a16:creationId xmlns:a16="http://schemas.microsoft.com/office/drawing/2014/main" xmlns="" id="{0FE4220F-6568-4CDF-8914-DCDC8E0D1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966" y="1008083"/>
              <a:ext cx="1502314" cy="37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F7E7674D-8EBE-4F0B-BE2D-CD4FCACD3ECB}"/>
                </a:ext>
              </a:extLst>
            </p:cNvPr>
            <p:cNvSpPr txBox="1"/>
            <p:nvPr/>
          </p:nvSpPr>
          <p:spPr>
            <a:xfrm>
              <a:off x="3808133" y="1094547"/>
              <a:ext cx="1452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181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183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1094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6575" y="3008275"/>
            <a:ext cx="4891589" cy="37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방학 계획표 만들고 내 방 완성하기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0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다음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75656" y="314096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suh_h_0301_07_0004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04 </a:t>
            </a:r>
            <a:r>
              <a:rPr kumimoji="0" lang="ko-KR" altLang="en-US" sz="900">
                <a:latin typeface="맑은 고딕"/>
                <a:ea typeface="맑은 고딕"/>
              </a:rPr>
              <a:t>책장에 책을 똑같이 나누어 꽂기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35993" y="3609021"/>
            <a:ext cx="1083857" cy="355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TextBox 53"/>
          <p:cNvSpPr txBox="1"/>
          <p:nvPr/>
        </p:nvSpPr>
        <p:spPr>
          <a:xfrm>
            <a:off x="3278222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154~155</a:t>
            </a:r>
            <a:r>
              <a:rPr lang="ko-KR" altLang="en-US" sz="1900">
                <a:latin typeface="맑은 고딕"/>
                <a:ea typeface="맑은 고딕"/>
              </a:rPr>
              <a:t>쪽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1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755576" y="4921423"/>
            <a:ext cx="5112568" cy="2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맑은 고딕"/>
                <a:ea typeface="맑은 고딕"/>
              </a:rPr>
              <a:t>자</a:t>
            </a:r>
            <a:r>
              <a:rPr lang="en-US" altLang="ko-KR" sz="1400">
                <a:latin typeface="맑은 고딕"/>
                <a:ea typeface="맑은 고딕"/>
              </a:rPr>
              <a:t>, </a:t>
            </a:r>
            <a:r>
              <a:rPr lang="ko-KR" altLang="en-US" sz="1400">
                <a:latin typeface="맑은 고딕"/>
                <a:ea typeface="맑은 고딕"/>
              </a:rPr>
              <a:t>색연필</a:t>
            </a:r>
            <a:r>
              <a:rPr lang="en-US" altLang="ko-KR" sz="1400">
                <a:latin typeface="맑은 고딕"/>
                <a:ea typeface="맑은 고딕"/>
              </a:rPr>
              <a:t>, </a:t>
            </a:r>
            <a:r>
              <a:rPr lang="ko-KR" altLang="en-US" sz="1400">
                <a:latin typeface="맑은 고딕"/>
                <a:ea typeface="맑은 고딕"/>
              </a:rPr>
              <a:t>사인펜</a:t>
            </a:r>
            <a:r>
              <a:rPr lang="en-US" altLang="ko-KR" sz="1400">
                <a:latin typeface="맑은 고딕"/>
                <a:ea typeface="맑은 고딕"/>
              </a:rPr>
              <a:t>, </a:t>
            </a:r>
            <a:r>
              <a:rPr lang="ko-KR" altLang="en-US" sz="1400">
                <a:latin typeface="맑은 고딕"/>
                <a:ea typeface="맑은 고딕"/>
              </a:rPr>
              <a:t>풀</a:t>
            </a:r>
            <a:endParaRPr lang="en-US" altLang="ko-KR" sz="1400">
              <a:latin typeface="맑은 고딕"/>
              <a:ea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36992"/>
              </p:ext>
            </p:extLst>
          </p:nvPr>
        </p:nvGraphicFramePr>
        <p:xfrm>
          <a:off x="179388" y="654012"/>
          <a:ext cx="8774172" cy="3535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 정리하기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책장에 책을 똑같이 나누어 꽂기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정리해야 할 책은 모두 몇 권인지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책을 똑같이 나누어 꽂는 데 필요한 책장의 칸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책장의 칸마다 책을 똑같이 나누어 꽂아서 정리하기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4860" t="17120" r="22940" b="7260"/>
          <a:stretch>
            <a:fillRect/>
          </a:stretch>
        </p:blipFill>
        <p:spPr>
          <a:xfrm>
            <a:off x="66809" y="882148"/>
            <a:ext cx="6881965" cy="470640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/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Grid>
                <a:gridCol w="858104"/>
                <a:gridCol w="272220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algn="l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7_3_1_ani.mp4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1874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애니 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]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ko-KR" altLang="en-US" sz="1000">
                <a:latin typeface="맑은 고딕"/>
                <a:ea typeface="맑은 고딕"/>
              </a:rPr>
              <a:t>한대희 수학 </a:t>
            </a:r>
            <a:r>
              <a:rPr lang="en-US" altLang="ko-KR" sz="1000">
                <a:latin typeface="맑은 고딕"/>
                <a:ea typeface="맑은 고딕"/>
              </a:rPr>
              <a:t>3-1 </a:t>
            </a:r>
            <a:r>
              <a:rPr lang="ko-KR" altLang="en-US" sz="1000">
                <a:latin typeface="맑은 고딕"/>
                <a:ea typeface="맑은 고딕"/>
              </a:rPr>
              <a:t>지도서</a:t>
            </a:r>
            <a:r>
              <a:rPr lang="en-US" altLang="ko-KR" sz="1000">
                <a:latin typeface="맑은 고딕"/>
                <a:ea typeface="맑은 고딕"/>
              </a:rPr>
              <a:t>\app\resource\contents\lesson07\ops\7\media\mp4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애니 게이트 참고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직사각형 22"/>
          <p:cNvSpPr/>
          <p:nvPr/>
        </p:nvSpPr>
        <p:spPr>
          <a:xfrm>
            <a:off x="59275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책 </a:t>
            </a:r>
            <a:r>
              <a:rPr lang="ko-KR" altLang="en-US" sz="3600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정리하기</a:t>
            </a:r>
            <a:endParaRPr lang="ko-KR" altLang="en-US" sz="3600" b="1">
              <a:solidFill>
                <a:schemeClr val="accent6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suh_h_0301_07_0004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04 </a:t>
            </a:r>
            <a:r>
              <a:rPr kumimoji="0" lang="ko-KR" altLang="en-US" sz="900">
                <a:latin typeface="맑은 고딕"/>
                <a:ea typeface="맑은 고딕"/>
              </a:rPr>
              <a:t>책장에 책을 똑같이 나누어 꽂기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1027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07504" y="1772816"/>
            <a:ext cx="3682174" cy="2760190"/>
            <a:chOff x="107504" y="1772816"/>
            <a:chExt cx="3682174" cy="276019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8074" y="1772816"/>
              <a:ext cx="3661604" cy="2760190"/>
            </a:xfrm>
            <a:prstGeom prst="rect">
              <a:avLst/>
            </a:prstGeom>
          </p:spPr>
        </p:pic>
        <p:sp>
          <p:nvSpPr>
            <p:cNvPr id="39" name="타원 38"/>
            <p:cNvSpPr/>
            <p:nvPr/>
          </p:nvSpPr>
          <p:spPr>
            <a:xfrm>
              <a:off x="215516" y="2381979"/>
              <a:ext cx="2124236" cy="8814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07504" y="2456892"/>
              <a:ext cx="2258978" cy="817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이제 책을 정리해야겠어</a:t>
              </a:r>
              <a:r>
                <a:rPr lang="en-US" altLang="ko-KR" sz="1600" b="0" spc="-150">
                  <a:latin typeface="맑은 고딕"/>
                  <a:ea typeface="맑은 고딕"/>
                </a:rPr>
                <a:t>. </a:t>
              </a:r>
              <a:endParaRPr lang="en-US" altLang="ko-KR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동화책과 그림책이</a:t>
              </a:r>
              <a:endParaRPr lang="ko-KR" altLang="en-US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en-US" altLang="ko-KR" sz="1600" b="0" spc="-150">
                  <a:latin typeface="맑은 고딕"/>
                  <a:ea typeface="맑은 고딕"/>
                </a:rPr>
                <a:t>16</a:t>
              </a:r>
              <a:r>
                <a:rPr lang="ko-KR" altLang="en-US" sz="1600" b="0" spc="-150">
                  <a:latin typeface="맑은 고딕"/>
                  <a:ea typeface="맑은 고딕"/>
                </a:rPr>
                <a:t>권씩 있네</a:t>
              </a:r>
              <a:r>
                <a:rPr lang="en-US" altLang="ko-KR" sz="1600" b="0" spc="-150">
                  <a:latin typeface="맑은 고딕"/>
                  <a:ea typeface="맑은 고딕"/>
                </a:rPr>
                <a:t>.</a:t>
              </a:r>
              <a:endParaRPr lang="en-US" altLang="ko-KR" sz="1600" b="0" spc="-150">
                <a:latin typeface="맑은 고딕"/>
                <a:ea typeface="맑은 고딕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LH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원본 삽화 폴더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7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(4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차시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)3-1-7.psd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3" cy="663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집에 있는 책장엔 어떤 것들이 있나요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9" name="직사각형 48"/>
          <p:cNvSpPr/>
          <p:nvPr/>
        </p:nvSpPr>
        <p:spPr>
          <a:xfrm>
            <a:off x="3916115" y="2456356"/>
            <a:ext cx="2974460" cy="675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  <a:defRPr/>
            </a:pP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어렸을 때 읽었던 동화책 전집이 꽂혀 있습니다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35143" y="2303676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557245" y="4310923"/>
            <a:ext cx="266700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타원 47"/>
          <p:cNvSpPr/>
          <p:nvPr/>
        </p:nvSpPr>
        <p:spPr>
          <a:xfrm>
            <a:off x="3699398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969219" y="2504890"/>
            <a:ext cx="327974" cy="263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타원 73"/>
          <p:cNvSpPr/>
          <p:nvPr/>
        </p:nvSpPr>
        <p:spPr>
          <a:xfrm>
            <a:off x="3864651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suh_h_0301_07_0004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04 </a:t>
            </a:r>
            <a:r>
              <a:rPr kumimoji="0" lang="ko-KR" altLang="en-US" sz="900">
                <a:latin typeface="맑은 고딕"/>
                <a:ea typeface="맑은 고딕"/>
              </a:rPr>
              <a:t>책장에 책을 똑같이 나누어 꽂기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16115" y="3248814"/>
            <a:ext cx="2974460" cy="675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  <a:defRPr/>
            </a:pP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블록 장난감으로 만든 모형을 전시해 놓았습니다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35143" y="3096134"/>
            <a:ext cx="360000" cy="35500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969219" y="3306873"/>
            <a:ext cx="327974" cy="263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0" name="타원 49"/>
          <p:cNvSpPr/>
          <p:nvPr/>
        </p:nvSpPr>
        <p:spPr>
          <a:xfrm>
            <a:off x="5227030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4332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>
          <a:xfrm>
            <a:off x="6318870" y="1193922"/>
            <a:ext cx="665398" cy="33769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92609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>
          <a:xfrm>
            <a:off x="5760632" y="1198285"/>
            <a:ext cx="620721" cy="3333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43896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>
          <a:xfrm>
            <a:off x="5219444" y="1206277"/>
            <a:ext cx="665398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2522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이미지에 텍스트는 지우고 새로 쓰기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말풍선 소스 이용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물음 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위치 고정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확대 버튼 및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예시 약물 사용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않다가 답과 함께 보임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616901" y="5102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#5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23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1303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확대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이미지에 텍스트는 지우고 새로 쓰기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말풍선 소스 이용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ko-KR" altLang="en-US" sz="1000">
                <a:latin typeface="맑은 고딕"/>
                <a:ea typeface="맑은 고딕"/>
              </a:rPr>
              <a:t>글자 크기는 말풍선에 맞게 조절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suh_h_0301_07_0004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04 </a:t>
            </a:r>
            <a:r>
              <a:rPr kumimoji="0" lang="ko-KR" altLang="en-US" sz="900">
                <a:latin typeface="맑은 고딕"/>
                <a:ea typeface="맑은 고딕"/>
              </a:rPr>
              <a:t>책장에 책을 똑같이 나누어 꽂기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061" y="1469509"/>
            <a:ext cx="6870023" cy="3507663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-508" y="2240868"/>
            <a:ext cx="2336660" cy="106651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43"/>
          <p:cNvSpPr txBox="1"/>
          <p:nvPr/>
        </p:nvSpPr>
        <p:spPr>
          <a:xfrm>
            <a:off x="-65687" y="2414024"/>
            <a:ext cx="2484876" cy="9082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이제 책을 정리해야겠어</a:t>
            </a:r>
            <a:r>
              <a:rPr lang="en-US" altLang="ko-KR" sz="1800" b="0" spc="-150">
                <a:latin typeface="맑은 고딕"/>
                <a:ea typeface="맑은 고딕"/>
              </a:rPr>
              <a:t>. </a:t>
            </a:r>
            <a:endParaRPr lang="en-US" altLang="ko-KR" sz="18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동화책과 그림책이</a:t>
            </a:r>
            <a:endParaRPr lang="ko-KR" altLang="en-US" sz="18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800" b="0" spc="-150">
                <a:latin typeface="맑은 고딕"/>
                <a:ea typeface="맑은 고딕"/>
              </a:rPr>
              <a:t>16</a:t>
            </a:r>
            <a:r>
              <a:rPr lang="ko-KR" altLang="en-US" sz="1800" b="0" spc="-150">
                <a:latin typeface="맑은 고딕"/>
                <a:ea typeface="맑은 고딕"/>
              </a:rPr>
              <a:t>권씩 있네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00260" y="1484784"/>
            <a:ext cx="1595970" cy="129048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43"/>
          <p:cNvSpPr txBox="1"/>
          <p:nvPr/>
        </p:nvSpPr>
        <p:spPr>
          <a:xfrm>
            <a:off x="5038664" y="1749586"/>
            <a:ext cx="2053616" cy="9059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그럼 정리해야 할</a:t>
            </a:r>
            <a:endParaRPr lang="ko-KR" altLang="en-US" sz="18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책은 모두 몇 권인</a:t>
            </a:r>
            <a:endParaRPr lang="ko-KR" altLang="en-US" sz="18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거지</a:t>
            </a:r>
            <a:r>
              <a:rPr lang="en-US" altLang="ko-KR" sz="1800" b="0" spc="-150">
                <a:latin typeface="맑은 고딕"/>
                <a:ea typeface="맑은 고딕"/>
              </a:rPr>
              <a:t>?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aphicFrame>
        <p:nvGraphicFramePr>
          <p:cNvPr id="17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LH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원본 삽화 폴더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7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(4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차시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)3-1-7.psd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243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1150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예시 약물 사용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않다가 답과 함께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예 보기 클릭하면 예시 답안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토글되는 버튼 없음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19" name="TextBox 43"/>
          <p:cNvSpPr txBox="1"/>
          <p:nvPr/>
        </p:nvSpPr>
        <p:spPr>
          <a:xfrm>
            <a:off x="3958942" y="1735075"/>
            <a:ext cx="3097333" cy="663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나만의 책장 정리 방법이 있다면 말해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1" name="직사각형 120"/>
          <p:cNvSpPr/>
          <p:nvPr/>
        </p:nvSpPr>
        <p:spPr>
          <a:xfrm>
            <a:off x="3916115" y="2446518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  <a:defRPr/>
            </a:pP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책의 크기에 따라 차례대로 꽂습니다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5143" y="2254829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916115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959932" y="2549504"/>
            <a:ext cx="327974" cy="263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직사각형 45"/>
          <p:cNvSpPr/>
          <p:nvPr/>
        </p:nvSpPr>
        <p:spPr>
          <a:xfrm>
            <a:off x="3916115" y="3309633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  <a:defRPr/>
            </a:pP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자주 쓰는 물건은 손이 닿기 쉬운 칸에 놓습니다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35143" y="3117944"/>
            <a:ext cx="360000" cy="35500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959932" y="3430554"/>
            <a:ext cx="327974" cy="263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519044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suh_h_0301_07_0004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04 </a:t>
            </a:r>
            <a:r>
              <a:rPr kumimoji="0" lang="ko-KR" altLang="en-US" sz="900">
                <a:latin typeface="맑은 고딕"/>
                <a:ea typeface="맑은 고딕"/>
              </a:rPr>
              <a:t>책장에 책을 똑같이 나누어 꽂기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16115" y="4198188"/>
            <a:ext cx="2974460" cy="9719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  <a:defRPr/>
            </a:pP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시리즈로 되어 있는 책은 숫자가 작은 것부터 꽂습니다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35143" y="4006499"/>
            <a:ext cx="360000" cy="355000"/>
          </a:xfrm>
          <a:prstGeom prst="rect">
            <a:avLst/>
          </a:prstGeom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959932" y="4270072"/>
            <a:ext cx="327974" cy="263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" name="직사각형 50"/>
          <p:cNvSpPr/>
          <p:nvPr/>
        </p:nvSpPr>
        <p:spPr>
          <a:xfrm>
            <a:off x="634332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>
          <a:xfrm>
            <a:off x="6318870" y="1196752"/>
            <a:ext cx="665398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92609" y="125826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>
          <a:xfrm>
            <a:off x="5760632" y="1201115"/>
            <a:ext cx="620721" cy="3305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43896" y="12594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>
          <a:xfrm>
            <a:off x="5212380" y="1209107"/>
            <a:ext cx="665398" cy="3320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1" name="그룹 60"/>
          <p:cNvGrpSpPr/>
          <p:nvPr/>
        </p:nvGrpSpPr>
        <p:grpSpPr>
          <a:xfrm rot="0">
            <a:off x="107504" y="1772816"/>
            <a:ext cx="3682174" cy="2760190"/>
            <a:chOff x="107504" y="1772816"/>
            <a:chExt cx="3682174" cy="276019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28074" y="1772816"/>
              <a:ext cx="3661604" cy="2760190"/>
            </a:xfrm>
            <a:prstGeom prst="rect">
              <a:avLst/>
            </a:prstGeom>
          </p:spPr>
        </p:pic>
        <p:sp>
          <p:nvSpPr>
            <p:cNvPr id="63" name="타원 62"/>
            <p:cNvSpPr/>
            <p:nvPr/>
          </p:nvSpPr>
          <p:spPr>
            <a:xfrm>
              <a:off x="215516" y="2381979"/>
              <a:ext cx="2124236" cy="8814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TextBox 43"/>
            <p:cNvSpPr txBox="1"/>
            <p:nvPr/>
          </p:nvSpPr>
          <p:spPr>
            <a:xfrm>
              <a:off x="107504" y="2456892"/>
              <a:ext cx="2258978" cy="817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이제 책을 정리해야겠어</a:t>
              </a:r>
              <a:r>
                <a:rPr lang="en-US" altLang="ko-KR" sz="1600" b="0" spc="-150">
                  <a:latin typeface="맑은 고딕"/>
                  <a:ea typeface="맑은 고딕"/>
                </a:rPr>
                <a:t>. </a:t>
              </a:r>
              <a:endParaRPr lang="en-US" altLang="ko-KR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동화책과 그림책이</a:t>
              </a:r>
              <a:endParaRPr lang="ko-KR" altLang="en-US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en-US" altLang="ko-KR" sz="1600" b="0" spc="-150">
                  <a:latin typeface="맑은 고딕"/>
                  <a:ea typeface="맑은 고딕"/>
                </a:rPr>
                <a:t>16</a:t>
              </a:r>
              <a:r>
                <a:rPr lang="ko-KR" altLang="en-US" sz="1600" b="0" spc="-150">
                  <a:latin typeface="맑은 고딕"/>
                  <a:ea typeface="맑은 고딕"/>
                </a:rPr>
                <a:t>권씩 있네</a:t>
              </a:r>
              <a:r>
                <a:rPr lang="en-US" altLang="ko-KR" sz="1600" b="0" spc="-150">
                  <a:latin typeface="맑은 고딕"/>
                  <a:ea typeface="맑은 고딕"/>
                </a:rPr>
                <a:t>.</a:t>
              </a:r>
              <a:endParaRPr lang="en-US" altLang="ko-KR" sz="1600" b="0" spc="-150">
                <a:latin typeface="맑은 고딕"/>
                <a:ea typeface="맑은 고딕"/>
              </a:endParaRPr>
            </a:p>
          </p:txBody>
        </p:sp>
      </p:grpSp>
      <p:pic>
        <p:nvPicPr>
          <p:cNvPr id="65" name="Picture 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3557245" y="4310923"/>
            <a:ext cx="266700" cy="2619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LH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원본 삽화 폴더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7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(4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차시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)3-1-7.psd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35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1150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예시 약물 사용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않다가 답과 함께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예 보기 클릭하면 예시 답안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토글되는 버튼 없음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19" name="TextBox 43"/>
          <p:cNvSpPr txBox="1"/>
          <p:nvPr/>
        </p:nvSpPr>
        <p:spPr>
          <a:xfrm>
            <a:off x="3958942" y="1735075"/>
            <a:ext cx="3097334" cy="663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책장을 정리할 때 불편했던 경험이 있나요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1" name="직사각형 120"/>
          <p:cNvSpPr/>
          <p:nvPr/>
        </p:nvSpPr>
        <p:spPr>
          <a:xfrm>
            <a:off x="3916115" y="2433538"/>
            <a:ext cx="2974460" cy="935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  <a:defRPr/>
            </a:pP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책의 크기에 비해 한 칸의 크기가 너무 커서 전체 칸 수가 모자랐습니다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5143" y="2241849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785439" y="2726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959932" y="2493629"/>
            <a:ext cx="327974" cy="263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직사각형 45"/>
          <p:cNvSpPr/>
          <p:nvPr/>
        </p:nvSpPr>
        <p:spPr>
          <a:xfrm>
            <a:off x="3916115" y="3501786"/>
            <a:ext cx="2974460" cy="12233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  <a:defRPr/>
            </a:pP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물건의 크기에 비해 한 칸의 크기가 작아 정리할 물건을 다 넣지 못했습니다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35143" y="3310097"/>
            <a:ext cx="360000" cy="35500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959932" y="3561877"/>
            <a:ext cx="327974" cy="263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6597464" y="5063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suh_h_0301_07_0004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04 </a:t>
            </a:r>
            <a:r>
              <a:rPr kumimoji="0" lang="ko-KR" altLang="en-US" sz="900">
                <a:latin typeface="맑은 고딕"/>
                <a:ea typeface="맑은 고딕"/>
              </a:rPr>
              <a:t>책장에 책을 똑같이 나누어 꽂기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43322" y="125477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>
          <a:xfrm>
            <a:off x="6318870" y="1194886"/>
            <a:ext cx="665398" cy="33673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92609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>
          <a:xfrm>
            <a:off x="5760632" y="1199249"/>
            <a:ext cx="620721" cy="33237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43896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>
          <a:xfrm>
            <a:off x="5219444" y="1207241"/>
            <a:ext cx="665398" cy="3339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5" name="그룹 34"/>
          <p:cNvGrpSpPr/>
          <p:nvPr/>
        </p:nvGrpSpPr>
        <p:grpSpPr>
          <a:xfrm rot="0">
            <a:off x="107504" y="1772816"/>
            <a:ext cx="3682174" cy="2760190"/>
            <a:chOff x="107504" y="1772816"/>
            <a:chExt cx="3682174" cy="276019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8074" y="1772816"/>
              <a:ext cx="3661604" cy="2760190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215516" y="2381979"/>
              <a:ext cx="2124236" cy="8814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TextBox 43"/>
            <p:cNvSpPr txBox="1"/>
            <p:nvPr/>
          </p:nvSpPr>
          <p:spPr>
            <a:xfrm>
              <a:off x="107504" y="2456892"/>
              <a:ext cx="2258978" cy="817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이제 책을 정리해야겠어</a:t>
              </a:r>
              <a:r>
                <a:rPr lang="en-US" altLang="ko-KR" sz="1600" b="0" spc="-150">
                  <a:latin typeface="맑은 고딕"/>
                  <a:ea typeface="맑은 고딕"/>
                </a:rPr>
                <a:t>. </a:t>
              </a:r>
              <a:endParaRPr lang="en-US" altLang="ko-KR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600" b="0" spc="-150">
                  <a:latin typeface="맑은 고딕"/>
                  <a:ea typeface="맑은 고딕"/>
                </a:rPr>
                <a:t>동화책과 그림책이</a:t>
              </a:r>
              <a:endParaRPr lang="ko-KR" altLang="en-US" sz="1600" b="0" spc="-15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en-US" altLang="ko-KR" sz="1600" b="0" spc="-150">
                  <a:latin typeface="맑은 고딕"/>
                  <a:ea typeface="맑은 고딕"/>
                </a:rPr>
                <a:t>16</a:t>
              </a:r>
              <a:r>
                <a:rPr lang="ko-KR" altLang="en-US" sz="1600" b="0" spc="-150">
                  <a:latin typeface="맑은 고딕"/>
                  <a:ea typeface="맑은 고딕"/>
                </a:rPr>
                <a:t>권씩 있네</a:t>
              </a:r>
              <a:r>
                <a:rPr lang="en-US" altLang="ko-KR" sz="1600" b="0" spc="-150">
                  <a:latin typeface="맑은 고딕"/>
                  <a:ea typeface="맑은 고딕"/>
                </a:rPr>
                <a:t>.</a:t>
              </a:r>
              <a:endParaRPr lang="en-US" altLang="ko-KR" sz="1600" b="0" spc="-150">
                <a:latin typeface="맑은 고딕"/>
                <a:ea typeface="맑은 고딕"/>
              </a:endParaRP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557245" y="4310923"/>
            <a:ext cx="266700" cy="2619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LH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원본 삽화 폴더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7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 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(4</a:t>
                      </a:r>
                      <a:r>
                        <a:rPr kumimoji="0" lang="ko-KR" altLang="en-US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차시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)3-1-7.psd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35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3447" y="2052684"/>
            <a:ext cx="581427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곱셈과 나눗셈을 이용하여 정리해야 할 책의 수와 필요한 책장의 칸 수를 구할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준비물 클릭 시 박스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엑스 버튼으로 닫기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3144" y="216886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2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맑은 고딕"/>
                <a:ea typeface="맑은 고딕"/>
              </a:rPr>
              <a:t>자</a:t>
            </a:r>
            <a:r>
              <a:rPr lang="en-US" altLang="ko-KR" sz="1400">
                <a:latin typeface="맑은 고딕"/>
                <a:ea typeface="맑은 고딕"/>
              </a:rPr>
              <a:t>, </a:t>
            </a:r>
            <a:r>
              <a:rPr lang="ko-KR" altLang="en-US" sz="1400">
                <a:latin typeface="맑은 고딕"/>
                <a:ea typeface="맑은 고딕"/>
              </a:rPr>
              <a:t>네임 펜</a:t>
            </a:r>
            <a:endParaRPr lang="en-US" altLang="ko-KR" sz="1400">
              <a:latin typeface="맑은 고딕"/>
              <a:ea typeface="맑은 고딕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447" y="2723384"/>
            <a:ext cx="5814275" cy="66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책장에 필요한 칸 수만큼 칸을 만들어 책을 똑같이 나누어 꽂을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3144" y="283956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suh_h_0301_07_0004</a:t>
            </a:r>
            <a:r>
              <a:rPr lang="en-US" altLang="ko-KR" sz="1000">
                <a:latin typeface="맑은 고딕"/>
                <a:ea typeface="맑은 고딕"/>
              </a:rPr>
              <a:t>_103_1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04 </a:t>
            </a:r>
            <a:r>
              <a:rPr kumimoji="0" lang="ko-KR" altLang="en-US" sz="900">
                <a:latin typeface="맑은 고딕"/>
                <a:ea typeface="맑은 고딕"/>
              </a:rPr>
              <a:t>책장에 책을 똑같이 나누어 꽂기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7172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정리해야 할 책은 모두 몇 권인지 알아봅시다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7. </a:t>
            </a:r>
            <a:r>
              <a:rPr lang="ko-KR" altLang="en-US" sz="900">
                <a:latin typeface="맑은 고딕"/>
                <a:ea typeface="맑은 고딕"/>
              </a:rPr>
              <a:t>창의</a:t>
            </a:r>
            <a:r>
              <a:rPr lang="ko-KR" altLang="en-US" sz="900"/>
              <a:t>ㆍ융합 프로젝트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389043" y="1928155"/>
            <a:ext cx="6519789" cy="374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구하려는 것을 곱셈식으로 나타내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8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suh_h_0301_07_0004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04 </a:t>
            </a:r>
            <a:r>
              <a:rPr kumimoji="0" lang="ko-KR" altLang="en-US" sz="900">
                <a:latin typeface="맑은 고딕"/>
                <a:ea typeface="맑은 고딕"/>
              </a:rPr>
              <a:t>책장에 책을 똑같이 나누어 꽂기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829945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95524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>
          <a:xfrm>
            <a:off x="6363547" y="1343265"/>
            <a:ext cx="620721" cy="3312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46811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>
          <a:xfrm>
            <a:off x="5822359" y="1351257"/>
            <a:ext cx="665398" cy="3327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2967836" y="2298116"/>
            <a:ext cx="1244124" cy="556221"/>
            <a:chOff x="1772364" y="4175320"/>
            <a:chExt cx="1244124" cy="556221"/>
          </a:xfrm>
        </p:grpSpPr>
        <p:sp>
          <p:nvSpPr>
            <p:cNvPr id="69" name="직사각형 68"/>
            <p:cNvSpPr/>
            <p:nvPr/>
          </p:nvSpPr>
          <p:spPr>
            <a:xfrm>
              <a:off x="1772364" y="4329100"/>
              <a:ext cx="106412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900" b="1" i="0" u="none" strike="noStrike" cap="none" spc="-150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16×2</a:t>
              </a:r>
              <a:endPara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65648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123" name=""/>
          <p:cNvSpPr/>
          <p:nvPr/>
        </p:nvSpPr>
        <p:spPr>
          <a:xfrm>
            <a:off x="7452320" y="4977172"/>
            <a:ext cx="1116124" cy="11161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완료</a:t>
            </a:r>
            <a:endParaRPr lang="ko-KR" altLang="en-US" sz="2000"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1257</ep:Words>
  <ep:PresentationFormat>화면 슬라이드 쇼(4:3)</ep:PresentationFormat>
  <ep:Paragraphs>424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PowerPoint 프레젠테이션</vt:lpstr>
      <vt:lpstr>PowerPoint 프레젠테이션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2022-04-14T23:30:12.208</dcterms:modified>
  <cp:revision>7603</cp:revision>
  <dc:title>슬라이드 1</dc:title>
  <cp:version>1000.0000.01</cp:version>
</cp:coreProperties>
</file>