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782" r:id="rId2"/>
    <p:sldId id="783" r:id="rId3"/>
    <p:sldId id="1327" r:id="rId4"/>
    <p:sldId id="1353" r:id="rId5"/>
    <p:sldId id="1356" r:id="rId6"/>
    <p:sldId id="1097" r:id="rId7"/>
    <p:sldId id="1289" r:id="rId8"/>
    <p:sldId id="1409" r:id="rId9"/>
    <p:sldId id="1410" r:id="rId10"/>
    <p:sldId id="1415" r:id="rId11"/>
    <p:sldId id="1411" r:id="rId12"/>
    <p:sldId id="1389" r:id="rId13"/>
    <p:sldId id="1412" r:id="rId14"/>
    <p:sldId id="1413" r:id="rId15"/>
    <p:sldId id="1313" r:id="rId16"/>
    <p:sldId id="1414" r:id="rId17"/>
    <p:sldId id="1416" r:id="rId18"/>
    <p:sldId id="1399" r:id="rId19"/>
    <p:sldId id="1400" r:id="rId20"/>
    <p:sldId id="1315" r:id="rId21"/>
    <p:sldId id="1316" r:id="rId22"/>
    <p:sldId id="1322" r:id="rId23"/>
    <p:sldId id="1375" r:id="rId24"/>
    <p:sldId id="1323" r:id="rId25"/>
    <p:sldId id="1403" r:id="rId26"/>
    <p:sldId id="1417" r:id="rId27"/>
    <p:sldId id="1405" r:id="rId28"/>
    <p:sldId id="1418" r:id="rId29"/>
    <p:sldId id="1406" r:id="rId30"/>
    <p:sldId id="1419" r:id="rId31"/>
    <p:sldId id="1407" r:id="rId32"/>
    <p:sldId id="1420" r:id="rId33"/>
    <p:sldId id="1408" r:id="rId34"/>
    <p:sldId id="1421" r:id="rId3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6F1D4"/>
    <a:srgbClr val="5CA2E7"/>
    <a:srgbClr val="FAEDDA"/>
    <a:srgbClr val="E8EEDA"/>
    <a:srgbClr val="E1EDF5"/>
    <a:srgbClr val="37BEB4"/>
    <a:srgbClr val="DD5758"/>
    <a:srgbClr val="F496C0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97138" autoAdjust="0"/>
  </p:normalViewPr>
  <p:slideViewPr>
    <p:cSldViewPr>
      <p:cViewPr varScale="1">
        <p:scale>
          <a:sx n="81" d="100"/>
          <a:sy n="81" d="100"/>
        </p:scale>
        <p:origin x="1584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885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data2.tsherpa.co.kr/tsherpa/MultiMedia/Flash/2020/curri/index.html?flashxmlnum=youblue86&amp;classa=A8-C1-31-MM-MM-04-05-03-0-0-0-0&amp;classno=MM_31_04/suh_0301_04_0003/suh_0301_04_0003_205_1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data2.tsherpa.co.kr/tsherpa/MultiMedia/Flash/2020/curri/index.html?flashxmlnum=youblue86&amp;classa=A8-C1-31-MM-MM-04-05-03-0-0-0-0&amp;classno=MM_31_04/suh_0301_04_0003/suh_0301_04_0003_201_1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jmp1130&amp;classa=A8-C1-31-MM-MM-04-05-03-0-0-0-0&amp;classno=MM_31_04/suh_0301_04_0003/suh_0301_04_0003_401_1.html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cdata2.tsherpa.co.kr/tsherpa/MultiMedia/Flash/2020/curri/index.html?flashxmlnum=youblue86&amp;classa=A8-C1-31-MM-MM-04-05-03-0-0-0-0&amp;classno=MM_31_04/suh_0301_04_0003/suh_0301_04_0003_401_1.html" TargetMode="External"/><Relationship Id="rId7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cdata2.tsherpa.co.kr/tsherpa/MultiMedia/Flash/2020/curri/index.html?flashxmlnum=youblue86&amp;classa=A8-C1-31-MM-MM-04-05-03-0-0-0-0&amp;classno=MM_31_04/suh_0301_04_0003/suh_0301_04_0003_401_1.html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36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29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3.png"/><Relationship Id="rId4" Type="http://schemas.openxmlformats.org/officeDocument/2006/relationships/hyperlink" Target="https://cdata2.tsherpa.co.kr/tsherpa/MultiMedia/Flash/2020/curri/index.html?flashxmlnum=youblue86&amp;classa=A8-C1-31-MM-MM-04-05-03-0-0-0-0&amp;classno=MM_31_04/suh_0301_04_0003/suh_0301_04_0003_401_1.html" TargetMode="External"/><Relationship Id="rId9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32.pn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12.png"/><Relationship Id="rId4" Type="http://schemas.openxmlformats.org/officeDocument/2006/relationships/hyperlink" Target="https://cdata2.tsherpa.co.kr/tsherpa/MultiMedia/Flash/2020/curri/index.html?flashxmlnum=youblue86&amp;classa=A8-C1-31-MM-MM-04-05-03-0-0-0-0&amp;classno=MM_31_04/suh_0301_04_0003/suh_0301_04_0003_401_1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02718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84039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47550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상자에 들어 있는 과자는 모두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화살표가 깜박거림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하단의 그림이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진입화면에는 그림이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화살표를 클릭할 때 그림이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bg.png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이용하여 그려주세요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하단 그림이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316570" y="2744924"/>
            <a:ext cx="1231094" cy="8280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65016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7800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440351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계산할 수 있을지 수 모형으로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544" y="2168860"/>
            <a:ext cx="3778820" cy="1267115"/>
          </a:xfrm>
          <a:prstGeom prst="rect">
            <a:avLst/>
          </a:prstGeom>
        </p:spPr>
      </p:pic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CC2E8E-EAD6-4963-9ADF-67E4C1CA5910}"/>
              </a:ext>
            </a:extLst>
          </p:cNvPr>
          <p:cNvSpPr/>
          <p:nvPr/>
        </p:nvSpPr>
        <p:spPr>
          <a:xfrm>
            <a:off x="6316103" y="138245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426B807-B09B-493D-8E3D-5B03DD0D50D4}"/>
              </a:ext>
            </a:extLst>
          </p:cNvPr>
          <p:cNvSpPr/>
          <p:nvPr/>
        </p:nvSpPr>
        <p:spPr>
          <a:xfrm>
            <a:off x="4962583" y="137486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DE0123F-6316-446C-8FF3-01B4E6C394FA}"/>
              </a:ext>
            </a:extLst>
          </p:cNvPr>
          <p:cNvSpPr/>
          <p:nvPr/>
        </p:nvSpPr>
        <p:spPr>
          <a:xfrm>
            <a:off x="5633447" y="138318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4A77761-87DA-4814-9A11-6CC54F45ADE9}"/>
              </a:ext>
            </a:extLst>
          </p:cNvPr>
          <p:cNvSpPr/>
          <p:nvPr/>
        </p:nvSpPr>
        <p:spPr>
          <a:xfrm>
            <a:off x="4287480" y="137486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그림</a:t>
            </a:r>
          </a:p>
        </p:txBody>
      </p:sp>
      <p:graphicFrame>
        <p:nvGraphicFramePr>
          <p:cNvPr id="27" name="Group 1072">
            <a:extLst>
              <a:ext uri="{FF2B5EF4-FFF2-40B4-BE49-F238E27FC236}">
                <a16:creationId xmlns:a16="http://schemas.microsoft.com/office/drawing/2014/main" id="{48AF8449-CF8B-42B9-A7A0-64D458277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46074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\app\resource\contents\lesson04\ops\lesson04\images\mm_31_4_02_03_02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1">
            <a:extLst>
              <a:ext uri="{FF2B5EF4-FFF2-40B4-BE49-F238E27FC236}">
                <a16:creationId xmlns:a16="http://schemas.microsoft.com/office/drawing/2014/main" id="{E8089FB6-A061-4A3A-A41B-6C77C5C3C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0" y="5098231"/>
            <a:ext cx="1621612" cy="51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55B27DD6-2B6C-49CD-AA52-0F9725C254AE}"/>
              </a:ext>
            </a:extLst>
          </p:cNvPr>
          <p:cNvSpPr/>
          <p:nvPr/>
        </p:nvSpPr>
        <p:spPr>
          <a:xfrm>
            <a:off x="105407" y="50525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B66E33-70F1-4ECA-998D-B90A030A3F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5574" y="3921307"/>
            <a:ext cx="2188388" cy="1298864"/>
          </a:xfrm>
          <a:prstGeom prst="rect">
            <a:avLst/>
          </a:prstGeom>
        </p:spPr>
      </p:pic>
      <p:pic>
        <p:nvPicPr>
          <p:cNvPr id="26" name="Picture 20">
            <a:extLst>
              <a:ext uri="{FF2B5EF4-FFF2-40B4-BE49-F238E27FC236}">
                <a16:creationId xmlns:a16="http://schemas.microsoft.com/office/drawing/2014/main" id="{CB54F602-1AF5-401D-9EE1-7720F7C5E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3373855" y="347648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D2D7282D-D55F-485C-B89F-B69CA11CE72F}"/>
              </a:ext>
            </a:extLst>
          </p:cNvPr>
          <p:cNvSpPr/>
          <p:nvPr/>
        </p:nvSpPr>
        <p:spPr>
          <a:xfrm>
            <a:off x="3057601" y="35303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id="{412C801E-BDA1-4133-93A9-4F2E3C905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08A7732E-733F-4438-B89F-1C966AC9317F}"/>
              </a:ext>
            </a:extLst>
          </p:cNvPr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EB80C2B-B259-4423-BED8-D58FAFD82D3A}"/>
              </a:ext>
            </a:extLst>
          </p:cNvPr>
          <p:cNvSpPr/>
          <p:nvPr/>
        </p:nvSpPr>
        <p:spPr>
          <a:xfrm>
            <a:off x="2457305" y="39433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213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1297C3-6EE3-4747-A773-AAD3FA9B7744}"/>
              </a:ext>
            </a:extLst>
          </p:cNvPr>
          <p:cNvSpPr/>
          <p:nvPr/>
        </p:nvSpPr>
        <p:spPr>
          <a:xfrm>
            <a:off x="36004" y="692696"/>
            <a:ext cx="6984268" cy="51485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32686" y="2792279"/>
            <a:ext cx="1231094" cy="8280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00084" y="2293324"/>
            <a:ext cx="2340260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081132" y="2324227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49" y="185204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/>
          <p:cNvSpPr txBox="1"/>
          <p:nvPr/>
        </p:nvSpPr>
        <p:spPr>
          <a:xfrm>
            <a:off x="356467" y="173681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십 모형과 일 모형의 개수는 각각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7636" y="2176192"/>
            <a:ext cx="666543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 모형은 십 모형끼리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모형은 일 모형끼리 묶으면 십 모형은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1×4=4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모형은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2×4=8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865" y="2534556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49" y="309254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356467" y="297731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12×4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95304" y="3437775"/>
            <a:ext cx="66654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 모형이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개이고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모형이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개이므로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12×4=48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899" y="3491509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676DDBFF-AD08-4D17-84E0-4234B27FC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7" y="904864"/>
            <a:ext cx="1951711" cy="45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369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 영상을 팝업 플레이어로 재생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제외한 모든 텍스트 새로 써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(40px)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152317"/>
              </p:ext>
            </p:extLst>
          </p:nvPr>
        </p:nvGraphicFramePr>
        <p:xfrm>
          <a:off x="115384" y="6223159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SC31403.ai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\072089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3-1-4\Links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pc="-15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12×4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968044" y="1369453"/>
            <a:ext cx="1980220" cy="262562"/>
            <a:chOff x="4968044" y="1369453"/>
            <a:chExt cx="1980220" cy="262562"/>
          </a:xfrm>
        </p:grpSpPr>
        <p:sp>
          <p:nvSpPr>
            <p:cNvPr id="44" name="직사각형 43"/>
            <p:cNvSpPr/>
            <p:nvPr/>
          </p:nvSpPr>
          <p:spPr>
            <a:xfrm>
              <a:off x="6317523" y="137320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968044" y="137642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보기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652120" y="136945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55188" b="31311"/>
          <a:stretch/>
        </p:blipFill>
        <p:spPr>
          <a:xfrm>
            <a:off x="1119790" y="1982645"/>
            <a:ext cx="2097222" cy="2188703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4675031" y="13790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443523" y="1033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461F83EC-68DD-4D96-84C2-3B101C96D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018" y="982829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70C39A8A-9AAA-4F36-8866-0A036865ACD2}"/>
              </a:ext>
            </a:extLst>
          </p:cNvPr>
          <p:cNvSpPr/>
          <p:nvPr/>
        </p:nvSpPr>
        <p:spPr>
          <a:xfrm>
            <a:off x="971520" y="19322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286D51-0FC7-4250-928C-FD75ECE150D3}"/>
              </a:ext>
            </a:extLst>
          </p:cNvPr>
          <p:cNvSpPr txBox="1"/>
          <p:nvPr/>
        </p:nvSpPr>
        <p:spPr>
          <a:xfrm>
            <a:off x="1831509" y="2168860"/>
            <a:ext cx="148203" cy="13640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6395EA-EEA8-42B6-9056-CCA6AB1F4B51}"/>
              </a:ext>
            </a:extLst>
          </p:cNvPr>
          <p:cNvSpPr txBox="1"/>
          <p:nvPr/>
        </p:nvSpPr>
        <p:spPr>
          <a:xfrm>
            <a:off x="2582212" y="2132856"/>
            <a:ext cx="134730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BCEAAA-0B2C-4A5F-900B-E088B2628FC5}"/>
              </a:ext>
            </a:extLst>
          </p:cNvPr>
          <p:cNvSpPr txBox="1"/>
          <p:nvPr/>
        </p:nvSpPr>
        <p:spPr>
          <a:xfrm flipH="1">
            <a:off x="2582212" y="2425244"/>
            <a:ext cx="152400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AD26BB-E888-4193-85ED-4207BFD495B3}"/>
              </a:ext>
            </a:extLst>
          </p:cNvPr>
          <p:cNvSpPr txBox="1"/>
          <p:nvPr/>
        </p:nvSpPr>
        <p:spPr>
          <a:xfrm flipH="1">
            <a:off x="2582212" y="2816932"/>
            <a:ext cx="152400" cy="1127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9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D9E988-C6F5-4CE8-8CA4-D3E598252657}"/>
              </a:ext>
            </a:extLst>
          </p:cNvPr>
          <p:cNvSpPr txBox="1"/>
          <p:nvPr/>
        </p:nvSpPr>
        <p:spPr>
          <a:xfrm>
            <a:off x="1291449" y="2416532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×</a:t>
            </a:r>
            <a:endParaRPr lang="ko-KR" altLang="en-US" sz="1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025EC-ADFB-4081-9E02-ABFC926461DB}"/>
              </a:ext>
            </a:extLst>
          </p:cNvPr>
          <p:cNvSpPr txBox="1"/>
          <p:nvPr/>
        </p:nvSpPr>
        <p:spPr>
          <a:xfrm flipH="1">
            <a:off x="2583396" y="3820326"/>
            <a:ext cx="152400" cy="1127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9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311F0E-7B0D-402B-9FF2-A849200C91D4}"/>
              </a:ext>
            </a:extLst>
          </p:cNvPr>
          <p:cNvSpPr txBox="1"/>
          <p:nvPr/>
        </p:nvSpPr>
        <p:spPr>
          <a:xfrm flipH="1">
            <a:off x="1835972" y="3172594"/>
            <a:ext cx="104092" cy="21967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9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BCDC67-41FD-4D91-AF21-9585A80C15AC}"/>
              </a:ext>
            </a:extLst>
          </p:cNvPr>
          <p:cNvSpPr txBox="1"/>
          <p:nvPr/>
        </p:nvSpPr>
        <p:spPr>
          <a:xfrm flipH="1">
            <a:off x="1834938" y="3732884"/>
            <a:ext cx="104092" cy="21967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9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B24D41-132F-4896-8397-82E6CFFFD994}"/>
              </a:ext>
            </a:extLst>
          </p:cNvPr>
          <p:cNvSpPr txBox="1"/>
          <p:nvPr/>
        </p:nvSpPr>
        <p:spPr>
          <a:xfrm>
            <a:off x="3217467" y="2745179"/>
            <a:ext cx="48469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2×4</a:t>
            </a:r>
            <a:endParaRPr lang="ko-KR" altLang="en-US" sz="19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3064DA-0F2F-466A-AFD3-0A5561206F63}"/>
              </a:ext>
            </a:extLst>
          </p:cNvPr>
          <p:cNvSpPr txBox="1"/>
          <p:nvPr/>
        </p:nvSpPr>
        <p:spPr>
          <a:xfrm>
            <a:off x="3218786" y="3136195"/>
            <a:ext cx="561126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10×4</a:t>
            </a:r>
            <a:endParaRPr lang="ko-KR" altLang="en-US" sz="1900" dirty="0">
              <a:solidFill>
                <a:srgbClr val="0070C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1F62E69-BFA2-4C9B-A0EC-0BF5041939F0}"/>
              </a:ext>
            </a:extLst>
          </p:cNvPr>
          <p:cNvGrpSpPr/>
          <p:nvPr/>
        </p:nvGrpSpPr>
        <p:grpSpPr>
          <a:xfrm>
            <a:off x="3841483" y="2153392"/>
            <a:ext cx="1616446" cy="933922"/>
            <a:chOff x="5472022" y="1932268"/>
            <a:chExt cx="1616446" cy="93392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D755ABB-ADB9-4571-86AA-DA9BA53A833C}"/>
                </a:ext>
              </a:extLst>
            </p:cNvPr>
            <p:cNvSpPr/>
            <p:nvPr/>
          </p:nvSpPr>
          <p:spPr>
            <a:xfrm>
              <a:off x="6373898" y="1968880"/>
              <a:ext cx="286334" cy="8613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218020A-EF66-483C-849B-A01C640BE3FB}"/>
                </a:ext>
              </a:extLst>
            </p:cNvPr>
            <p:cNvGrpSpPr/>
            <p:nvPr/>
          </p:nvGrpSpPr>
          <p:grpSpPr>
            <a:xfrm>
              <a:off x="5472022" y="1932268"/>
              <a:ext cx="1616446" cy="933922"/>
              <a:chOff x="5472022" y="1932268"/>
              <a:chExt cx="1616446" cy="933922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D2BD9BC-F4C8-4720-B3E5-A38030A47054}"/>
                  </a:ext>
                </a:extLst>
              </p:cNvPr>
              <p:cNvSpPr txBox="1"/>
              <p:nvPr/>
            </p:nvSpPr>
            <p:spPr>
              <a:xfrm>
                <a:off x="5638118" y="1932268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1  2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4C3CED8-68C3-466E-B7FB-DB36D92F4F70}"/>
                  </a:ext>
                </a:extLst>
              </p:cNvPr>
              <p:cNvSpPr txBox="1"/>
              <p:nvPr/>
            </p:nvSpPr>
            <p:spPr>
              <a:xfrm>
                <a:off x="5472022" y="2496858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8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0F31358-6787-4F86-BAEB-19BD53916B92}"/>
                  </a:ext>
                </a:extLst>
              </p:cNvPr>
              <p:cNvSpPr txBox="1"/>
              <p:nvPr/>
            </p:nvSpPr>
            <p:spPr>
              <a:xfrm>
                <a:off x="5508273" y="2208168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</a:t>
                </a:r>
                <a:r>
                  <a:rPr lang="ko-KR" altLang="en-US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4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E5D590ED-F43F-4FDF-9145-3BF6D94579F1}"/>
                  </a:ext>
                </a:extLst>
              </p:cNvPr>
              <p:cNvCxnSpPr/>
              <p:nvPr/>
            </p:nvCxnSpPr>
            <p:spPr bwMode="auto">
              <a:xfrm>
                <a:off x="5828584" y="2542154"/>
                <a:ext cx="86765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869ACA1-2952-4A39-9C60-BCF6943EBE17}"/>
                  </a:ext>
                </a:extLst>
              </p:cNvPr>
              <p:cNvCxnSpPr/>
              <p:nvPr/>
            </p:nvCxnSpPr>
            <p:spPr bwMode="auto">
              <a:xfrm>
                <a:off x="6084090" y="1968880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A90B272D-4415-4EEA-93C6-8F2E88B964ED}"/>
                  </a:ext>
                </a:extLst>
              </p:cNvPr>
              <p:cNvCxnSpPr/>
              <p:nvPr/>
            </p:nvCxnSpPr>
            <p:spPr bwMode="auto">
              <a:xfrm>
                <a:off x="6372122" y="1968880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F241A791-C5A8-46A8-91E9-2B4E556737CA}"/>
                  </a:ext>
                </a:extLst>
              </p:cNvPr>
              <p:cNvCxnSpPr/>
              <p:nvPr/>
            </p:nvCxnSpPr>
            <p:spPr bwMode="auto">
              <a:xfrm>
                <a:off x="6660154" y="1968880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1D1DC7D-F2A7-42EA-8DCC-ED9075CA27F6}"/>
              </a:ext>
            </a:extLst>
          </p:cNvPr>
          <p:cNvCxnSpPr>
            <a:stCxn id="38" idx="3"/>
          </p:cNvCxnSpPr>
          <p:nvPr/>
        </p:nvCxnSpPr>
        <p:spPr bwMode="auto">
          <a:xfrm>
            <a:off x="3702162" y="2891373"/>
            <a:ext cx="972869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B8B4997-DA2E-4369-B1F9-47A0719E7EEF}"/>
              </a:ext>
            </a:extLst>
          </p:cNvPr>
          <p:cNvGrpSpPr/>
          <p:nvPr/>
        </p:nvGrpSpPr>
        <p:grpSpPr>
          <a:xfrm>
            <a:off x="4901098" y="2290329"/>
            <a:ext cx="1624673" cy="1491342"/>
            <a:chOff x="4937737" y="2441714"/>
            <a:chExt cx="1624673" cy="149134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2CBE04D-EEF7-49CC-BAD9-A78A42E676D2}"/>
                </a:ext>
              </a:extLst>
            </p:cNvPr>
            <p:cNvSpPr/>
            <p:nvPr/>
          </p:nvSpPr>
          <p:spPr>
            <a:xfrm>
              <a:off x="5563158" y="3291587"/>
              <a:ext cx="557983" cy="2729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057C113-1CFC-4172-BD98-EF2D8E61E5D5}"/>
                </a:ext>
              </a:extLst>
            </p:cNvPr>
            <p:cNvSpPr/>
            <p:nvPr/>
          </p:nvSpPr>
          <p:spPr>
            <a:xfrm>
              <a:off x="5845268" y="2773146"/>
              <a:ext cx="286334" cy="2729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61370E2-64EE-4EEE-87B9-39B6C9A39879}"/>
                </a:ext>
              </a:extLst>
            </p:cNvPr>
            <p:cNvSpPr/>
            <p:nvPr/>
          </p:nvSpPr>
          <p:spPr>
            <a:xfrm>
              <a:off x="5555538" y="2492896"/>
              <a:ext cx="286334" cy="2729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4F490C9-7F90-45E4-AA8D-195BAEDB70DE}"/>
                </a:ext>
              </a:extLst>
            </p:cNvPr>
            <p:cNvSpPr txBox="1"/>
            <p:nvPr/>
          </p:nvSpPr>
          <p:spPr>
            <a:xfrm>
              <a:off x="5103833" y="24417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04B2AA0-A1D1-45CF-8727-3F9BC98398F4}"/>
                </a:ext>
              </a:extLst>
            </p:cNvPr>
            <p:cNvSpPr txBox="1"/>
            <p:nvPr/>
          </p:nvSpPr>
          <p:spPr>
            <a:xfrm>
              <a:off x="4937737" y="300630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8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04FF611-2C76-4722-B4CE-00B675AB7388}"/>
                </a:ext>
              </a:extLst>
            </p:cNvPr>
            <p:cNvSpPr txBox="1"/>
            <p:nvPr/>
          </p:nvSpPr>
          <p:spPr>
            <a:xfrm>
              <a:off x="4973988" y="271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4C6942B5-7A13-467A-ACD5-8F7F8B0D88D8}"/>
                </a:ext>
              </a:extLst>
            </p:cNvPr>
            <p:cNvCxnSpPr/>
            <p:nvPr/>
          </p:nvCxnSpPr>
          <p:spPr bwMode="auto">
            <a:xfrm>
              <a:off x="5294299" y="3051600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220F363-83EB-432A-A66D-3DA51F72F80F}"/>
                </a:ext>
              </a:extLst>
            </p:cNvPr>
            <p:cNvCxnSpPr/>
            <p:nvPr/>
          </p:nvCxnSpPr>
          <p:spPr bwMode="auto">
            <a:xfrm>
              <a:off x="5549805" y="2473905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B2F62048-E706-4F10-80A1-6F95671E0EBB}"/>
                </a:ext>
              </a:extLst>
            </p:cNvPr>
            <p:cNvCxnSpPr/>
            <p:nvPr/>
          </p:nvCxnSpPr>
          <p:spPr bwMode="auto">
            <a:xfrm>
              <a:off x="5837837" y="2468322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613C1C2D-6AEF-4354-9AAC-54B063A5F264}"/>
                </a:ext>
              </a:extLst>
            </p:cNvPr>
            <p:cNvCxnSpPr/>
            <p:nvPr/>
          </p:nvCxnSpPr>
          <p:spPr bwMode="auto">
            <a:xfrm>
              <a:off x="6125869" y="2473905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6EB70ED-1155-4929-9187-20B734FF0C26}"/>
                </a:ext>
              </a:extLst>
            </p:cNvPr>
            <p:cNvSpPr txBox="1"/>
            <p:nvPr/>
          </p:nvSpPr>
          <p:spPr>
            <a:xfrm>
              <a:off x="5112060" y="324898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4  0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750632-85D1-4D3A-8989-7E7312922F7C}"/>
                </a:ext>
              </a:extLst>
            </p:cNvPr>
            <p:cNvCxnSpPr/>
            <p:nvPr/>
          </p:nvCxnSpPr>
          <p:spPr bwMode="auto">
            <a:xfrm>
              <a:off x="5292080" y="3573016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642FF9B-BD6C-4D2E-B9A6-3CE48601F8B5}"/>
                </a:ext>
              </a:extLst>
            </p:cNvPr>
            <p:cNvSpPr txBox="1"/>
            <p:nvPr/>
          </p:nvSpPr>
          <p:spPr>
            <a:xfrm>
              <a:off x="5112060" y="356372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4  8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17B147D-7076-4A0A-AB0E-11955734A867}"/>
              </a:ext>
            </a:extLst>
          </p:cNvPr>
          <p:cNvCxnSpPr/>
          <p:nvPr/>
        </p:nvCxnSpPr>
        <p:spPr bwMode="auto">
          <a:xfrm>
            <a:off x="3841483" y="3282389"/>
            <a:ext cx="1630617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8E38ABC-8F7B-427F-B6E3-1A715878D0C7}"/>
              </a:ext>
            </a:extLst>
          </p:cNvPr>
          <p:cNvGrpSpPr/>
          <p:nvPr/>
        </p:nvGrpSpPr>
        <p:grpSpPr>
          <a:xfrm>
            <a:off x="1943708" y="4437333"/>
            <a:ext cx="1616446" cy="933922"/>
            <a:chOff x="5472022" y="1932268"/>
            <a:chExt cx="1616446" cy="93392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6AFBBD2-623F-4BF1-9CE3-E82F478E5901}"/>
                </a:ext>
              </a:extLst>
            </p:cNvPr>
            <p:cNvSpPr txBox="1"/>
            <p:nvPr/>
          </p:nvSpPr>
          <p:spPr>
            <a:xfrm>
              <a:off x="5638118" y="193226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7D26D3A-34C1-4A2A-91D8-5604B956669A}"/>
                </a:ext>
              </a:extLst>
            </p:cNvPr>
            <p:cNvSpPr txBox="1"/>
            <p:nvPr/>
          </p:nvSpPr>
          <p:spPr>
            <a:xfrm>
              <a:off x="5472022" y="249685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8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F750371-8341-4023-9431-76187C598CAA}"/>
                </a:ext>
              </a:extLst>
            </p:cNvPr>
            <p:cNvSpPr txBox="1"/>
            <p:nvPr/>
          </p:nvSpPr>
          <p:spPr>
            <a:xfrm>
              <a:off x="5508273" y="220816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1F9F6A93-BC92-4F67-9FDA-F0D4AC9D9C05}"/>
                </a:ext>
              </a:extLst>
            </p:cNvPr>
            <p:cNvCxnSpPr/>
            <p:nvPr/>
          </p:nvCxnSpPr>
          <p:spPr bwMode="auto">
            <a:xfrm>
              <a:off x="5828584" y="2542154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3F6E000-7B47-4270-9786-C5CD47453BBD}"/>
                </a:ext>
              </a:extLst>
            </p:cNvPr>
            <p:cNvCxnSpPr/>
            <p:nvPr/>
          </p:nvCxnSpPr>
          <p:spPr bwMode="auto">
            <a:xfrm>
              <a:off x="6084090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9566685-1C6A-4618-8F84-721EA96AB4C7}"/>
                </a:ext>
              </a:extLst>
            </p:cNvPr>
            <p:cNvCxnSpPr/>
            <p:nvPr/>
          </p:nvCxnSpPr>
          <p:spPr bwMode="auto">
            <a:xfrm>
              <a:off x="6372122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E5D34F21-B880-470A-8C6A-33D343B78319}"/>
                </a:ext>
              </a:extLst>
            </p:cNvPr>
            <p:cNvCxnSpPr/>
            <p:nvPr/>
          </p:nvCxnSpPr>
          <p:spPr bwMode="auto">
            <a:xfrm>
              <a:off x="6660154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AFCE262-5C8A-418F-922E-C64ECED1D4AE}"/>
              </a:ext>
            </a:extLst>
          </p:cNvPr>
          <p:cNvGrpSpPr/>
          <p:nvPr/>
        </p:nvGrpSpPr>
        <p:grpSpPr>
          <a:xfrm>
            <a:off x="3527884" y="4438224"/>
            <a:ext cx="1656184" cy="933922"/>
            <a:chOff x="5432284" y="1932268"/>
            <a:chExt cx="1656184" cy="933922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94F247F-0322-4005-A94F-0E7D8A1E770D}"/>
                </a:ext>
              </a:extLst>
            </p:cNvPr>
            <p:cNvSpPr txBox="1"/>
            <p:nvPr/>
          </p:nvSpPr>
          <p:spPr>
            <a:xfrm>
              <a:off x="5638118" y="193226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5B9C167-169D-4FC4-AB5C-84E0BAC333B8}"/>
                </a:ext>
              </a:extLst>
            </p:cNvPr>
            <p:cNvSpPr txBox="1"/>
            <p:nvPr/>
          </p:nvSpPr>
          <p:spPr>
            <a:xfrm>
              <a:off x="5432284" y="249685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4  8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1EB931C-6AD0-46B5-8652-D05F0FCB0743}"/>
                </a:ext>
              </a:extLst>
            </p:cNvPr>
            <p:cNvSpPr txBox="1"/>
            <p:nvPr/>
          </p:nvSpPr>
          <p:spPr>
            <a:xfrm>
              <a:off x="5508273" y="220816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9FA01763-B74E-4134-AF9E-BD29FC3DBBAB}"/>
                </a:ext>
              </a:extLst>
            </p:cNvPr>
            <p:cNvCxnSpPr/>
            <p:nvPr/>
          </p:nvCxnSpPr>
          <p:spPr bwMode="auto">
            <a:xfrm>
              <a:off x="5828584" y="2542154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CD76B1EE-734A-4C93-9C3C-AC7430129E62}"/>
                </a:ext>
              </a:extLst>
            </p:cNvPr>
            <p:cNvCxnSpPr/>
            <p:nvPr/>
          </p:nvCxnSpPr>
          <p:spPr bwMode="auto">
            <a:xfrm>
              <a:off x="6084090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95B38116-286A-49A2-A8C3-11E482AB82FD}"/>
                </a:ext>
              </a:extLst>
            </p:cNvPr>
            <p:cNvCxnSpPr/>
            <p:nvPr/>
          </p:nvCxnSpPr>
          <p:spPr bwMode="auto">
            <a:xfrm>
              <a:off x="6372122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588C8C11-C6B7-4FF0-ACA9-6DBF99473694}"/>
                </a:ext>
              </a:extLst>
            </p:cNvPr>
            <p:cNvCxnSpPr/>
            <p:nvPr/>
          </p:nvCxnSpPr>
          <p:spPr bwMode="auto">
            <a:xfrm>
              <a:off x="6660154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02" name="Picture 20">
            <a:extLst>
              <a:ext uri="{FF2B5EF4-FFF2-40B4-BE49-F238E27FC236}">
                <a16:creationId xmlns:a16="http://schemas.microsoft.com/office/drawing/2014/main" id="{BEB1BC84-0412-480C-8B13-BCF2C3511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154" y="4697011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369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12×4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968044" y="1369453"/>
            <a:ext cx="1980220" cy="262562"/>
            <a:chOff x="4968044" y="1369453"/>
            <a:chExt cx="1980220" cy="262562"/>
          </a:xfrm>
        </p:grpSpPr>
        <p:sp>
          <p:nvSpPr>
            <p:cNvPr id="44" name="직사각형 43"/>
            <p:cNvSpPr/>
            <p:nvPr/>
          </p:nvSpPr>
          <p:spPr>
            <a:xfrm>
              <a:off x="6317523" y="137320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968044" y="137642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보기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652120" y="136945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+</a:t>
              </a:r>
              <a:endParaRPr lang="ko-KR" altLang="en-US" sz="1100" b="1" dirty="0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5650778" y="137351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4966702" y="137642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보기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3196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43"/>
          <p:cNvSpPr txBox="1"/>
          <p:nvPr/>
        </p:nvSpPr>
        <p:spPr>
          <a:xfrm>
            <a:off x="440351" y="171672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계산에서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무엇을 나타낼까요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40461" y="4175792"/>
            <a:ext cx="56339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일 모형의 수이고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40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십 모형의 수입니다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588" y="42241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5829240" y="51287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A8BDDCA-F478-4F08-BE36-127C93B2C773}"/>
              </a:ext>
            </a:extLst>
          </p:cNvPr>
          <p:cNvGrpSpPr/>
          <p:nvPr/>
        </p:nvGrpSpPr>
        <p:grpSpPr>
          <a:xfrm>
            <a:off x="2712453" y="2245969"/>
            <a:ext cx="1624673" cy="1491342"/>
            <a:chOff x="2712453" y="2245969"/>
            <a:chExt cx="1624673" cy="149134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7A7176-0532-4DFF-A97A-469013F4C205}"/>
                </a:ext>
              </a:extLst>
            </p:cNvPr>
            <p:cNvSpPr txBox="1"/>
            <p:nvPr/>
          </p:nvSpPr>
          <p:spPr>
            <a:xfrm>
              <a:off x="2878549" y="2245969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67DE22-9FE3-48F2-AE0D-A9C6270E9285}"/>
                </a:ext>
              </a:extLst>
            </p:cNvPr>
            <p:cNvSpPr txBox="1"/>
            <p:nvPr/>
          </p:nvSpPr>
          <p:spPr>
            <a:xfrm>
              <a:off x="2712453" y="2810559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8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13DE010-0A3D-43BE-8D90-95B4058B46F9}"/>
                </a:ext>
              </a:extLst>
            </p:cNvPr>
            <p:cNvSpPr txBox="1"/>
            <p:nvPr/>
          </p:nvSpPr>
          <p:spPr>
            <a:xfrm>
              <a:off x="2748704" y="2521869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F2587FA1-66EE-40C5-A640-D04D8D4E6371}"/>
                </a:ext>
              </a:extLst>
            </p:cNvPr>
            <p:cNvCxnSpPr/>
            <p:nvPr/>
          </p:nvCxnSpPr>
          <p:spPr bwMode="auto">
            <a:xfrm>
              <a:off x="3069015" y="2855855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9CD7AFF-DEA4-4C7E-B415-E7E5B890C75C}"/>
                </a:ext>
              </a:extLst>
            </p:cNvPr>
            <p:cNvCxnSpPr/>
            <p:nvPr/>
          </p:nvCxnSpPr>
          <p:spPr bwMode="auto">
            <a:xfrm>
              <a:off x="3324521" y="2278160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B542357-8F58-4713-BE19-F4272898489A}"/>
                </a:ext>
              </a:extLst>
            </p:cNvPr>
            <p:cNvCxnSpPr/>
            <p:nvPr/>
          </p:nvCxnSpPr>
          <p:spPr bwMode="auto">
            <a:xfrm>
              <a:off x="3612553" y="2272577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477C41E-3775-44DE-A203-EA1D02864BCB}"/>
                </a:ext>
              </a:extLst>
            </p:cNvPr>
            <p:cNvCxnSpPr/>
            <p:nvPr/>
          </p:nvCxnSpPr>
          <p:spPr bwMode="auto">
            <a:xfrm>
              <a:off x="3900585" y="2278160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790F05C-C7E6-4A58-9230-6A467146DAC9}"/>
                </a:ext>
              </a:extLst>
            </p:cNvPr>
            <p:cNvSpPr txBox="1"/>
            <p:nvPr/>
          </p:nvSpPr>
          <p:spPr>
            <a:xfrm>
              <a:off x="2886776" y="3053235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4  0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33C6412-1F47-41F3-B93A-E327623602CB}"/>
                </a:ext>
              </a:extLst>
            </p:cNvPr>
            <p:cNvCxnSpPr/>
            <p:nvPr/>
          </p:nvCxnSpPr>
          <p:spPr bwMode="auto">
            <a:xfrm>
              <a:off x="3066796" y="3377271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4108484-DBD8-49A7-B91F-40DD36127877}"/>
                </a:ext>
              </a:extLst>
            </p:cNvPr>
            <p:cNvSpPr txBox="1"/>
            <p:nvPr/>
          </p:nvSpPr>
          <p:spPr>
            <a:xfrm>
              <a:off x="2886776" y="3367979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4  8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380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12×4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968044" y="1369453"/>
            <a:ext cx="1980220" cy="262562"/>
            <a:chOff x="4968044" y="1369453"/>
            <a:chExt cx="1980220" cy="262562"/>
          </a:xfrm>
        </p:grpSpPr>
        <p:sp>
          <p:nvSpPr>
            <p:cNvPr id="44" name="직사각형 43"/>
            <p:cNvSpPr/>
            <p:nvPr/>
          </p:nvSpPr>
          <p:spPr>
            <a:xfrm>
              <a:off x="6317523" y="137320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968044" y="137642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보기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652120" y="136945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966702" y="137642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보기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3196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43"/>
          <p:cNvSpPr txBox="1"/>
          <p:nvPr/>
        </p:nvSpPr>
        <p:spPr>
          <a:xfrm>
            <a:off x="440351" y="171672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552" y="3898793"/>
            <a:ext cx="619268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 수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곱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일의 자리에 쓰고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 수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곱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십의 자리에 써서 계산합니다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279" y="44488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6312921" y="137647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5829240" y="51287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8C67B06-951E-4831-9E12-B85675BAEC05}"/>
              </a:ext>
            </a:extLst>
          </p:cNvPr>
          <p:cNvGrpSpPr/>
          <p:nvPr/>
        </p:nvGrpSpPr>
        <p:grpSpPr>
          <a:xfrm>
            <a:off x="2712453" y="2245969"/>
            <a:ext cx="1624673" cy="1491342"/>
            <a:chOff x="2712453" y="2245969"/>
            <a:chExt cx="1624673" cy="149134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065988-985E-4907-9095-A7E48E4E87D7}"/>
                </a:ext>
              </a:extLst>
            </p:cNvPr>
            <p:cNvSpPr txBox="1"/>
            <p:nvPr/>
          </p:nvSpPr>
          <p:spPr>
            <a:xfrm>
              <a:off x="2878549" y="2245969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D33B03-F540-4D49-BAC0-FC33DC8F236F}"/>
                </a:ext>
              </a:extLst>
            </p:cNvPr>
            <p:cNvSpPr txBox="1"/>
            <p:nvPr/>
          </p:nvSpPr>
          <p:spPr>
            <a:xfrm>
              <a:off x="2712453" y="2810559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8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0CF6371-A9B5-466D-8B9C-C1BD8B169414}"/>
                </a:ext>
              </a:extLst>
            </p:cNvPr>
            <p:cNvSpPr txBox="1"/>
            <p:nvPr/>
          </p:nvSpPr>
          <p:spPr>
            <a:xfrm>
              <a:off x="2748704" y="2521869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4119235-E360-4B8C-AA2F-AC2E412548DB}"/>
                </a:ext>
              </a:extLst>
            </p:cNvPr>
            <p:cNvCxnSpPr/>
            <p:nvPr/>
          </p:nvCxnSpPr>
          <p:spPr bwMode="auto">
            <a:xfrm>
              <a:off x="3069015" y="2855855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3135228-2D77-49AF-9EDF-7398A1E011DD}"/>
                </a:ext>
              </a:extLst>
            </p:cNvPr>
            <p:cNvCxnSpPr/>
            <p:nvPr/>
          </p:nvCxnSpPr>
          <p:spPr bwMode="auto">
            <a:xfrm>
              <a:off x="3324521" y="2278160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BA47AE15-1346-42FD-A5B0-C7DA0EE4B1D4}"/>
                </a:ext>
              </a:extLst>
            </p:cNvPr>
            <p:cNvCxnSpPr/>
            <p:nvPr/>
          </p:nvCxnSpPr>
          <p:spPr bwMode="auto">
            <a:xfrm>
              <a:off x="3612553" y="2272577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2A3262F-8D51-483E-97A7-056FC40997E6}"/>
                </a:ext>
              </a:extLst>
            </p:cNvPr>
            <p:cNvCxnSpPr/>
            <p:nvPr/>
          </p:nvCxnSpPr>
          <p:spPr bwMode="auto">
            <a:xfrm>
              <a:off x="3900585" y="2278160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C833E0F-1982-46E4-A1C3-9AA42D933EA0}"/>
                </a:ext>
              </a:extLst>
            </p:cNvPr>
            <p:cNvSpPr txBox="1"/>
            <p:nvPr/>
          </p:nvSpPr>
          <p:spPr>
            <a:xfrm>
              <a:off x="2886776" y="3053235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4  0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1B8B493-12A2-4BD2-B98F-507AAEEA619B}"/>
                </a:ext>
              </a:extLst>
            </p:cNvPr>
            <p:cNvCxnSpPr/>
            <p:nvPr/>
          </p:nvCxnSpPr>
          <p:spPr bwMode="auto">
            <a:xfrm>
              <a:off x="3066796" y="3377271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0D7B5E-A5FF-4DF1-B128-7E9E529FB13F}"/>
                </a:ext>
              </a:extLst>
            </p:cNvPr>
            <p:cNvSpPr txBox="1"/>
            <p:nvPr/>
          </p:nvSpPr>
          <p:spPr>
            <a:xfrm>
              <a:off x="2886776" y="3367979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4  8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6" name="Picture 2">
            <a:extLst>
              <a:ext uri="{FF2B5EF4-FFF2-40B4-BE49-F238E27FC236}">
                <a16:creationId xmlns:a16="http://schemas.microsoft.com/office/drawing/2014/main" id="{4B17FD1F-1C20-4746-B092-F73C53376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33" y="394122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461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781390" y="2848665"/>
            <a:ext cx="1463428" cy="1243546"/>
            <a:chOff x="1793136" y="2026173"/>
            <a:chExt cx="1463428" cy="1243546"/>
          </a:xfrm>
        </p:grpSpPr>
        <p:sp>
          <p:nvSpPr>
            <p:cNvPr id="23" name="TextBox 22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3  1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93136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 bwMode="auto">
            <a:xfrm>
              <a:off x="2013607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2307382" y="2708920"/>
              <a:ext cx="68705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9  3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8063" y="3011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2401570" y="2848665"/>
            <a:ext cx="1462032" cy="1243546"/>
            <a:chOff x="1705812" y="2852936"/>
            <a:chExt cx="1462032" cy="1243546"/>
          </a:xfrm>
        </p:grpSpPr>
        <p:sp>
          <p:nvSpPr>
            <p:cNvPr id="36" name="TextBox 35"/>
            <p:cNvSpPr txBox="1"/>
            <p:nvPr/>
          </p:nvSpPr>
          <p:spPr>
            <a:xfrm>
              <a:off x="1717494" y="2852936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05812" y="3128886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 bwMode="auto">
            <a:xfrm>
              <a:off x="1938000" y="3498218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2203283" y="3535683"/>
              <a:ext cx="70085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4  8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929" y="383875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4135939" y="2848665"/>
            <a:ext cx="1765284" cy="387464"/>
            <a:chOff x="3710602" y="2969528"/>
            <a:chExt cx="1765284" cy="387464"/>
          </a:xfrm>
        </p:grpSpPr>
        <p:sp>
          <p:nvSpPr>
            <p:cNvPr id="45" name="TextBox 44"/>
            <p:cNvSpPr txBox="1"/>
            <p:nvPr/>
          </p:nvSpPr>
          <p:spPr>
            <a:xfrm>
              <a:off x="4614715" y="2987660"/>
              <a:ext cx="57921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710602" y="2969528"/>
              <a:ext cx="1003801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23×2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</a:p>
          </p:txBody>
        </p:sp>
        <p:pic>
          <p:nvPicPr>
            <p:cNvPr id="4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8163" y="306950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4172007" y="3578629"/>
            <a:ext cx="1632641" cy="387464"/>
            <a:chOff x="3746670" y="3703366"/>
            <a:chExt cx="1632641" cy="387464"/>
          </a:xfrm>
        </p:grpSpPr>
        <p:sp>
          <p:nvSpPr>
            <p:cNvPr id="47" name="TextBox 46"/>
            <p:cNvSpPr txBox="1"/>
            <p:nvPr/>
          </p:nvSpPr>
          <p:spPr>
            <a:xfrm>
              <a:off x="4614715" y="3721498"/>
              <a:ext cx="57921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39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6670" y="3703366"/>
              <a:ext cx="93166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13×3=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1588" y="379750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https://cdata2.tsherpa.co.kr/tsherpa/MultiMedia/Flash/2020/curri/index.html?flashxmlnum=youblue86&amp;classa=A8-C1-31-MM-MM-04-05-03-0-0-0-0&amp;classno=MM_31_04/suh_0301_04_0003/suh_0301_04_0003_205_1.html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0" y="980729"/>
            <a:ext cx="6878585" cy="414046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647564" y="980728"/>
            <a:ext cx="4805130" cy="464730"/>
          </a:xfrm>
          <a:prstGeom prst="rect">
            <a:avLst/>
          </a:prstGeom>
          <a:solidFill>
            <a:srgbClr val="F6E7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올림이 없는 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 err="1">
                <a:solidFill>
                  <a:schemeClr val="tx1"/>
                </a:solidFill>
              </a:rPr>
              <a:t>몇십몇</a:t>
            </a:r>
            <a:r>
              <a:rPr lang="en-US" altLang="ko-KR" sz="1800" dirty="0">
                <a:solidFill>
                  <a:schemeClr val="tx1"/>
                </a:solidFill>
              </a:rPr>
              <a:t>)×(</a:t>
            </a:r>
            <a:r>
              <a:rPr lang="ko-KR" altLang="en-US" sz="1800" dirty="0">
                <a:solidFill>
                  <a:schemeClr val="tx1"/>
                </a:solidFill>
              </a:rPr>
              <a:t>몇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  <a:r>
              <a:rPr lang="ko-KR" altLang="en-US" sz="1800" dirty="0">
                <a:solidFill>
                  <a:schemeClr val="tx1"/>
                </a:solidFill>
              </a:rPr>
              <a:t>을 계산해 봅시다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15249" y="2252891"/>
            <a:ext cx="86489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/>
              <a:t>3 1</a:t>
            </a:r>
            <a:endParaRPr lang="ko-KR" alt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79612" y="3021713"/>
            <a:ext cx="86489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/>
              <a:t>   3</a:t>
            </a:r>
            <a:endParaRPr lang="ko-KR" alt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2674568" y="3151020"/>
            <a:ext cx="86489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/>
              <a:t> 23</a:t>
            </a:r>
            <a:endParaRPr lang="ko-KR" alt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4217855" y="3157808"/>
            <a:ext cx="590732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/>
              <a:t> 2</a:t>
            </a:r>
            <a:endParaRPr lang="ko-KR" altLang="en-US" sz="2800" dirty="0"/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811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3" y="908720"/>
            <a:ext cx="647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배는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상자가 있고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사과는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상자가 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어느 과일이 더 많은지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4472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3196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440351" y="171672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배와 사과의 개수를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23681" y="2212406"/>
            <a:ext cx="43924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12×3=36(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:22×2=44(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080" y="22631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7305577-8D2E-4F4A-8456-9DF55D3FD820}"/>
              </a:ext>
            </a:extLst>
          </p:cNvPr>
          <p:cNvGrpSpPr/>
          <p:nvPr/>
        </p:nvGrpSpPr>
        <p:grpSpPr>
          <a:xfrm>
            <a:off x="5652120" y="1268760"/>
            <a:ext cx="1296144" cy="259347"/>
            <a:chOff x="5652120" y="1369453"/>
            <a:chExt cx="1296144" cy="25934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7CDD093-FB0A-4A8A-AFF0-DB296CFFCD39}"/>
                </a:ext>
              </a:extLst>
            </p:cNvPr>
            <p:cNvSpPr/>
            <p:nvPr/>
          </p:nvSpPr>
          <p:spPr>
            <a:xfrm>
              <a:off x="6317523" y="137320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6A77164-AA92-44C2-A93C-1B406163C8B2}"/>
                </a:ext>
              </a:extLst>
            </p:cNvPr>
            <p:cNvSpPr/>
            <p:nvPr/>
          </p:nvSpPr>
          <p:spPr>
            <a:xfrm>
              <a:off x="5652120" y="136945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+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439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3" y="908720"/>
            <a:ext cx="647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배는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상자가 있고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사과는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상자가 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어느 과일이 더 많은지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4472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1604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440351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과일이 더 많나요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23681" y="2196486"/>
            <a:ext cx="43924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사과가 더 많습니다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080" y="22472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7305577-8D2E-4F4A-8456-9DF55D3FD820}"/>
              </a:ext>
            </a:extLst>
          </p:cNvPr>
          <p:cNvGrpSpPr/>
          <p:nvPr/>
        </p:nvGrpSpPr>
        <p:grpSpPr>
          <a:xfrm>
            <a:off x="5652120" y="1268760"/>
            <a:ext cx="1296144" cy="259347"/>
            <a:chOff x="5652120" y="1369453"/>
            <a:chExt cx="1296144" cy="25934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7CDD093-FB0A-4A8A-AFF0-DB296CFFCD39}"/>
                </a:ext>
              </a:extLst>
            </p:cNvPr>
            <p:cNvSpPr/>
            <p:nvPr/>
          </p:nvSpPr>
          <p:spPr>
            <a:xfrm>
              <a:off x="6317523" y="137320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6A77164-AA92-44C2-A93C-1B406163C8B2}"/>
                </a:ext>
              </a:extLst>
            </p:cNvPr>
            <p:cNvSpPr/>
            <p:nvPr/>
          </p:nvSpPr>
          <p:spPr>
            <a:xfrm>
              <a:off x="5652120" y="136945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918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https://cdata2.tsherpa.co.kr/tsherpa/MultiMedia/Flash/2020/curri/index.html?flashxmlnum=youblue86&amp;classa=A8-C1-31-MM-MM-04-05-03-0-0-0-0&amp;classno=MM_31_04/suh_0301_04_0003/suh_0301_04_0003_301_1.html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올림이 없는 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계산하기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5556" y="2096852"/>
            <a:ext cx="62077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몇십몇을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몇십과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몇으로 나누어 계산합니다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26" y="22169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82" y="2625589"/>
            <a:ext cx="6313873" cy="272046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099776" y="2880756"/>
            <a:ext cx="720080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3    1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59816" y="3288177"/>
            <a:ext cx="32403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27784" y="3288177"/>
            <a:ext cx="32403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×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23" y="2750697"/>
            <a:ext cx="329577" cy="26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367857" y="26164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135651-7630-4BA0-BE10-82A413581F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5756" y="2816642"/>
            <a:ext cx="3344255" cy="24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5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964604"/>
              </p:ext>
            </p:extLst>
          </p:nvPr>
        </p:nvGraphicFramePr>
        <p:xfrm>
          <a:off x="179388" y="149396"/>
          <a:ext cx="8774172" cy="512043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어느 과자가 더 많을까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12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개씩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상자와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개씩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상자에 들어 있는 과자의 개수가 각각 몇 개인지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방법으로 올림이 없는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 모형으로 올림이 없는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원리와 형식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올림이 없는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익히기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활동＋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활동＋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올림이 없는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직접 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06972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문장으로 된 문제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12464" y="3008275"/>
            <a:ext cx="3435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409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9082" y="4941168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69598" y="5057275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6285955" y="4889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1A3AF37F-D629-48A8-ABCF-320B45735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644EA14E-9263-435B-AAC9-0F402043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86CD3ED1-D2C4-4919-9C9D-81C54677AFD7}"/>
              </a:ext>
            </a:extLst>
          </p:cNvPr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CFA77AE-10F8-445A-8D0C-89AA0DDC6560}"/>
              </a:ext>
            </a:extLst>
          </p:cNvPr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359DBE5C-6993-4D86-BA33-81E58876D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234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20325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\app\resource\contents\lesson04\ops\lesson04\images\mm_31_4_02_07_02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645612"/>
            <a:ext cx="307224" cy="30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8569" y="2047614"/>
            <a:ext cx="4223863" cy="204530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385012" y="4288458"/>
            <a:ext cx="40566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2810218" y="4273069"/>
            <a:ext cx="12601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21 ×       =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07368" y="4294203"/>
            <a:ext cx="4926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901" y="41833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186" y="41432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860" y="5060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717494" y="3229919"/>
            <a:ext cx="1456587" cy="1052079"/>
            <a:chOff x="1799977" y="2026173"/>
            <a:chExt cx="1456587" cy="1052079"/>
          </a:xfrm>
        </p:grpSpPr>
        <p:sp>
          <p:nvSpPr>
            <p:cNvPr id="35" name="TextBox 34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1  1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99977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7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 bwMode="auto">
            <a:xfrm>
              <a:off x="2130647" y="2671455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2314223" y="2708920"/>
              <a:ext cx="70085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7  7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81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5" name="그룹 44"/>
          <p:cNvGrpSpPr/>
          <p:nvPr/>
        </p:nvGrpSpPr>
        <p:grpSpPr>
          <a:xfrm>
            <a:off x="1290177" y="2246645"/>
            <a:ext cx="1667338" cy="387464"/>
            <a:chOff x="3746670" y="2969528"/>
            <a:chExt cx="1667338" cy="387464"/>
          </a:xfrm>
        </p:grpSpPr>
        <p:sp>
          <p:nvSpPr>
            <p:cNvPr id="47" name="TextBox 46"/>
            <p:cNvSpPr txBox="1"/>
            <p:nvPr/>
          </p:nvSpPr>
          <p:spPr>
            <a:xfrm>
              <a:off x="4616225" y="2987660"/>
              <a:ext cx="57921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28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6670" y="2969528"/>
              <a:ext cx="93166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14×2=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6285" y="303302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3" name="그룹 52"/>
          <p:cNvGrpSpPr/>
          <p:nvPr/>
        </p:nvGrpSpPr>
        <p:grpSpPr>
          <a:xfrm>
            <a:off x="4005069" y="2219922"/>
            <a:ext cx="1652746" cy="387464"/>
            <a:chOff x="3746670" y="2969528"/>
            <a:chExt cx="1652746" cy="387464"/>
          </a:xfrm>
        </p:grpSpPr>
        <p:sp>
          <p:nvSpPr>
            <p:cNvPr id="60" name="TextBox 59"/>
            <p:cNvSpPr txBox="1"/>
            <p:nvPr/>
          </p:nvSpPr>
          <p:spPr>
            <a:xfrm>
              <a:off x="4615134" y="2987660"/>
              <a:ext cx="52655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46670" y="2969528"/>
              <a:ext cx="93166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21×3=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693" y="303302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3" name="그룹 62"/>
          <p:cNvGrpSpPr/>
          <p:nvPr/>
        </p:nvGrpSpPr>
        <p:grpSpPr>
          <a:xfrm>
            <a:off x="4391980" y="3234905"/>
            <a:ext cx="1499088" cy="1052079"/>
            <a:chOff x="1757476" y="2026173"/>
            <a:chExt cx="1499088" cy="1052079"/>
          </a:xfrm>
        </p:grpSpPr>
        <p:sp>
          <p:nvSpPr>
            <p:cNvPr id="64" name="TextBox 63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57476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 bwMode="auto">
            <a:xfrm>
              <a:off x="2113960" y="2671455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2280762" y="2708920"/>
              <a:ext cx="70085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81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suh_p_0301_04_0003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03548" y="1616248"/>
            <a:ext cx="62191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승민이는 둘레가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32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공원을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바퀴 달렸습니다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승민이가 달린 거리는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쓰고 답을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소스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28988" y="2676848"/>
            <a:ext cx="494640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187355" y="2675505"/>
            <a:ext cx="3225496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238492" y="3061773"/>
            <a:ext cx="3225496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99592" y="3088390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343759" y="2721375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648706" y="2792660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814" y="282427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364857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504" y="29222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366" y="40112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43"/>
          <p:cNvSpPr txBox="1"/>
          <p:nvPr/>
        </p:nvSpPr>
        <p:spPr>
          <a:xfrm>
            <a:off x="2810327" y="2837419"/>
            <a:ext cx="1260140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32×3=96</a:t>
            </a:r>
          </a:p>
        </p:txBody>
      </p:sp>
      <p:sp>
        <p:nvSpPr>
          <p:cNvPr id="75" name="TextBox 43"/>
          <p:cNvSpPr txBox="1"/>
          <p:nvPr/>
        </p:nvSpPr>
        <p:spPr>
          <a:xfrm>
            <a:off x="2818575" y="3668196"/>
            <a:ext cx="482514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96</a:t>
            </a:r>
          </a:p>
        </p:txBody>
      </p:sp>
      <p:sp>
        <p:nvSpPr>
          <p:cNvPr id="76" name="TextBox 43"/>
          <p:cNvSpPr txBox="1"/>
          <p:nvPr/>
        </p:nvSpPr>
        <p:spPr>
          <a:xfrm>
            <a:off x="3301089" y="3664964"/>
            <a:ext cx="44033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120269" y="30954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69A6294-AA36-4AA4-A350-A92E41400DD9}"/>
              </a:ext>
            </a:extLst>
          </p:cNvPr>
          <p:cNvCxnSpPr>
            <a:cxnSpLocks/>
          </p:cNvCxnSpPr>
          <p:nvPr/>
        </p:nvCxnSpPr>
        <p:spPr bwMode="auto">
          <a:xfrm>
            <a:off x="611560" y="1952836"/>
            <a:ext cx="5081328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0E62D9A-F9FE-400E-9FCD-F0D5B94670CF}"/>
              </a:ext>
            </a:extLst>
          </p:cNvPr>
          <p:cNvCxnSpPr>
            <a:cxnSpLocks/>
          </p:cNvCxnSpPr>
          <p:nvPr/>
        </p:nvCxnSpPr>
        <p:spPr bwMode="auto">
          <a:xfrm>
            <a:off x="611560" y="2279286"/>
            <a:ext cx="5954390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5" name="Picture 40">
            <a:extLst>
              <a:ext uri="{FF2B5EF4-FFF2-40B4-BE49-F238E27FC236}">
                <a16:creationId xmlns:a16="http://schemas.microsoft.com/office/drawing/2014/main" id="{10F33E84-5827-4D05-AE87-EDB34B65A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52" y="2315683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1">
            <a:extLst>
              <a:ext uri="{FF2B5EF4-FFF2-40B4-BE49-F238E27FC236}">
                <a16:creationId xmlns:a16="http://schemas.microsoft.com/office/drawing/2014/main" id="{75EF984B-EBFF-4BAD-AB9E-3162A3DB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309178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4A3D70A-FA7B-4346-A6F4-40C69AF113B0}"/>
              </a:ext>
            </a:extLst>
          </p:cNvPr>
          <p:cNvCxnSpPr>
            <a:cxnSpLocks/>
          </p:cNvCxnSpPr>
          <p:nvPr/>
        </p:nvCxnSpPr>
        <p:spPr bwMode="auto">
          <a:xfrm>
            <a:off x="5760132" y="1952836"/>
            <a:ext cx="923246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8547D560-5EFC-433D-B83E-FB4433592DA4}"/>
              </a:ext>
            </a:extLst>
          </p:cNvPr>
          <p:cNvSpPr/>
          <p:nvPr/>
        </p:nvSpPr>
        <p:spPr>
          <a:xfrm>
            <a:off x="4800103" y="2429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계산을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83568" y="2333559"/>
            <a:ext cx="2629941" cy="2069460"/>
            <a:chOff x="1715717" y="2026173"/>
            <a:chExt cx="2629941" cy="2069460"/>
          </a:xfrm>
        </p:grpSpPr>
        <p:sp>
          <p:nvSpPr>
            <p:cNvPr id="26" name="TextBox 2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15717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 bwMode="auto">
            <a:xfrm>
              <a:off x="1998006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81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2011649" y="3164829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8  0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 bwMode="auto">
            <a:xfrm>
              <a:off x="1998006" y="3637862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2015716" y="3726301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19544" y="2708919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3×2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19544" y="3164829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40×2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TextBox 43"/>
          <p:cNvSpPr txBox="1"/>
          <p:nvPr/>
        </p:nvSpPr>
        <p:spPr>
          <a:xfrm>
            <a:off x="367781" y="2345834"/>
            <a:ext cx="10409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1971542" y="2956902"/>
            <a:ext cx="3435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964262" y="3380126"/>
            <a:ext cx="3435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95396" y="2333559"/>
            <a:ext cx="4749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3962576" y="2330816"/>
            <a:ext cx="1664401" cy="387464"/>
            <a:chOff x="3746670" y="2969528"/>
            <a:chExt cx="1664401" cy="387464"/>
          </a:xfrm>
        </p:grpSpPr>
        <p:sp>
          <p:nvSpPr>
            <p:cNvPr id="47" name="TextBox 46"/>
            <p:cNvSpPr txBox="1"/>
            <p:nvPr/>
          </p:nvSpPr>
          <p:spPr>
            <a:xfrm>
              <a:off x="4608122" y="2987660"/>
              <a:ext cx="63713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6670" y="2969528"/>
              <a:ext cx="93166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22×3=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3348" y="304279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6">
            <a:extLst>
              <a:ext uri="{FF2B5EF4-FFF2-40B4-BE49-F238E27FC236}">
                <a16:creationId xmlns:a16="http://schemas.microsoft.com/office/drawing/2014/main" id="{3223822A-2D39-419B-B717-3C084643D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>
            <a:extLst>
              <a:ext uri="{FF2B5EF4-FFF2-40B4-BE49-F238E27FC236}">
                <a16:creationId xmlns:a16="http://schemas.microsoft.com/office/drawing/2014/main" id="{14599B5C-A36B-49CD-91D2-7889CEBC7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83C5B814-249F-4C1C-8323-8B0957DDD350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3767AEC-75E2-44CB-A3C6-EFE086279D9F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11B299-E4AF-4B4F-A7AD-2BAAF2A49AFC}"/>
              </a:ext>
            </a:extLst>
          </p:cNvPr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https://cdata2.tsherpa.co.kr/tsherpa/MultiMedia/Flash/2020/curri/index.html?flashxmlnum=jmp1130&amp;classa=A8-C1-31-MM-MM-04-05-03-0-0-0-0&amp;classno=MM_31_04/suh_0301_04_0003/suh_0301_04_0003_401_1.html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655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계산을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83568" y="2333559"/>
            <a:ext cx="2629941" cy="2069460"/>
            <a:chOff x="1715717" y="2026173"/>
            <a:chExt cx="2629941" cy="2069460"/>
          </a:xfrm>
        </p:grpSpPr>
        <p:sp>
          <p:nvSpPr>
            <p:cNvPr id="26" name="TextBox 2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15717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 bwMode="auto">
            <a:xfrm>
              <a:off x="1998006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81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2011649" y="3164829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8  0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 bwMode="auto">
            <a:xfrm>
              <a:off x="1998006" y="3637862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2015716" y="3726301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19544" y="2708919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3×2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19544" y="3164829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40×2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TextBox 43"/>
          <p:cNvSpPr txBox="1"/>
          <p:nvPr/>
        </p:nvSpPr>
        <p:spPr>
          <a:xfrm>
            <a:off x="367781" y="2345834"/>
            <a:ext cx="10005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1971542" y="2956902"/>
            <a:ext cx="3435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964262" y="3380126"/>
            <a:ext cx="3435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95396" y="2333559"/>
            <a:ext cx="4749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3962576" y="2330816"/>
            <a:ext cx="1664401" cy="387464"/>
            <a:chOff x="3746670" y="2969528"/>
            <a:chExt cx="1664401" cy="387464"/>
          </a:xfrm>
        </p:grpSpPr>
        <p:sp>
          <p:nvSpPr>
            <p:cNvPr id="47" name="TextBox 46"/>
            <p:cNvSpPr txBox="1"/>
            <p:nvPr/>
          </p:nvSpPr>
          <p:spPr>
            <a:xfrm>
              <a:off x="4608122" y="2987660"/>
              <a:ext cx="63713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6670" y="2969528"/>
              <a:ext cx="93166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22×3=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3348" y="304279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6">
            <a:extLst>
              <a:ext uri="{FF2B5EF4-FFF2-40B4-BE49-F238E27FC236}">
                <a16:creationId xmlns:a16="http://schemas.microsoft.com/office/drawing/2014/main" id="{3223822A-2D39-419B-B717-3C084643D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>
            <a:extLst>
              <a:ext uri="{FF2B5EF4-FFF2-40B4-BE49-F238E27FC236}">
                <a16:creationId xmlns:a16="http://schemas.microsoft.com/office/drawing/2014/main" id="{14599B5C-A36B-49CD-91D2-7889CEBC7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8A299FD-A440-4D19-A679-342BF4E036B5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95DD938-88E0-4DC3-AAB6-E86D15FFAFAF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id="{5E20B93B-4DE0-4ED4-805F-FC16F7D9CB2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0F96A55-B4D2-4516-98ED-11A8628A47FD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B2E48700-5E7E-4710-AD0F-5F2BDAE81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DC87067-9F2D-4CA1-90DC-6725D78EF015}"/>
              </a:ext>
            </a:extLst>
          </p:cNvPr>
          <p:cNvSpPr/>
          <p:nvPr/>
        </p:nvSpPr>
        <p:spPr bwMode="auto">
          <a:xfrm>
            <a:off x="3141564" y="4629520"/>
            <a:ext cx="879187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 </a:t>
            </a: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  6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E0E397DA-8923-4044-82A8-CB7CA87AB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923200"/>
              </p:ext>
            </p:extLst>
          </p:nvPr>
        </p:nvGraphicFramePr>
        <p:xfrm>
          <a:off x="2818880" y="3659600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896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덧셈식을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https://cdata2.tsherpa.co.kr/tsherpa/MultiMedia/Flash/2020/curri/index.html?flashxmlnum=youblue86&amp;classa=A8-C1-31-MM-MM-04-05-03-0-0-0-0&amp;classno=MM_31_04/suh_0301_04_0003/suh_0301_04_0003_401_1.html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5647390" y="5107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840" y="1635449"/>
            <a:ext cx="307224" cy="30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2387553" y="2789508"/>
            <a:ext cx="2385316" cy="387464"/>
            <a:chOff x="3386796" y="2969528"/>
            <a:chExt cx="2385316" cy="387464"/>
          </a:xfrm>
        </p:grpSpPr>
        <p:sp>
          <p:nvSpPr>
            <p:cNvPr id="35" name="TextBox 34"/>
            <p:cNvSpPr txBox="1"/>
            <p:nvPr/>
          </p:nvSpPr>
          <p:spPr>
            <a:xfrm>
              <a:off x="4985453" y="2987660"/>
              <a:ext cx="73731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86796" y="2969528"/>
              <a:ext cx="1651414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31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31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31=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4389" y="304078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321" y="3269065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740425" y="3249861"/>
            <a:ext cx="1867579" cy="395163"/>
            <a:chOff x="3601599" y="2969528"/>
            <a:chExt cx="1867579" cy="395163"/>
          </a:xfrm>
        </p:grpSpPr>
        <p:sp>
          <p:nvSpPr>
            <p:cNvPr id="41" name="TextBox 40"/>
            <p:cNvSpPr txBox="1"/>
            <p:nvPr/>
          </p:nvSpPr>
          <p:spPr>
            <a:xfrm>
              <a:off x="4712421" y="2988732"/>
              <a:ext cx="57232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01599" y="2969528"/>
              <a:ext cx="1221809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31×     =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1455" y="302655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4158116" y="2995359"/>
              <a:ext cx="37495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2">
            <a:extLst>
              <a:ext uri="{FF2B5EF4-FFF2-40B4-BE49-F238E27FC236}">
                <a16:creationId xmlns:a16="http://schemas.microsoft.com/office/drawing/2014/main" id="{F45E521C-524E-4E60-8CCF-74D4B96CF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FBC02129-1CD7-4FF1-A8E1-91FC45CE5DB1}"/>
              </a:ext>
            </a:extLst>
          </p:cNvPr>
          <p:cNvSpPr/>
          <p:nvPr/>
        </p:nvSpPr>
        <p:spPr>
          <a:xfrm>
            <a:off x="4575259" y="50606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330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덧셈식을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840" y="1635449"/>
            <a:ext cx="307224" cy="30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2387553" y="2789508"/>
            <a:ext cx="2385316" cy="387464"/>
            <a:chOff x="3386796" y="2969528"/>
            <a:chExt cx="2385316" cy="387464"/>
          </a:xfrm>
        </p:grpSpPr>
        <p:sp>
          <p:nvSpPr>
            <p:cNvPr id="35" name="TextBox 34"/>
            <p:cNvSpPr txBox="1"/>
            <p:nvPr/>
          </p:nvSpPr>
          <p:spPr>
            <a:xfrm>
              <a:off x="4985453" y="2987660"/>
              <a:ext cx="73731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86796" y="2969528"/>
              <a:ext cx="1651414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31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31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31=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4389" y="304078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8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321" y="3269065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740425" y="3249861"/>
            <a:ext cx="1867579" cy="395163"/>
            <a:chOff x="3601599" y="2969528"/>
            <a:chExt cx="1867579" cy="395163"/>
          </a:xfrm>
        </p:grpSpPr>
        <p:sp>
          <p:nvSpPr>
            <p:cNvPr id="41" name="TextBox 40"/>
            <p:cNvSpPr txBox="1"/>
            <p:nvPr/>
          </p:nvSpPr>
          <p:spPr>
            <a:xfrm>
              <a:off x="4712421" y="2988732"/>
              <a:ext cx="57232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01599" y="2969528"/>
              <a:ext cx="1221809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31×     =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1455" y="302655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4158116" y="2995359"/>
              <a:ext cx="37495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2">
            <a:extLst>
              <a:ext uri="{FF2B5EF4-FFF2-40B4-BE49-F238E27FC236}">
                <a16:creationId xmlns:a16="http://schemas.microsoft.com/office/drawing/2014/main" id="{F45E521C-524E-4E60-8CCF-74D4B96CF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9AEDEE-9CA8-40B6-BD49-5DC3605B57A1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46D8034-B0ED-417A-A8E4-BFB743E22E3E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id="{87730EC2-3BD4-4AE3-AB43-81563A18178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60101AC-17AC-4CBA-987B-EF37380CFF78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2" name="Picture 2">
              <a:extLst>
                <a:ext uri="{FF2B5EF4-FFF2-40B4-BE49-F238E27FC236}">
                  <a16:creationId xmlns:a16="http://schemas.microsoft.com/office/drawing/2014/main" id="{9D38F66B-7BCA-4FA4-AF3B-62A86B69C9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F42737E-F7F8-4621-93B9-F12C181A6C54}"/>
              </a:ext>
            </a:extLst>
          </p:cNvPr>
          <p:cNvSpPr/>
          <p:nvPr/>
        </p:nvSpPr>
        <p:spPr bwMode="auto">
          <a:xfrm>
            <a:off x="5601025" y="4612042"/>
            <a:ext cx="879187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 </a:t>
            </a: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 3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A20E470A-2CA0-4EB6-BEF3-C3866E282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459005"/>
              </p:ext>
            </p:extLst>
          </p:nvPr>
        </p:nvGraphicFramePr>
        <p:xfrm>
          <a:off x="5235809" y="364212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C66826C2-9778-489C-AFDC-6D552B264448}"/>
              </a:ext>
            </a:extLst>
          </p:cNvPr>
          <p:cNvSpPr txBox="1"/>
          <p:nvPr/>
        </p:nvSpPr>
        <p:spPr>
          <a:xfrm>
            <a:off x="402364" y="3871178"/>
            <a:ext cx="4565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을 세 번 더한 것은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31 ×3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과 같습니다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31 ×3=93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073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https://cdata2.tsherpa.co.kr/tsherpa/MultiMedia/Flash/2020/curri/index.html?flashxmlnum=youblue86&amp;classa=A8-C1-31-MM-MM-04-05-03-0-0-0-0&amp;classno=MM_31_04/suh_0301_04_0003/suh_0301_04_0003_401_1.html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611560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보고 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수는 얼마인지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8592" y="2378911"/>
            <a:ext cx="1864669" cy="1705409"/>
          </a:xfrm>
          <a:prstGeom prst="rect">
            <a:avLst/>
          </a:prstGeom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51" y="421013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807804" y="4238672"/>
            <a:ext cx="140415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40×2=80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8" y="42802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/>
          <p:cNvSpPr txBox="1"/>
          <p:nvPr/>
        </p:nvSpPr>
        <p:spPr>
          <a:xfrm>
            <a:off x="3301089" y="2561691"/>
            <a:ext cx="839971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4     2</a:t>
            </a:r>
          </a:p>
        </p:txBody>
      </p:sp>
      <p:sp>
        <p:nvSpPr>
          <p:cNvPr id="35" name="TextBox 43"/>
          <p:cNvSpPr txBox="1"/>
          <p:nvPr/>
        </p:nvSpPr>
        <p:spPr>
          <a:xfrm>
            <a:off x="3296087" y="3001307"/>
            <a:ext cx="839971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2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2843996" y="3023822"/>
            <a:ext cx="354964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×</a:t>
            </a:r>
          </a:p>
        </p:txBody>
      </p:sp>
      <p:sp>
        <p:nvSpPr>
          <p:cNvPr id="39" name="TextBox 43"/>
          <p:cNvSpPr txBox="1"/>
          <p:nvPr/>
        </p:nvSpPr>
        <p:spPr>
          <a:xfrm>
            <a:off x="3296087" y="3506811"/>
            <a:ext cx="839971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8     4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>
            <a:extLst>
              <a:ext uri="{FF2B5EF4-FFF2-40B4-BE49-F238E27FC236}">
                <a16:creationId xmlns:a16="http://schemas.microsoft.com/office/drawing/2014/main" id="{0BB17803-339D-4019-822E-391BC5A49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463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92C39A0D-4C29-48E8-AA0F-599B8EBAF70F}"/>
              </a:ext>
            </a:extLst>
          </p:cNvPr>
          <p:cNvSpPr/>
          <p:nvPr/>
        </p:nvSpPr>
        <p:spPr>
          <a:xfrm>
            <a:off x="4355976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67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5" y="884806"/>
            <a:ext cx="6935362" cy="4740437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94" y="872716"/>
            <a:ext cx="6924993" cy="4734972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어느 과자가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많을까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Group 1072">
            <a:extLst>
              <a:ext uri="{FF2B5EF4-FFF2-40B4-BE49-F238E27FC236}">
                <a16:creationId xmlns:a16="http://schemas.microsoft.com/office/drawing/2014/main" id="{B891809F-7E01-4F1A-9986-82664BF3F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37376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mm_31_4_02_02_01_ani.mp4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21">
            <a:extLst>
              <a:ext uri="{FF2B5EF4-FFF2-40B4-BE49-F238E27FC236}">
                <a16:creationId xmlns:a16="http://schemas.microsoft.com/office/drawing/2014/main" id="{51A84F1B-CE0D-42A5-95C8-C1D55BB44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\app\resource\contents\lesson04\ops\lesson04\video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611560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보고 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수는 얼마인지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592" y="2378911"/>
            <a:ext cx="1864669" cy="1705409"/>
          </a:xfrm>
          <a:prstGeom prst="rect">
            <a:avLst/>
          </a:prstGeom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51" y="421013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807804" y="4238672"/>
            <a:ext cx="140415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40×2=80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8" y="42802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/>
          <p:cNvSpPr txBox="1"/>
          <p:nvPr/>
        </p:nvSpPr>
        <p:spPr>
          <a:xfrm>
            <a:off x="3301089" y="2561691"/>
            <a:ext cx="839971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4     2</a:t>
            </a:r>
          </a:p>
        </p:txBody>
      </p:sp>
      <p:sp>
        <p:nvSpPr>
          <p:cNvPr id="35" name="TextBox 43"/>
          <p:cNvSpPr txBox="1"/>
          <p:nvPr/>
        </p:nvSpPr>
        <p:spPr>
          <a:xfrm>
            <a:off x="3296087" y="3001307"/>
            <a:ext cx="839971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2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2843996" y="3023822"/>
            <a:ext cx="354964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×</a:t>
            </a:r>
          </a:p>
        </p:txBody>
      </p:sp>
      <p:sp>
        <p:nvSpPr>
          <p:cNvPr id="39" name="TextBox 43"/>
          <p:cNvSpPr txBox="1"/>
          <p:nvPr/>
        </p:nvSpPr>
        <p:spPr>
          <a:xfrm>
            <a:off x="3296087" y="3506811"/>
            <a:ext cx="839971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8     4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>
            <a:extLst>
              <a:ext uri="{FF2B5EF4-FFF2-40B4-BE49-F238E27FC236}">
                <a16:creationId xmlns:a16="http://schemas.microsoft.com/office/drawing/2014/main" id="{0BB17803-339D-4019-822E-391BC5A49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463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7E12ABE-934B-45C3-8B38-ACF2415F8FD1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D852CA6-0E5E-49F7-97E8-93B76EC0EA07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186851BB-A0AF-4DB3-BB80-ABEECAB3E97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02494E0-4172-46A1-8534-36DB3DADFEFD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4BD80ED6-1239-4AF1-8BEA-1561C86E4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206591B-D3E7-4B1F-8C8E-C4B2050AFE33}"/>
              </a:ext>
            </a:extLst>
          </p:cNvPr>
          <p:cNvSpPr txBox="1"/>
          <p:nvPr/>
        </p:nvSpPr>
        <p:spPr>
          <a:xfrm>
            <a:off x="387244" y="3861048"/>
            <a:ext cx="6236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은 십의 자리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의 곱을 나타낸 것입니다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2=80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2077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39552" y="1635768"/>
            <a:ext cx="626469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장난감 가게에 물총이 한 줄에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줄로 진열되어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진열된 물총은 모두 몇 개인지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쓰고 답을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https://cdata2.tsherpa.co.kr/tsherpa/MultiMedia/Flash/2020/curri/index.html?flashxmlnum=youblue86&amp;classa=A8-C1-31-MM-MM-04-05-03-0-0-0-0&amp;classno=MM_31_04/suh_0301_04_0003/suh_0301_04_0003_401_1.html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8" name="타원 27"/>
          <p:cNvSpPr/>
          <p:nvPr/>
        </p:nvSpPr>
        <p:spPr>
          <a:xfrm>
            <a:off x="5662284" y="49734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 bwMode="auto">
          <a:xfrm>
            <a:off x="656227" y="1952836"/>
            <a:ext cx="6053985" cy="7365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/>
          <p:nvPr/>
        </p:nvCxnSpPr>
        <p:spPr bwMode="auto">
          <a:xfrm flipV="1">
            <a:off x="1007604" y="2276872"/>
            <a:ext cx="5688666" cy="241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8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52" y="2315683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309178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939950" y="3079876"/>
            <a:ext cx="1344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12×4=48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717" y="306896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717" y="3620522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280" y="31345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951820" y="3620522"/>
            <a:ext cx="51817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419" y="36763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직선 연결선 34"/>
          <p:cNvCxnSpPr/>
          <p:nvPr/>
        </p:nvCxnSpPr>
        <p:spPr bwMode="auto">
          <a:xfrm>
            <a:off x="656227" y="2276872"/>
            <a:ext cx="279369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/>
          <p:cNvCxnSpPr/>
          <p:nvPr/>
        </p:nvCxnSpPr>
        <p:spPr bwMode="auto">
          <a:xfrm>
            <a:off x="647564" y="2528900"/>
            <a:ext cx="279369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0F6124-0EDE-4B8A-9815-33BB467E10F9}"/>
              </a:ext>
            </a:extLst>
          </p:cNvPr>
          <p:cNvSpPr txBox="1"/>
          <p:nvPr/>
        </p:nvSpPr>
        <p:spPr>
          <a:xfrm>
            <a:off x="3383868" y="3624407"/>
            <a:ext cx="457013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 dirty="0"/>
          </a:p>
        </p:txBody>
      </p:sp>
      <p:pic>
        <p:nvPicPr>
          <p:cNvPr id="50" name="Picture 12">
            <a:extLst>
              <a:ext uri="{FF2B5EF4-FFF2-40B4-BE49-F238E27FC236}">
                <a16:creationId xmlns:a16="http://schemas.microsoft.com/office/drawing/2014/main" id="{6DE55B6F-BE1C-4C35-92FB-812A56AE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463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FFD898BD-ADF3-4187-8300-CF1C6BF7815C}"/>
              </a:ext>
            </a:extLst>
          </p:cNvPr>
          <p:cNvSpPr/>
          <p:nvPr/>
        </p:nvSpPr>
        <p:spPr>
          <a:xfrm>
            <a:off x="4355976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670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39552" y="1635768"/>
            <a:ext cx="626469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장난감 가게에 물총이 한 줄에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줄로 진열되어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진열된 물총은 모두 몇 개인지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쓰고 답을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직선 연결선 28"/>
          <p:cNvCxnSpPr/>
          <p:nvPr/>
        </p:nvCxnSpPr>
        <p:spPr bwMode="auto">
          <a:xfrm>
            <a:off x="656227" y="1952836"/>
            <a:ext cx="6053985" cy="7365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/>
          <p:nvPr/>
        </p:nvCxnSpPr>
        <p:spPr bwMode="auto">
          <a:xfrm flipV="1">
            <a:off x="1007604" y="2276872"/>
            <a:ext cx="5688666" cy="241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8" name="Picture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52" y="2315683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309178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939950" y="3079876"/>
            <a:ext cx="1344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12×4=48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717" y="306896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717" y="3620522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280" y="31345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951820" y="3620522"/>
            <a:ext cx="51817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419" y="36763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직선 연결선 34"/>
          <p:cNvCxnSpPr/>
          <p:nvPr/>
        </p:nvCxnSpPr>
        <p:spPr bwMode="auto">
          <a:xfrm>
            <a:off x="656227" y="2276872"/>
            <a:ext cx="279369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/>
          <p:cNvCxnSpPr/>
          <p:nvPr/>
        </p:nvCxnSpPr>
        <p:spPr bwMode="auto">
          <a:xfrm>
            <a:off x="647564" y="2528900"/>
            <a:ext cx="279369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0F6124-0EDE-4B8A-9815-33BB467E10F9}"/>
              </a:ext>
            </a:extLst>
          </p:cNvPr>
          <p:cNvSpPr txBox="1"/>
          <p:nvPr/>
        </p:nvSpPr>
        <p:spPr>
          <a:xfrm>
            <a:off x="3383868" y="3624407"/>
            <a:ext cx="457013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 dirty="0"/>
          </a:p>
        </p:txBody>
      </p:sp>
      <p:pic>
        <p:nvPicPr>
          <p:cNvPr id="50" name="Picture 12">
            <a:extLst>
              <a:ext uri="{FF2B5EF4-FFF2-40B4-BE49-F238E27FC236}">
                <a16:creationId xmlns:a16="http://schemas.microsoft.com/office/drawing/2014/main" id="{6DE55B6F-BE1C-4C35-92FB-812A56AE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463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87CA2030-BEB8-4254-9E5F-5BE23C41BB81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9CDBCDB-EC81-4988-965F-22CAD7BE5BB1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62" name="직각 삼각형 61">
              <a:extLst>
                <a:ext uri="{FF2B5EF4-FFF2-40B4-BE49-F238E27FC236}">
                  <a16:creationId xmlns:a16="http://schemas.microsoft.com/office/drawing/2014/main" id="{798078EE-62A1-48C5-AC20-7A327C40C80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E795D85-BB9C-4843-A999-380CC64A9D31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DBBB26A4-A083-488D-BE28-2064E6D81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4C2389F-C651-4EB1-967F-49C6770D1055}"/>
              </a:ext>
            </a:extLst>
          </p:cNvPr>
          <p:cNvSpPr/>
          <p:nvPr/>
        </p:nvSpPr>
        <p:spPr bwMode="auto">
          <a:xfrm>
            <a:off x="5359044" y="4612042"/>
            <a:ext cx="879187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 </a:t>
            </a: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  8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E72C25B1-6965-4320-B4B6-493702167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83590"/>
              </p:ext>
            </p:extLst>
          </p:nvPr>
        </p:nvGraphicFramePr>
        <p:xfrm>
          <a:off x="5036360" y="364212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4510A5D0-F9A5-4EB4-9D31-86E17A6BA16A}"/>
              </a:ext>
            </a:extLst>
          </p:cNvPr>
          <p:cNvSpPr txBox="1"/>
          <p:nvPr/>
        </p:nvSpPr>
        <p:spPr>
          <a:xfrm>
            <a:off x="258348" y="3871178"/>
            <a:ext cx="4565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줄로 진열되어 있으므로 진열된 물총은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로 구할 수 있습니다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00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아버지의 연세를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https://cdata2.tsherpa.co.kr/tsherpa/MultiMedia/Flash/2020/curri/index.html?flashxmlnum=youblue86&amp;classa=A8-C1-31-MM-MM-04-05-03-0-0-0-0&amp;classno=MM_31_04/suh_0301_04_0003/suh_0301_04_0003_401_1.html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9635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39024" y="2297423"/>
            <a:ext cx="756084" cy="414792"/>
            <a:chOff x="506976" y="2256732"/>
            <a:chExt cx="756084" cy="414792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506976" y="2256732"/>
              <a:ext cx="756084" cy="414792"/>
            </a:xfrm>
            <a:prstGeom prst="roundRect">
              <a:avLst/>
            </a:prstGeom>
            <a:solidFill>
              <a:srgbClr val="F6F1D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43"/>
            <p:cNvSpPr txBox="1"/>
            <p:nvPr/>
          </p:nvSpPr>
          <p:spPr>
            <a:xfrm>
              <a:off x="563681" y="2271767"/>
              <a:ext cx="68166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슬기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8" name="TextBox 43"/>
          <p:cNvSpPr txBox="1"/>
          <p:nvPr/>
        </p:nvSpPr>
        <p:spPr>
          <a:xfrm>
            <a:off x="1751813" y="2312458"/>
            <a:ext cx="1920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살이에요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939024" y="2807064"/>
            <a:ext cx="756084" cy="414792"/>
            <a:chOff x="506976" y="2256732"/>
            <a:chExt cx="756084" cy="414792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506976" y="2256732"/>
              <a:ext cx="756084" cy="414792"/>
            </a:xfrm>
            <a:prstGeom prst="roundRect">
              <a:avLst/>
            </a:prstGeom>
            <a:solidFill>
              <a:srgbClr val="F6F1D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3"/>
            <p:cNvSpPr txBox="1"/>
            <p:nvPr/>
          </p:nvSpPr>
          <p:spPr>
            <a:xfrm>
              <a:off x="563681" y="2271767"/>
              <a:ext cx="68166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준호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8" name="TextBox 43"/>
          <p:cNvSpPr txBox="1"/>
          <p:nvPr/>
        </p:nvSpPr>
        <p:spPr>
          <a:xfrm>
            <a:off x="1751812" y="2823043"/>
            <a:ext cx="34193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나는 슬기보다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살이 더 많아요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877877" y="3332445"/>
            <a:ext cx="849807" cy="414792"/>
            <a:chOff x="445829" y="2256732"/>
            <a:chExt cx="849807" cy="414792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506976" y="2256732"/>
              <a:ext cx="756084" cy="414792"/>
            </a:xfrm>
            <a:prstGeom prst="roundRect">
              <a:avLst/>
            </a:prstGeom>
            <a:solidFill>
              <a:srgbClr val="F6F1D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43"/>
            <p:cNvSpPr txBox="1"/>
            <p:nvPr/>
          </p:nvSpPr>
          <p:spPr>
            <a:xfrm>
              <a:off x="445829" y="2271767"/>
              <a:ext cx="84980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>
                  <a:latin typeface="맑은 고딕" pitchFamily="50" charset="-127"/>
                  <a:ea typeface="맑은 고딕" pitchFamily="50" charset="-127"/>
                </a:rPr>
                <a:t>아버지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3" name="TextBox 43"/>
          <p:cNvSpPr txBox="1"/>
          <p:nvPr/>
        </p:nvSpPr>
        <p:spPr>
          <a:xfrm>
            <a:off x="1756348" y="3347480"/>
            <a:ext cx="46518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준호 나이에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곱한 수가 내 나이입니다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2519772" y="4130332"/>
            <a:ext cx="850182" cy="414792"/>
            <a:chOff x="445079" y="2256732"/>
            <a:chExt cx="850182" cy="414792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506976" y="2256732"/>
              <a:ext cx="756084" cy="414792"/>
            </a:xfrm>
            <a:prstGeom prst="roundRect">
              <a:avLst/>
            </a:prstGeom>
            <a:solidFill>
              <a:srgbClr val="F6F1D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43"/>
            <p:cNvSpPr txBox="1"/>
            <p:nvPr/>
          </p:nvSpPr>
          <p:spPr>
            <a:xfrm>
              <a:off x="445079" y="2271767"/>
              <a:ext cx="85018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>
                  <a:latin typeface="맑은 고딕" pitchFamily="50" charset="-127"/>
                  <a:ea typeface="맑은 고딕" pitchFamily="50" charset="-127"/>
                </a:rPr>
                <a:t>아버지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419872" y="4160756"/>
            <a:ext cx="53493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081" y="39074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0CDDF4-9C05-4A66-9D9E-70C0DE60727A}"/>
              </a:ext>
            </a:extLst>
          </p:cNvPr>
          <p:cNvSpPr txBox="1"/>
          <p:nvPr/>
        </p:nvSpPr>
        <p:spPr>
          <a:xfrm>
            <a:off x="3865812" y="4155246"/>
            <a:ext cx="48580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살</a:t>
            </a:r>
            <a:endParaRPr lang="ko-KR" altLang="en-US" sz="1900" dirty="0"/>
          </a:p>
        </p:txBody>
      </p:sp>
      <p:pic>
        <p:nvPicPr>
          <p:cNvPr id="41" name="Picture 12">
            <a:extLst>
              <a:ext uri="{FF2B5EF4-FFF2-40B4-BE49-F238E27FC236}">
                <a16:creationId xmlns:a16="http://schemas.microsoft.com/office/drawing/2014/main" id="{6F4A0B7E-4ABB-424F-9EC0-D44F32FAB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463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5C1C5FC2-3796-4997-97E8-AF03C1299E9E}"/>
              </a:ext>
            </a:extLst>
          </p:cNvPr>
          <p:cNvSpPr/>
          <p:nvPr/>
        </p:nvSpPr>
        <p:spPr>
          <a:xfrm>
            <a:off x="4355976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493F9D4-6DE8-4140-8318-DE6BD538275B}"/>
              </a:ext>
            </a:extLst>
          </p:cNvPr>
          <p:cNvSpPr/>
          <p:nvPr/>
        </p:nvSpPr>
        <p:spPr>
          <a:xfrm>
            <a:off x="877877" y="2061180"/>
            <a:ext cx="5350307" cy="1871876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256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2A2979B9-4623-45BB-8EC5-9E3E0D346F14}"/>
              </a:ext>
            </a:extLst>
          </p:cNvPr>
          <p:cNvGrpSpPr/>
          <p:nvPr/>
        </p:nvGrpSpPr>
        <p:grpSpPr>
          <a:xfrm>
            <a:off x="939024" y="2297423"/>
            <a:ext cx="756084" cy="414792"/>
            <a:chOff x="506976" y="2256732"/>
            <a:chExt cx="756084" cy="414792"/>
          </a:xfrm>
        </p:grpSpPr>
        <p:sp>
          <p:nvSpPr>
            <p:cNvPr id="73" name="모서리가 둥근 직사각형 4">
              <a:extLst>
                <a:ext uri="{FF2B5EF4-FFF2-40B4-BE49-F238E27FC236}">
                  <a16:creationId xmlns:a16="http://schemas.microsoft.com/office/drawing/2014/main" id="{C3B445EE-D2B5-40F5-B269-B27DA3A42AE6}"/>
                </a:ext>
              </a:extLst>
            </p:cNvPr>
            <p:cNvSpPr/>
            <p:nvPr/>
          </p:nvSpPr>
          <p:spPr>
            <a:xfrm>
              <a:off x="506976" y="2256732"/>
              <a:ext cx="756084" cy="414792"/>
            </a:xfrm>
            <a:prstGeom prst="roundRect">
              <a:avLst/>
            </a:prstGeom>
            <a:solidFill>
              <a:srgbClr val="F6F1D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43">
              <a:extLst>
                <a:ext uri="{FF2B5EF4-FFF2-40B4-BE49-F238E27FC236}">
                  <a16:creationId xmlns:a16="http://schemas.microsoft.com/office/drawing/2014/main" id="{14D072EE-8A2B-42B9-8FD6-BF1D2A0F6B78}"/>
                </a:ext>
              </a:extLst>
            </p:cNvPr>
            <p:cNvSpPr txBox="1"/>
            <p:nvPr/>
          </p:nvSpPr>
          <p:spPr>
            <a:xfrm>
              <a:off x="563681" y="2271767"/>
              <a:ext cx="68166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슬기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6" name="TextBox 43">
            <a:extLst>
              <a:ext uri="{FF2B5EF4-FFF2-40B4-BE49-F238E27FC236}">
                <a16:creationId xmlns:a16="http://schemas.microsoft.com/office/drawing/2014/main" id="{70A082B2-B027-4547-9F3F-85FC42D630C0}"/>
              </a:ext>
            </a:extLst>
          </p:cNvPr>
          <p:cNvSpPr txBox="1"/>
          <p:nvPr/>
        </p:nvSpPr>
        <p:spPr>
          <a:xfrm>
            <a:off x="1751813" y="2312458"/>
            <a:ext cx="1920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살이에요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83B7AB1A-4F30-4C89-8475-3602E21F816A}"/>
              </a:ext>
            </a:extLst>
          </p:cNvPr>
          <p:cNvGrpSpPr/>
          <p:nvPr/>
        </p:nvGrpSpPr>
        <p:grpSpPr>
          <a:xfrm>
            <a:off x="939024" y="2807064"/>
            <a:ext cx="756084" cy="414792"/>
            <a:chOff x="506976" y="2256732"/>
            <a:chExt cx="756084" cy="414792"/>
          </a:xfrm>
        </p:grpSpPr>
        <p:sp>
          <p:nvSpPr>
            <p:cNvPr id="78" name="모서리가 둥근 직사각형 43">
              <a:extLst>
                <a:ext uri="{FF2B5EF4-FFF2-40B4-BE49-F238E27FC236}">
                  <a16:creationId xmlns:a16="http://schemas.microsoft.com/office/drawing/2014/main" id="{7BF9F30B-2CC9-4B29-9FC3-9A31412A9A69}"/>
                </a:ext>
              </a:extLst>
            </p:cNvPr>
            <p:cNvSpPr/>
            <p:nvPr/>
          </p:nvSpPr>
          <p:spPr>
            <a:xfrm>
              <a:off x="506976" y="2256732"/>
              <a:ext cx="756084" cy="414792"/>
            </a:xfrm>
            <a:prstGeom prst="roundRect">
              <a:avLst/>
            </a:prstGeom>
            <a:solidFill>
              <a:srgbClr val="F6F1D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43">
              <a:extLst>
                <a:ext uri="{FF2B5EF4-FFF2-40B4-BE49-F238E27FC236}">
                  <a16:creationId xmlns:a16="http://schemas.microsoft.com/office/drawing/2014/main" id="{B10BD8C5-CCDC-4405-90CC-0F7D8165489B}"/>
                </a:ext>
              </a:extLst>
            </p:cNvPr>
            <p:cNvSpPr txBox="1"/>
            <p:nvPr/>
          </p:nvSpPr>
          <p:spPr>
            <a:xfrm>
              <a:off x="563681" y="2271767"/>
              <a:ext cx="68166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준호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0" name="TextBox 43">
            <a:extLst>
              <a:ext uri="{FF2B5EF4-FFF2-40B4-BE49-F238E27FC236}">
                <a16:creationId xmlns:a16="http://schemas.microsoft.com/office/drawing/2014/main" id="{1E481809-0E47-45B3-8AA7-8EF91C7F48A4}"/>
              </a:ext>
            </a:extLst>
          </p:cNvPr>
          <p:cNvSpPr txBox="1"/>
          <p:nvPr/>
        </p:nvSpPr>
        <p:spPr>
          <a:xfrm>
            <a:off x="1751812" y="2823043"/>
            <a:ext cx="34193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나는 슬기보다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살이 더 많아요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5F2AC34-565D-4481-A579-ACFEB985CFDB}"/>
              </a:ext>
            </a:extLst>
          </p:cNvPr>
          <p:cNvGrpSpPr/>
          <p:nvPr/>
        </p:nvGrpSpPr>
        <p:grpSpPr>
          <a:xfrm>
            <a:off x="877877" y="3332445"/>
            <a:ext cx="849807" cy="414792"/>
            <a:chOff x="445829" y="2256732"/>
            <a:chExt cx="849807" cy="414792"/>
          </a:xfrm>
        </p:grpSpPr>
        <p:sp>
          <p:nvSpPr>
            <p:cNvPr id="82" name="모서리가 둥근 직사각형 60">
              <a:extLst>
                <a:ext uri="{FF2B5EF4-FFF2-40B4-BE49-F238E27FC236}">
                  <a16:creationId xmlns:a16="http://schemas.microsoft.com/office/drawing/2014/main" id="{88749C38-8349-4A24-8E6D-6B05915C2586}"/>
                </a:ext>
              </a:extLst>
            </p:cNvPr>
            <p:cNvSpPr/>
            <p:nvPr/>
          </p:nvSpPr>
          <p:spPr>
            <a:xfrm>
              <a:off x="506976" y="2256732"/>
              <a:ext cx="756084" cy="414792"/>
            </a:xfrm>
            <a:prstGeom prst="roundRect">
              <a:avLst/>
            </a:prstGeom>
            <a:solidFill>
              <a:srgbClr val="F6F1D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43">
              <a:extLst>
                <a:ext uri="{FF2B5EF4-FFF2-40B4-BE49-F238E27FC236}">
                  <a16:creationId xmlns:a16="http://schemas.microsoft.com/office/drawing/2014/main" id="{72638412-DBB8-43BB-A150-EDB8BD2ECA67}"/>
                </a:ext>
              </a:extLst>
            </p:cNvPr>
            <p:cNvSpPr txBox="1"/>
            <p:nvPr/>
          </p:nvSpPr>
          <p:spPr>
            <a:xfrm>
              <a:off x="445829" y="2271767"/>
              <a:ext cx="84980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>
                  <a:latin typeface="맑은 고딕" pitchFamily="50" charset="-127"/>
                  <a:ea typeface="맑은 고딕" pitchFamily="50" charset="-127"/>
                </a:rPr>
                <a:t>아버지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4" name="TextBox 43">
            <a:extLst>
              <a:ext uri="{FF2B5EF4-FFF2-40B4-BE49-F238E27FC236}">
                <a16:creationId xmlns:a16="http://schemas.microsoft.com/office/drawing/2014/main" id="{DBD599A8-3163-44BF-8D4A-5959A7F89125}"/>
              </a:ext>
            </a:extLst>
          </p:cNvPr>
          <p:cNvSpPr txBox="1"/>
          <p:nvPr/>
        </p:nvSpPr>
        <p:spPr>
          <a:xfrm>
            <a:off x="1756348" y="3347480"/>
            <a:ext cx="46518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준호 나이에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곱한 수가 내 나이입니다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DBD0754C-E93B-4A84-A6B0-DCA643E6B825}"/>
              </a:ext>
            </a:extLst>
          </p:cNvPr>
          <p:cNvSpPr/>
          <p:nvPr/>
        </p:nvSpPr>
        <p:spPr>
          <a:xfrm>
            <a:off x="877877" y="2061180"/>
            <a:ext cx="5350307" cy="1871876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아버지의 연세를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45829" y="3291754"/>
            <a:ext cx="849807" cy="414792"/>
            <a:chOff x="445829" y="2256732"/>
            <a:chExt cx="849807" cy="414792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506976" y="2256732"/>
              <a:ext cx="756084" cy="414792"/>
            </a:xfrm>
            <a:prstGeom prst="roundRect">
              <a:avLst/>
            </a:prstGeom>
            <a:solidFill>
              <a:srgbClr val="F6F1D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43"/>
            <p:cNvSpPr txBox="1"/>
            <p:nvPr/>
          </p:nvSpPr>
          <p:spPr>
            <a:xfrm>
              <a:off x="445829" y="2271767"/>
              <a:ext cx="84980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>
                  <a:latin typeface="맑은 고딕" pitchFamily="50" charset="-127"/>
                  <a:ea typeface="맑은 고딕" pitchFamily="50" charset="-127"/>
                </a:rPr>
                <a:t>아버지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519772" y="4130332"/>
            <a:ext cx="850182" cy="414792"/>
            <a:chOff x="445079" y="2256732"/>
            <a:chExt cx="850182" cy="414792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506976" y="2256732"/>
              <a:ext cx="756084" cy="414792"/>
            </a:xfrm>
            <a:prstGeom prst="roundRect">
              <a:avLst/>
            </a:prstGeom>
            <a:solidFill>
              <a:srgbClr val="F6F1D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43"/>
            <p:cNvSpPr txBox="1"/>
            <p:nvPr/>
          </p:nvSpPr>
          <p:spPr>
            <a:xfrm>
              <a:off x="445079" y="2271767"/>
              <a:ext cx="85018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>
                  <a:latin typeface="맑은 고딕" pitchFamily="50" charset="-127"/>
                  <a:ea typeface="맑은 고딕" pitchFamily="50" charset="-127"/>
                </a:rPr>
                <a:t>아버지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419872" y="4160756"/>
            <a:ext cx="53493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081" y="39074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0CDDF4-9C05-4A66-9D9E-70C0DE60727A}"/>
              </a:ext>
            </a:extLst>
          </p:cNvPr>
          <p:cNvSpPr txBox="1"/>
          <p:nvPr/>
        </p:nvSpPr>
        <p:spPr>
          <a:xfrm>
            <a:off x="3865812" y="4155246"/>
            <a:ext cx="48580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살</a:t>
            </a:r>
            <a:endParaRPr lang="ko-KR" altLang="en-US" sz="1900" dirty="0"/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B1C6E288-8D05-43FB-BAF2-E98A764FC82E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AB86755-9856-49A1-A820-C7C0308B7994}"/>
              </a:ext>
            </a:extLst>
          </p:cNvPr>
          <p:cNvSpPr/>
          <p:nvPr/>
        </p:nvSpPr>
        <p:spPr>
          <a:xfrm>
            <a:off x="482565" y="3427090"/>
            <a:ext cx="6061059" cy="165809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8000" algn="just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슬기는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살이고 준호는 슬기보다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살이 더 많으므로 준호의 나이는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10+3=13, 13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살입니다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8000" algn="just"/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8000" algn="just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준호의 나이에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곱한 수가 아버지의 나이이므로 아버지의 나이는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13×3=39, 39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살입니다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ACBE47A5-0329-4143-B03F-9594E7FBB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81" y="3068960"/>
            <a:ext cx="9810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68">
            <a:extLst>
              <a:ext uri="{FF2B5EF4-FFF2-40B4-BE49-F238E27FC236}">
                <a16:creationId xmlns:a16="http://schemas.microsoft.com/office/drawing/2014/main" id="{C74F2B2D-26A9-4E94-A948-CB0283A07A6B}"/>
              </a:ext>
            </a:extLst>
          </p:cNvPr>
          <p:cNvSpPr txBox="1"/>
          <p:nvPr/>
        </p:nvSpPr>
        <p:spPr>
          <a:xfrm>
            <a:off x="7056276" y="1016373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id="{F3DA0BBD-BDB3-46E0-8F11-E6EA5B41A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361057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>
            <a:extLst>
              <a:ext uri="{FF2B5EF4-FFF2-40B4-BE49-F238E27FC236}">
                <a16:creationId xmlns:a16="http://schemas.microsoft.com/office/drawing/2014/main" id="{8AA924BA-1445-4A9F-BB00-F4A7EAAE0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450912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75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46" y="1613302"/>
            <a:ext cx="3225435" cy="386357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둘 중 어느 것에 과자가 더 많이 들어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65957" y="2303584"/>
            <a:ext cx="296569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상자에 더 많이 들어 있을 것 같습니다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6889" y="2620287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610179" y="1253287"/>
            <a:ext cx="1302081" cy="258420"/>
            <a:chOff x="4316416" y="1253287"/>
            <a:chExt cx="1302081" cy="258420"/>
          </a:xfrm>
        </p:grpSpPr>
        <p:sp>
          <p:nvSpPr>
            <p:cNvPr id="38" name="직사각형 37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46" name="타원 45"/>
          <p:cNvSpPr/>
          <p:nvPr/>
        </p:nvSpPr>
        <p:spPr>
          <a:xfrm>
            <a:off x="5373281" y="11779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65682" y="3337677"/>
            <a:ext cx="296569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가격이 같으니까 똑같은 개수가 들어 있을 것 같습니다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6889" y="3938096"/>
            <a:ext cx="360000" cy="355000"/>
          </a:xfrm>
          <a:prstGeom prst="rect">
            <a:avLst/>
          </a:prstGeom>
        </p:spPr>
      </p:pic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1072">
            <a:extLst>
              <a:ext uri="{FF2B5EF4-FFF2-40B4-BE49-F238E27FC236}">
                <a16:creationId xmlns:a16="http://schemas.microsoft.com/office/drawing/2014/main" id="{A6DAA438-820C-4CFD-AA14-543676EC6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0074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SA31403.psd 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말풍선과 가격 텍스트 따로 써주세요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\072089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3-1-4\Links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2">
            <a:extLst>
              <a:ext uri="{FF2B5EF4-FFF2-40B4-BE49-F238E27FC236}">
                <a16:creationId xmlns:a16="http://schemas.microsoft.com/office/drawing/2014/main" id="{B9DA3983-E4A6-4315-8AFA-1D5130925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34888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7A2CB803-6903-4E93-AFCD-FEE27162C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606" y="338741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D0E9911B-D029-4435-8858-BA79ADC62631}"/>
              </a:ext>
            </a:extLst>
          </p:cNvPr>
          <p:cNvSpPr/>
          <p:nvPr/>
        </p:nvSpPr>
        <p:spPr>
          <a:xfrm>
            <a:off x="1842063" y="1718677"/>
            <a:ext cx="1361785" cy="920002"/>
          </a:xfrm>
          <a:prstGeom prst="wedgeRoundRectCallout">
            <a:avLst>
              <a:gd name="adj1" fmla="val -33986"/>
              <a:gd name="adj2" fmla="val 6352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어느 것이 더 많이 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들어 있을까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?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9C5E2C-56A7-4DF0-98D2-55622189B32F}"/>
              </a:ext>
            </a:extLst>
          </p:cNvPr>
          <p:cNvSpPr txBox="1"/>
          <p:nvPr/>
        </p:nvSpPr>
        <p:spPr>
          <a:xfrm>
            <a:off x="1192444" y="5161668"/>
            <a:ext cx="934128" cy="3822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46" y="1613302"/>
            <a:ext cx="3225435" cy="386357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상자에는 과자가 모두 몇 개 들어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79912" y="2307578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8×6=48, 48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들어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5610" y="2651685"/>
            <a:ext cx="360000" cy="355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610179" y="1253287"/>
            <a:ext cx="1302081" cy="258420"/>
            <a:chOff x="4316416" y="1253287"/>
            <a:chExt cx="1302081" cy="258420"/>
          </a:xfrm>
        </p:grpSpPr>
        <p:grpSp>
          <p:nvGrpSpPr>
            <p:cNvPr id="36" name="그룹 35"/>
            <p:cNvGrpSpPr/>
            <p:nvPr/>
          </p:nvGrpSpPr>
          <p:grpSpPr>
            <a:xfrm>
              <a:off x="4316416" y="1253287"/>
              <a:ext cx="1302081" cy="258420"/>
              <a:chOff x="4316416" y="1253287"/>
              <a:chExt cx="1302081" cy="25842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316416" y="1253287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985375" y="125463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17210" y="125498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5354548" y="12294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말풍선: 모서리가 둥근 사각형 27">
            <a:extLst>
              <a:ext uri="{FF2B5EF4-FFF2-40B4-BE49-F238E27FC236}">
                <a16:creationId xmlns:a16="http://schemas.microsoft.com/office/drawing/2014/main" id="{9DE7B2FB-62FA-4DD8-BCB7-4925638BB9C2}"/>
              </a:ext>
            </a:extLst>
          </p:cNvPr>
          <p:cNvSpPr/>
          <p:nvPr/>
        </p:nvSpPr>
        <p:spPr>
          <a:xfrm>
            <a:off x="1842063" y="1718677"/>
            <a:ext cx="1361785" cy="920002"/>
          </a:xfrm>
          <a:prstGeom prst="wedgeRoundRectCallout">
            <a:avLst>
              <a:gd name="adj1" fmla="val -33986"/>
              <a:gd name="adj2" fmla="val 6352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어느 것이 더 많이 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들어 있을까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?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762D19-5F8C-4937-8E66-CBF2379D0E5E}"/>
              </a:ext>
            </a:extLst>
          </p:cNvPr>
          <p:cNvSpPr txBox="1"/>
          <p:nvPr/>
        </p:nvSpPr>
        <p:spPr>
          <a:xfrm>
            <a:off x="1192444" y="5161668"/>
            <a:ext cx="934128" cy="3822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32129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5575" y="3087195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올림이 없는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원리와 형식을 이해하고 계산할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상자에 들어 있는 과자는 모두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더 알아보기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32125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\app\resource\contents\lesson04\ops\lesson04\images\mm_31_4_02_03_01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6316103" y="138245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962583" y="137486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633447" y="138318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87480" y="137486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그림</a:t>
            </a:r>
          </a:p>
        </p:txBody>
      </p:sp>
      <p:sp>
        <p:nvSpPr>
          <p:cNvPr id="37" name="타원 36"/>
          <p:cNvSpPr/>
          <p:nvPr/>
        </p:nvSpPr>
        <p:spPr>
          <a:xfrm>
            <a:off x="4275462" y="15398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2731"/>
          <a:stretch/>
        </p:blipFill>
        <p:spPr>
          <a:xfrm>
            <a:off x="65311" y="2020578"/>
            <a:ext cx="6881057" cy="2629161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16570" y="2744924"/>
            <a:ext cx="1231094" cy="8280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83968" y="2245969"/>
            <a:ext cx="2340260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65016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55404" y="2699269"/>
            <a:ext cx="1975041" cy="919401"/>
          </a:xfrm>
          <a:prstGeom prst="wedgeRoundRectCallout">
            <a:avLst>
              <a:gd name="adj1" fmla="val 61262"/>
              <a:gd name="adj2" fmla="val 40968"/>
              <a:gd name="adj3" fmla="val 16667"/>
            </a:avLst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바둑돌을 한 줄에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 놓아서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세어 보자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50254" y="1974746"/>
            <a:ext cx="2807687" cy="1464231"/>
          </a:xfrm>
          <a:prstGeom prst="wedgeRoundRectCallout">
            <a:avLst>
              <a:gd name="adj1" fmla="val -39300"/>
              <a:gd name="adj2" fmla="val 5794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  <a:ea typeface="+mn-ea"/>
              </a:rPr>
              <a:t>바둑돌이 몇 개인지 </a:t>
            </a:r>
            <a:endParaRPr lang="en-US" altLang="ko-KR" sz="1600" dirty="0">
              <a:latin typeface="+mn-ea"/>
              <a:ea typeface="+mn-ea"/>
            </a:endParaRPr>
          </a:p>
          <a:p>
            <a:pPr algn="ctr"/>
            <a:r>
              <a:rPr lang="ko-KR" altLang="en-US" sz="1600" dirty="0">
                <a:latin typeface="+mn-ea"/>
                <a:ea typeface="+mn-ea"/>
              </a:rPr>
              <a:t>어떻게 세어 볼까</a:t>
            </a:r>
            <a:r>
              <a:rPr lang="en-US" altLang="ko-KR" sz="1600" dirty="0">
                <a:latin typeface="+mn-ea"/>
                <a:ea typeface="+mn-ea"/>
              </a:rPr>
              <a:t>?</a:t>
            </a:r>
          </a:p>
          <a:p>
            <a:pPr algn="ctr"/>
            <a:endParaRPr lang="en-US" altLang="ko-KR" sz="1600" dirty="0">
              <a:latin typeface="+mn-ea"/>
              <a:ea typeface="+mn-ea"/>
            </a:endParaRPr>
          </a:p>
          <a:p>
            <a:pPr algn="ctr"/>
            <a:endParaRPr lang="en-US" altLang="ko-KR" sz="1600" dirty="0">
              <a:latin typeface="+mn-ea"/>
              <a:ea typeface="+mn-ea"/>
            </a:endParaRPr>
          </a:p>
          <a:p>
            <a:pPr algn="ctr"/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3BA8B1-A97C-4F88-AE85-5BC4806FD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634" y="2569631"/>
            <a:ext cx="2066925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상자에 들어 있는 과자는 모두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316570" y="2744924"/>
            <a:ext cx="1231094" cy="8280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65016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DADE8A-35B0-47A1-BAA5-BA5EC4E034BA}"/>
              </a:ext>
            </a:extLst>
          </p:cNvPr>
          <p:cNvSpPr/>
          <p:nvPr/>
        </p:nvSpPr>
        <p:spPr>
          <a:xfrm>
            <a:off x="6316103" y="138245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805D7A2-97C4-46BA-8A0B-C6479F56CB0B}"/>
              </a:ext>
            </a:extLst>
          </p:cNvPr>
          <p:cNvSpPr/>
          <p:nvPr/>
        </p:nvSpPr>
        <p:spPr>
          <a:xfrm>
            <a:off x="4962583" y="137486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61F8A88-7D99-4558-9FDD-65EF89B33529}"/>
              </a:ext>
            </a:extLst>
          </p:cNvPr>
          <p:cNvSpPr/>
          <p:nvPr/>
        </p:nvSpPr>
        <p:spPr>
          <a:xfrm>
            <a:off x="5633447" y="138318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3AC735E-1CE6-4D93-998A-A69ABED246AB}"/>
              </a:ext>
            </a:extLst>
          </p:cNvPr>
          <p:cNvSpPr/>
          <p:nvPr/>
        </p:nvSpPr>
        <p:spPr>
          <a:xfrm>
            <a:off x="4287480" y="137486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그림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99346F-71B1-431F-86B1-476FFBD6BC8E}"/>
              </a:ext>
            </a:extLst>
          </p:cNvPr>
          <p:cNvSpPr txBox="1"/>
          <p:nvPr/>
        </p:nvSpPr>
        <p:spPr>
          <a:xfrm>
            <a:off x="251520" y="2106574"/>
            <a:ext cx="6665434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더하기로 계산하면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12=48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862220-ADBF-4DF0-9828-7DF0A4BDFBB0}"/>
              </a:ext>
            </a:extLst>
          </p:cNvPr>
          <p:cNvSpPr txBox="1"/>
          <p:nvPr/>
        </p:nvSpPr>
        <p:spPr>
          <a:xfrm>
            <a:off x="280932" y="2642039"/>
            <a:ext cx="663602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algn="just">
              <a:defRPr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12</a:t>
            </a:r>
            <a:r>
              <a:rPr lang="ko-KR" altLang="en-US" dirty="0"/>
              <a:t>씩 </a:t>
            </a:r>
            <a:r>
              <a:rPr lang="ko-KR" altLang="en-US" dirty="0" err="1"/>
              <a:t>뛰어세기</a:t>
            </a:r>
            <a:r>
              <a:rPr lang="ko-KR" altLang="en-US" dirty="0"/>
              <a:t> 해 보면 </a:t>
            </a:r>
            <a:r>
              <a:rPr lang="en-US" altLang="ko-KR" dirty="0"/>
              <a:t>12, 24, 36, 48</a:t>
            </a:r>
            <a:r>
              <a:rPr lang="ko-KR" altLang="en-US" dirty="0"/>
              <a:t>이므로 </a:t>
            </a:r>
            <a:r>
              <a:rPr lang="en-US" altLang="ko-KR" dirty="0"/>
              <a:t>48</a:t>
            </a:r>
            <a:r>
              <a:rPr lang="ko-KR" altLang="en-US" dirty="0"/>
              <a:t>개입니다</a:t>
            </a:r>
            <a:r>
              <a:rPr lang="en-US" altLang="ko-KR" dirty="0"/>
              <a:t>.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633" y="21535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3574E17-399C-4636-A821-E07CBDEFB42B}"/>
              </a:ext>
            </a:extLst>
          </p:cNvPr>
          <p:cNvSpPr txBox="1"/>
          <p:nvPr/>
        </p:nvSpPr>
        <p:spPr>
          <a:xfrm>
            <a:off x="280932" y="3173988"/>
            <a:ext cx="6636020" cy="969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algn="just">
              <a:defRPr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큰 동그라미를 </a:t>
            </a:r>
            <a:r>
              <a:rPr lang="en-US" altLang="ko-KR" dirty="0"/>
              <a:t>10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ko-KR" altLang="en-US" dirty="0"/>
              <a:t>작은 동그라미를 </a:t>
            </a:r>
            <a:r>
              <a:rPr lang="en-US" altLang="ko-KR" dirty="0"/>
              <a:t>1</a:t>
            </a:r>
            <a:r>
              <a:rPr lang="ko-KR" altLang="en-US" dirty="0"/>
              <a:t>이라고 생각하고 큰 동그라미 </a:t>
            </a:r>
            <a:r>
              <a:rPr lang="en-US" altLang="ko-KR" dirty="0"/>
              <a:t>1</a:t>
            </a:r>
            <a:r>
              <a:rPr lang="ko-KR" altLang="en-US" dirty="0"/>
              <a:t>개와 작은 동그라미 </a:t>
            </a:r>
            <a:r>
              <a:rPr lang="en-US" altLang="ko-KR" dirty="0"/>
              <a:t>2</a:t>
            </a:r>
            <a:r>
              <a:rPr lang="ko-KR" altLang="en-US" dirty="0"/>
              <a:t>개를 </a:t>
            </a:r>
            <a:r>
              <a:rPr lang="en-US" altLang="ko-KR" dirty="0"/>
              <a:t>4</a:t>
            </a:r>
            <a:r>
              <a:rPr lang="ko-KR" altLang="en-US" dirty="0"/>
              <a:t>번씩 그려서 모두 몇 개인지 세어 봅니다</a:t>
            </a:r>
            <a:r>
              <a:rPr lang="en-US" altLang="ko-KR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5408DC-718D-4AF1-82C9-D73F786D4B97}"/>
              </a:ext>
            </a:extLst>
          </p:cNvPr>
          <p:cNvSpPr txBox="1"/>
          <p:nvPr/>
        </p:nvSpPr>
        <p:spPr>
          <a:xfrm>
            <a:off x="273882" y="4296038"/>
            <a:ext cx="6643069" cy="677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algn="just">
              <a:defRPr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수 모형을 </a:t>
            </a:r>
            <a:r>
              <a:rPr lang="en-US" altLang="ko-KR" dirty="0"/>
              <a:t>12</a:t>
            </a:r>
            <a:r>
              <a:rPr lang="ko-KR" altLang="en-US" dirty="0"/>
              <a:t>씩 </a:t>
            </a:r>
            <a:r>
              <a:rPr lang="en-US" altLang="ko-KR" dirty="0"/>
              <a:t>4</a:t>
            </a:r>
            <a:r>
              <a:rPr lang="ko-KR" altLang="en-US" dirty="0"/>
              <a:t>번 놓아 수 모형의 개수를 세어 보면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5E83A0DF-12A9-4D11-B87B-24D4E2EB7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982" y="26749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id="{CEE005A0-B4F9-4D52-AED6-57E026E69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486" y="38504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>
            <a:extLst>
              <a:ext uri="{FF2B5EF4-FFF2-40B4-BE49-F238E27FC236}">
                <a16:creationId xmlns:a16="http://schemas.microsoft.com/office/drawing/2014/main" id="{D0510D76-2F17-49B1-8D61-694A45174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160" y="47374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98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상자에 들어 있는 과자는 모두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316570" y="2744924"/>
            <a:ext cx="1231094" cy="8280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65016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과자는 모두 몇 개인지 구하는 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66290" y="2267580"/>
            <a:ext cx="18362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12×4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771" y="23128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CC2E8E-EAD6-4963-9ADF-67E4C1CA5910}"/>
              </a:ext>
            </a:extLst>
          </p:cNvPr>
          <p:cNvSpPr/>
          <p:nvPr/>
        </p:nvSpPr>
        <p:spPr>
          <a:xfrm>
            <a:off x="6316103" y="138245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426B807-B09B-493D-8E3D-5B03DD0D50D4}"/>
              </a:ext>
            </a:extLst>
          </p:cNvPr>
          <p:cNvSpPr/>
          <p:nvPr/>
        </p:nvSpPr>
        <p:spPr>
          <a:xfrm>
            <a:off x="4962583" y="137486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DE0123F-6316-446C-8FF3-01B4E6C394FA}"/>
              </a:ext>
            </a:extLst>
          </p:cNvPr>
          <p:cNvSpPr/>
          <p:nvPr/>
        </p:nvSpPr>
        <p:spPr>
          <a:xfrm>
            <a:off x="5633447" y="138318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4A77761-87DA-4814-9A11-6CC54F45ADE9}"/>
              </a:ext>
            </a:extLst>
          </p:cNvPr>
          <p:cNvSpPr/>
          <p:nvPr/>
        </p:nvSpPr>
        <p:spPr>
          <a:xfrm>
            <a:off x="4287480" y="137486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그림</a:t>
            </a:r>
          </a:p>
        </p:txBody>
      </p:sp>
    </p:spTree>
    <p:extLst>
      <p:ext uri="{BB962C8B-B14F-4D97-AF65-F5344CB8AC3E}">
        <p14:creationId xmlns:p14="http://schemas.microsoft.com/office/powerpoint/2010/main" val="424533695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42799</TotalTime>
  <Words>3678</Words>
  <Application>Microsoft Office PowerPoint</Application>
  <PresentationFormat>화면 슬라이드 쇼(4:3)</PresentationFormat>
  <Paragraphs>922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7663</cp:revision>
  <dcterms:created xsi:type="dcterms:W3CDTF">2008-07-15T12:19:11Z</dcterms:created>
  <dcterms:modified xsi:type="dcterms:W3CDTF">2022-02-18T01:42:19Z</dcterms:modified>
</cp:coreProperties>
</file>