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70" r:id="rId4"/>
    <p:sldId id="1097" r:id="rId5"/>
    <p:sldId id="1357" r:id="rId6"/>
    <p:sldId id="1399" r:id="rId7"/>
    <p:sldId id="1392" r:id="rId8"/>
    <p:sldId id="1393" r:id="rId9"/>
    <p:sldId id="1394" r:id="rId10"/>
    <p:sldId id="1369" r:id="rId11"/>
    <p:sldId id="1400" r:id="rId12"/>
    <p:sldId id="1395" r:id="rId13"/>
    <p:sldId id="1396" r:id="rId14"/>
    <p:sldId id="1401" r:id="rId15"/>
    <p:sldId id="1365" r:id="rId16"/>
    <p:sldId id="1315" r:id="rId17"/>
    <p:sldId id="1368" r:id="rId18"/>
    <p:sldId id="1398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984807"/>
    <a:srgbClr val="F0D3B1"/>
    <a:srgbClr val="E6E38D"/>
    <a:srgbClr val="8BC63E"/>
    <a:srgbClr val="5E3E18"/>
    <a:srgbClr val="A46B5B"/>
    <a:srgbClr val="F4F4F4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99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63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2/curri/index.html?flashxmlnum=yuni4856&amp;classno=E-curri04-math-P_2022/41/suh_p_0401_01_0011/suh_p_0401_01_0011_401_1.html&amp;id=1443319&amp;classa=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032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856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 발자국 이야기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7E59BAA-286B-43D6-A936-088FE8CE4CDD}"/>
              </a:ext>
            </a:extLst>
          </p:cNvPr>
          <p:cNvSpPr txBox="1"/>
          <p:nvPr/>
        </p:nvSpPr>
        <p:spPr>
          <a:xfrm>
            <a:off x="612822" y="3789040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87D35C7-04E5-44F1-A751-83CEEB99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3840727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712F4E-036D-49B8-B1C9-E5B203000B26}"/>
              </a:ext>
            </a:extLst>
          </p:cNvPr>
          <p:cNvSpPr/>
          <p:nvPr/>
        </p:nvSpPr>
        <p:spPr>
          <a:xfrm>
            <a:off x="1871700" y="4113076"/>
            <a:ext cx="3856102" cy="3468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두 반의 물 발자국입니다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E0A2F02-EB3E-4C5E-B5C2-146A4A09F0A9}"/>
              </a:ext>
            </a:extLst>
          </p:cNvPr>
          <p:cNvSpPr/>
          <p:nvPr/>
        </p:nvSpPr>
        <p:spPr>
          <a:xfrm>
            <a:off x="6374880" y="1999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5" y="2061656"/>
            <a:ext cx="175773" cy="1616828"/>
            <a:chOff x="6607641" y="836712"/>
            <a:chExt cx="245921" cy="1656184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F1AE41B-47A2-4040-8CF6-B3B67F6C05D4}"/>
              </a:ext>
            </a:extLst>
          </p:cNvPr>
          <p:cNvSpPr txBox="1"/>
          <p:nvPr/>
        </p:nvSpPr>
        <p:spPr>
          <a:xfrm>
            <a:off x="609210" y="4545124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27D30781-2DC0-4439-B09B-42350732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4" y="4605266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AC2BE8-18C4-4800-8F1F-75719DB55CA0}"/>
              </a:ext>
            </a:extLst>
          </p:cNvPr>
          <p:cNvSpPr/>
          <p:nvPr/>
        </p:nvSpPr>
        <p:spPr>
          <a:xfrm>
            <a:off x="115678" y="4874296"/>
            <a:ext cx="6868590" cy="383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    각 반에서 </a:t>
            </a:r>
            <a:r>
              <a:rPr lang="en-US" altLang="ko-KR" sz="1800" b="1" dirty="0">
                <a:solidFill>
                  <a:srgbClr val="0070C0"/>
                </a:solidFill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</a:rPr>
              <a:t>명이 먹은 음식과 해당 음식의 물 발자국입니다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3"/>
            <a:ext cx="6918956" cy="1112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반이 체험 학습을 가서 먹은 음식들입니다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친구들끼리 같은 음식을 같은 양만큼 먹었습니다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명일 때 두 반의 물 발자국을 각각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F42AE-1C58-481F-978E-587D778ED10D}"/>
              </a:ext>
            </a:extLst>
          </p:cNvPr>
          <p:cNvSpPr txBox="1"/>
          <p:nvPr/>
        </p:nvSpPr>
        <p:spPr>
          <a:xfrm>
            <a:off x="2881449" y="2041103"/>
            <a:ext cx="1762514" cy="38472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명이 먹은 음식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DA6A0-7966-4805-9FE7-C2D29E391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990" y="2399772"/>
            <a:ext cx="4206605" cy="12193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CB9665-322D-4284-8552-526701F8BCD7}"/>
              </a:ext>
            </a:extLst>
          </p:cNvPr>
          <p:cNvSpPr txBox="1"/>
          <p:nvPr/>
        </p:nvSpPr>
        <p:spPr>
          <a:xfrm>
            <a:off x="2442218" y="2504662"/>
            <a:ext cx="1481709" cy="969496"/>
          </a:xfrm>
          <a:prstGeom prst="rect">
            <a:avLst/>
          </a:prstGeom>
          <a:solidFill>
            <a:srgbClr val="F0D3B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닭고기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76CAC-47D7-4FE2-9951-9137F8E84CCB}"/>
              </a:ext>
            </a:extLst>
          </p:cNvPr>
          <p:cNvSpPr txBox="1"/>
          <p:nvPr/>
        </p:nvSpPr>
        <p:spPr>
          <a:xfrm>
            <a:off x="4662093" y="2504662"/>
            <a:ext cx="1415114" cy="969496"/>
          </a:xfrm>
          <a:prstGeom prst="rect">
            <a:avLst/>
          </a:prstGeom>
          <a:solidFill>
            <a:srgbClr val="E6E38D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 g</a:t>
            </a: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93AFE-0AA6-49D7-866F-679E58C27E2F}"/>
              </a:ext>
            </a:extLst>
          </p:cNvPr>
          <p:cNvSpPr txBox="1"/>
          <p:nvPr/>
        </p:nvSpPr>
        <p:spPr>
          <a:xfrm>
            <a:off x="3923927" y="3342079"/>
            <a:ext cx="720035" cy="384721"/>
          </a:xfrm>
          <a:prstGeom prst="rect">
            <a:avLst/>
          </a:prstGeom>
          <a:solidFill>
            <a:srgbClr val="E6E38D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B3DAD4-9C36-43CF-BD47-A7DEF9C9E25D}"/>
              </a:ext>
            </a:extLst>
          </p:cNvPr>
          <p:cNvSpPr txBox="1"/>
          <p:nvPr/>
        </p:nvSpPr>
        <p:spPr>
          <a:xfrm>
            <a:off x="1763810" y="3339894"/>
            <a:ext cx="678408" cy="384721"/>
          </a:xfrm>
          <a:prstGeom prst="rect">
            <a:avLst/>
          </a:prstGeom>
          <a:solidFill>
            <a:srgbClr val="F0D3B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22" y="47270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1DF626F0-97C6-4091-8BE9-0ABDDDC6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0" y="411737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B3E2F7A2-0404-439D-B266-A315F14D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4" y="49197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>
            <a:extLst>
              <a:ext uri="{FF2B5EF4-FFF2-40B4-BE49-F238E27FC236}">
                <a16:creationId xmlns:a16="http://schemas.microsoft.com/office/drawing/2014/main" id="{6A4B4683-7C45-4ADD-80B7-3389D805A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454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새로 써 주세요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\app\resource\contents\lesson03\ops\lesson03\images\mm_41_3_10_02_01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7E59BAA-286B-43D6-A936-088FE8CE4CDD}"/>
              </a:ext>
            </a:extLst>
          </p:cNvPr>
          <p:cNvSpPr txBox="1"/>
          <p:nvPr/>
        </p:nvSpPr>
        <p:spPr>
          <a:xfrm>
            <a:off x="612822" y="2060848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방법으로 문제를 해결할 수 있나요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87D35C7-04E5-44F1-A751-83CEEB99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2112535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712F4E-036D-49B8-B1C9-E5B203000B26}"/>
              </a:ext>
            </a:extLst>
          </p:cNvPr>
          <p:cNvSpPr/>
          <p:nvPr/>
        </p:nvSpPr>
        <p:spPr>
          <a:xfrm>
            <a:off x="377934" y="2384884"/>
            <a:ext cx="6210290" cy="9508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</a:rPr>
              <a:t>진영이네 반이 먹은 각 음식의 물 발자국에 학생 수를 곱한 다음 </a:t>
            </a:r>
            <a:r>
              <a:rPr lang="en-US" altLang="ko-KR" sz="1800" b="1" dirty="0">
                <a:solidFill>
                  <a:srgbClr val="0070C0"/>
                </a:solidFill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</a:rPr>
              <a:t>가지 음식의 곱셈 결과를 모두 더합니다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r>
              <a:rPr lang="ko-KR" altLang="en-US" sz="1800" b="1" dirty="0" err="1">
                <a:solidFill>
                  <a:srgbClr val="0070C0"/>
                </a:solidFill>
              </a:rPr>
              <a:t>은하네</a:t>
            </a:r>
            <a:r>
              <a:rPr lang="ko-KR" altLang="en-US" sz="1800" b="1" dirty="0">
                <a:solidFill>
                  <a:srgbClr val="0070C0"/>
                </a:solidFill>
              </a:rPr>
              <a:t> 반도 같은 방법으로 구합니다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5E0A2F02-EB3E-4C5E-B5C2-146A4A09F0A9}"/>
              </a:ext>
            </a:extLst>
          </p:cNvPr>
          <p:cNvSpPr/>
          <p:nvPr/>
        </p:nvSpPr>
        <p:spPr>
          <a:xfrm>
            <a:off x="6374880" y="1999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2EAE51-94F1-4F65-930D-004EB0C12AF5}"/>
              </a:ext>
            </a:extLst>
          </p:cNvPr>
          <p:cNvGrpSpPr/>
          <p:nvPr/>
        </p:nvGrpSpPr>
        <p:grpSpPr>
          <a:xfrm>
            <a:off x="6739445" y="2061656"/>
            <a:ext cx="175773" cy="1616828"/>
            <a:chOff x="6607641" y="836712"/>
            <a:chExt cx="245921" cy="1656184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id="{48F78DCE-4137-4D88-84E4-4C555A5E4E2E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F1AE41B-47A2-4040-8CF6-B3B67F6C05D4}"/>
              </a:ext>
            </a:extLst>
          </p:cNvPr>
          <p:cNvSpPr txBox="1"/>
          <p:nvPr/>
        </p:nvSpPr>
        <p:spPr>
          <a:xfrm>
            <a:off x="609210" y="3460648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문제 해결 전략을 사용하면 좋을까요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27D30781-2DC0-4439-B09B-42350732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4" y="3520790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500" y="883603"/>
            <a:ext cx="6918956" cy="1112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반이 체험 학습을 가서 먹은 음식들입니다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친구들끼리 같은 음식을 같은 양만큼 먹었습니다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명일 때 두 반의 물 발자국을 각각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57" y="30416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6BAB72-9E47-41E5-99C4-B440511C1728}"/>
              </a:ext>
            </a:extLst>
          </p:cNvPr>
          <p:cNvSpPr/>
          <p:nvPr/>
        </p:nvSpPr>
        <p:spPr>
          <a:xfrm>
            <a:off x="2034506" y="3846318"/>
            <a:ext cx="2897146" cy="4066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</a:rPr>
              <a:t>식을 세워 구하면 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79569A12-36FA-4E30-A2E3-EEA1515A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90" y="4039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3"/>
            <a:ext cx="6918956" cy="1112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반이 체험 학습을 가서 먹은 음식들입니다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친구들끼리 같은 음식을 같은 양만큼 먹었습니다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명일 때 두 반의 물 발자국을 각각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직사각형 21">
            <a:extLst>
              <a:ext uri="{FF2B5EF4-FFF2-40B4-BE49-F238E27FC236}">
                <a16:creationId xmlns:a16="http://schemas.microsoft.com/office/drawing/2014/main" id="{C156082B-22E1-46EC-A29E-E113E703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0156F8-BCE0-47E3-9AD0-595754F8858A}"/>
              </a:ext>
            </a:extLst>
          </p:cNvPr>
          <p:cNvSpPr txBox="1"/>
          <p:nvPr/>
        </p:nvSpPr>
        <p:spPr>
          <a:xfrm>
            <a:off x="481018" y="2204864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생각한 방법으로 문제를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9B2AB00B-88E3-41D6-A471-8C36F85C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" y="2256551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B640FC3D-075D-4CC6-8F71-0C002A66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4" y="52179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A070B9F5-384F-417A-9E11-1217FADD4E8A}"/>
              </a:ext>
            </a:extLst>
          </p:cNvPr>
          <p:cNvSpPr/>
          <p:nvPr/>
        </p:nvSpPr>
        <p:spPr>
          <a:xfrm>
            <a:off x="5976156" y="5032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6DA1D93-ED2E-4CF8-9773-254EC3BF5B82}"/>
              </a:ext>
            </a:extLst>
          </p:cNvPr>
          <p:cNvGrpSpPr/>
          <p:nvPr/>
        </p:nvGrpSpPr>
        <p:grpSpPr>
          <a:xfrm>
            <a:off x="6607641" y="2345837"/>
            <a:ext cx="175773" cy="1616828"/>
            <a:chOff x="6607641" y="836712"/>
            <a:chExt cx="245921" cy="1656184"/>
          </a:xfrm>
        </p:grpSpPr>
        <p:sp>
          <p:nvSpPr>
            <p:cNvPr id="104" name="모서리가 둥근 직사각형 22">
              <a:extLst>
                <a:ext uri="{FF2B5EF4-FFF2-40B4-BE49-F238E27FC236}">
                  <a16:creationId xmlns:a16="http://schemas.microsoft.com/office/drawing/2014/main" id="{88A71233-723C-4736-BFFF-C0FC1280976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105" name="모서리가 둥근 직사각형 23">
              <a:extLst>
                <a:ext uri="{FF2B5EF4-FFF2-40B4-BE49-F238E27FC236}">
                  <a16:creationId xmlns:a16="http://schemas.microsoft.com/office/drawing/2014/main" id="{1263B1C2-6C0D-47AF-A6E6-FC18B2E73D91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106" name="모서리가 둥근 직사각형 24">
              <a:extLst>
                <a:ext uri="{FF2B5EF4-FFF2-40B4-BE49-F238E27FC236}">
                  <a16:creationId xmlns:a16="http://schemas.microsoft.com/office/drawing/2014/main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107" name="모서리가 둥근 직사각형 25">
              <a:extLst>
                <a:ext uri="{FF2B5EF4-FFF2-40B4-BE49-F238E27FC236}">
                  <a16:creationId xmlns:a16="http://schemas.microsoft.com/office/drawing/2014/main" id="{BE1A0AD6-26F4-44CC-8F01-54753B0877BF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EE24FE4-49EE-47A4-B67A-F48491AA2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88686"/>
              </p:ext>
            </p:extLst>
          </p:nvPr>
        </p:nvGraphicFramePr>
        <p:xfrm>
          <a:off x="255132" y="2687002"/>
          <a:ext cx="6088627" cy="23182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3064">
                  <a:extLst>
                    <a:ext uri="{9D8B030D-6E8A-4147-A177-3AD203B41FA5}">
                      <a16:colId xmlns:a16="http://schemas.microsoft.com/office/drawing/2014/main" val="2569168700"/>
                    </a:ext>
                  </a:extLst>
                </a:gridCol>
                <a:gridCol w="1911249">
                  <a:extLst>
                    <a:ext uri="{9D8B030D-6E8A-4147-A177-3AD203B41FA5}">
                      <a16:colId xmlns:a16="http://schemas.microsoft.com/office/drawing/2014/main" val="2690145437"/>
                    </a:ext>
                  </a:extLst>
                </a:gridCol>
                <a:gridCol w="936856">
                  <a:extLst>
                    <a:ext uri="{9D8B030D-6E8A-4147-A177-3AD203B41FA5}">
                      <a16:colId xmlns:a16="http://schemas.microsoft.com/office/drawing/2014/main" val="858032880"/>
                    </a:ext>
                  </a:extLst>
                </a:gridCol>
                <a:gridCol w="2107458">
                  <a:extLst>
                    <a:ext uri="{9D8B030D-6E8A-4147-A177-3AD203B41FA5}">
                      <a16:colId xmlns:a16="http://schemas.microsoft.com/office/drawing/2014/main" val="2960132696"/>
                    </a:ext>
                  </a:extLst>
                </a:gridCol>
              </a:tblGrid>
              <a:tr h="4788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진영이네 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은하네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10607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닭고기</a:t>
                      </a:r>
                      <a:endParaRPr lang="en-US" altLang="ko-KR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433×20=8660(L)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161×22=3542(L)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1664"/>
                  </a:ext>
                </a:extLst>
              </a:tr>
              <a:tr h="4535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사과</a:t>
                      </a:r>
                      <a:endParaRPr lang="en-US" altLang="ko-KR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125×20=2500(L)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우유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255×22=5610(L)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92901"/>
                  </a:ext>
                </a:extLst>
              </a:tr>
              <a:tr h="4535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달걀</a:t>
                      </a:r>
                      <a:endParaRPr lang="en-US" altLang="ko-KR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196×20=3920(L)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바나나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160×22=3520(L)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01618"/>
                  </a:ext>
                </a:extLst>
              </a:tr>
              <a:tr h="4788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합계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(L)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15080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</a:rPr>
                        <a:t>합계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(L)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12762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260780"/>
                  </a:ext>
                </a:extLst>
              </a:tr>
            </a:tbl>
          </a:graphicData>
        </a:graphic>
      </p:graphicFrame>
      <p:pic>
        <p:nvPicPr>
          <p:cNvPr id="108" name="Picture 4">
            <a:extLst>
              <a:ext uri="{FF2B5EF4-FFF2-40B4-BE49-F238E27FC236}">
                <a16:creationId xmlns:a16="http://schemas.microsoft.com/office/drawing/2014/main" id="{5F82D31E-A7E0-425F-94A9-E5335226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59" y="25443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3"/>
            <a:ext cx="6918956" cy="1112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반이 체험 학습을 가서 먹은 음식들입니다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친구들끼리 같은 음식을 같은 양만큼 먹었습니다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명일 때 두 반의 물 발자국을 각각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E0429-2190-43C0-A75B-31B6F37D7739}"/>
              </a:ext>
            </a:extLst>
          </p:cNvPr>
          <p:cNvSpPr txBox="1"/>
          <p:nvPr/>
        </p:nvSpPr>
        <p:spPr>
          <a:xfrm>
            <a:off x="384672" y="213218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문제를 바르게 해결했는지 확인해 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문제를 해결한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방법을 친구들에게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BB7FBC0-D78D-4A56-8F59-8FBE835E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9" y="22703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1">
            <a:extLst>
              <a:ext uri="{FF2B5EF4-FFF2-40B4-BE49-F238E27FC236}">
                <a16:creationId xmlns:a16="http://schemas.microsoft.com/office/drawing/2014/main" id="{B28E0500-3945-4E13-A4CF-487F0878943A}"/>
              </a:ext>
            </a:extLst>
          </p:cNvPr>
          <p:cNvGrpSpPr/>
          <p:nvPr/>
        </p:nvGrpSpPr>
        <p:grpSpPr>
          <a:xfrm>
            <a:off x="6607641" y="229579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:a16="http://schemas.microsoft.com/office/drawing/2014/main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5" name="모서리가 둥근 직사각형 23">
              <a:extLst>
                <a:ext uri="{FF2B5EF4-FFF2-40B4-BE49-F238E27FC236}">
                  <a16:creationId xmlns:a16="http://schemas.microsoft.com/office/drawing/2014/main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:a16="http://schemas.microsoft.com/office/drawing/2014/main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:a16="http://schemas.microsoft.com/office/drawing/2014/main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17" name="Picture 6">
            <a:extLst>
              <a:ext uri="{FF2B5EF4-FFF2-40B4-BE49-F238E27FC236}">
                <a16:creationId xmlns:a16="http://schemas.microsoft.com/office/drawing/2014/main" id="{173C6CA3-CAAE-4086-91C7-8DA215D7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052521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36B6A68D-D45D-483D-A04B-D0C05B54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3" y="302613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27921CF9-9C78-4D80-8A07-E7EEFE6B122E}"/>
              </a:ext>
            </a:extLst>
          </p:cNvPr>
          <p:cNvSpPr/>
          <p:nvPr/>
        </p:nvSpPr>
        <p:spPr>
          <a:xfrm>
            <a:off x="3754812" y="4041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id="{4A866883-9C2F-408D-843D-8276B74CF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 우측으로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44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00" y="883603"/>
            <a:ext cx="6918956" cy="1112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반과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반이 체험 학습을 가서 먹은 음식들입니다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친구들끼리 같은 음식을 같은 양만큼 먹었습니다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진영이네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명이고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은하네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반은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명일 때 두 반의 물 발자국을 각각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E0429-2190-43C0-A75B-31B6F37D7739}"/>
              </a:ext>
            </a:extLst>
          </p:cNvPr>
          <p:cNvSpPr txBox="1"/>
          <p:nvPr/>
        </p:nvSpPr>
        <p:spPr>
          <a:xfrm>
            <a:off x="384672" y="2132182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문제를 바르게 해결했는지 확인해 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문제를 해결한 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방법을 친구들에게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BB7FBC0-D78D-4A56-8F59-8FBE835E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9" y="22703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1">
            <a:extLst>
              <a:ext uri="{FF2B5EF4-FFF2-40B4-BE49-F238E27FC236}">
                <a16:creationId xmlns:a16="http://schemas.microsoft.com/office/drawing/2014/main" id="{B28E0500-3945-4E13-A4CF-487F0878943A}"/>
              </a:ext>
            </a:extLst>
          </p:cNvPr>
          <p:cNvGrpSpPr/>
          <p:nvPr/>
        </p:nvGrpSpPr>
        <p:grpSpPr>
          <a:xfrm>
            <a:off x="6607641" y="229579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:a16="http://schemas.microsoft.com/office/drawing/2014/main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5" name="모서리가 둥근 직사각형 23">
              <a:extLst>
                <a:ext uri="{FF2B5EF4-FFF2-40B4-BE49-F238E27FC236}">
                  <a16:creationId xmlns:a16="http://schemas.microsoft.com/office/drawing/2014/main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:a16="http://schemas.microsoft.com/office/drawing/2014/main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984807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:a16="http://schemas.microsoft.com/office/drawing/2014/main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17" name="Picture 6">
            <a:extLst>
              <a:ext uri="{FF2B5EF4-FFF2-40B4-BE49-F238E27FC236}">
                <a16:creationId xmlns:a16="http://schemas.microsoft.com/office/drawing/2014/main" id="{173C6CA3-CAAE-4086-91C7-8DA215D7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52521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85AF90A-1EEE-4E3D-9C30-9FFA69DB0338}"/>
              </a:ext>
            </a:extLst>
          </p:cNvPr>
          <p:cNvSpPr/>
          <p:nvPr/>
        </p:nvSpPr>
        <p:spPr>
          <a:xfrm>
            <a:off x="752096" y="3500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6714B44B-F60B-4398-88F5-D3D10574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A79662-C24A-4460-8DB9-EF84919E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61" y="2811931"/>
            <a:ext cx="1971702" cy="17466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+mn-ea"/>
                <a:ea typeface="+mn-ea"/>
              </a:rPr>
              <a:t>suh_p_0401_03_0011</a:t>
            </a:r>
            <a:r>
              <a:rPr lang="en-US" altLang="ko-KR" sz="1000" b="1" dirty="0">
                <a:latin typeface="+mn-ea"/>
                <a:ea typeface="+mn-ea"/>
              </a:rPr>
              <a:t>_202_1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미미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파란색은 읽는 법 표시</a:t>
            </a:r>
            <a:endParaRPr lang="en-US" altLang="ko-KR" sz="10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식을 세워 곱셈의 계산을 했습니다</a:t>
            </a:r>
            <a:r>
              <a:rPr lang="en-US" altLang="ko-KR" sz="100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진영이네 반의 물 발자국은 </a:t>
            </a:r>
            <a:r>
              <a:rPr lang="en-US" altLang="ko-KR" sz="1000" dirty="0">
                <a:solidFill>
                  <a:sysClr val="windowText" lastClr="000000"/>
                </a:solidFill>
                <a:latin typeface="+mn-ea"/>
                <a:ea typeface="+mn-ea"/>
              </a:rPr>
              <a:t>15080 L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</a:rPr>
              <a:t>만 </a:t>
            </a:r>
            <a:r>
              <a:rPr lang="ko-KR" altLang="en-US" sz="1000" dirty="0" err="1">
                <a:solidFill>
                  <a:srgbClr val="0070C0"/>
                </a:solidFill>
                <a:latin typeface="+mn-ea"/>
                <a:ea typeface="+mn-ea"/>
              </a:rPr>
              <a:t>오천팔십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</a:rPr>
              <a:t> 리터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이고 </a:t>
            </a:r>
            <a:r>
              <a:rPr lang="ko-KR" altLang="en-US" sz="1000" dirty="0" err="1">
                <a:solidFill>
                  <a:sysClr val="windowText" lastClr="000000"/>
                </a:solidFill>
                <a:latin typeface="+mn-ea"/>
                <a:ea typeface="+mn-ea"/>
              </a:rPr>
              <a:t>은하네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 반의 물 발자국은 </a:t>
            </a:r>
            <a:r>
              <a:rPr lang="en-US" altLang="ko-KR" sz="1000" dirty="0">
                <a:solidFill>
                  <a:sysClr val="windowText" lastClr="000000"/>
                </a:solidFill>
                <a:latin typeface="+mn-ea"/>
                <a:ea typeface="+mn-ea"/>
              </a:rPr>
              <a:t>12672 L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</a:rPr>
              <a:t>만 </a:t>
            </a:r>
            <a:r>
              <a:rPr lang="ko-KR" altLang="en-US" sz="1000" dirty="0" err="1">
                <a:solidFill>
                  <a:srgbClr val="0070C0"/>
                </a:solidFill>
                <a:latin typeface="+mn-ea"/>
                <a:ea typeface="+mn-ea"/>
              </a:rPr>
              <a:t>이천육백칠십이</a:t>
            </a:r>
            <a:r>
              <a:rPr lang="ko-KR" altLang="en-US" sz="1000" dirty="0">
                <a:solidFill>
                  <a:srgbClr val="0070C0"/>
                </a:solidFill>
                <a:latin typeface="+mn-ea"/>
                <a:ea typeface="+mn-ea"/>
              </a:rPr>
              <a:t> 리터</a:t>
            </a:r>
            <a:r>
              <a:rPr lang="en-US" altLang="ko-KR" sz="1000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입니다</a:t>
            </a:r>
            <a:r>
              <a:rPr lang="en-US" altLang="ko-KR" sz="100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7" name="모서리가 둥근 사각형 설명선 1">
            <a:extLst>
              <a:ext uri="{FF2B5EF4-FFF2-40B4-BE49-F238E27FC236}">
                <a16:creationId xmlns:a16="http://schemas.microsoft.com/office/drawing/2014/main" id="{89040ED1-E232-40C2-88D9-3B60C16EAD4F}"/>
              </a:ext>
            </a:extLst>
          </p:cNvPr>
          <p:cNvSpPr/>
          <p:nvPr/>
        </p:nvSpPr>
        <p:spPr>
          <a:xfrm>
            <a:off x="2231993" y="3248980"/>
            <a:ext cx="4109101" cy="1152128"/>
          </a:xfrm>
          <a:prstGeom prst="wedgeRoundRectCallout">
            <a:avLst>
              <a:gd name="adj1" fmla="val -55677"/>
              <a:gd name="adj2" fmla="val 9347"/>
              <a:gd name="adj3" fmla="val 16667"/>
            </a:avLst>
          </a:prstGeom>
          <a:noFill/>
          <a:ln w="28575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식을 세워 곱셈의 계산을 했습니다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진영이네 반의 물 발자국은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15080 L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이고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은하네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반의 물 발자국은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12672 L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007A945-FEB8-46A6-9CDF-FDE13F4590EF}"/>
              </a:ext>
            </a:extLst>
          </p:cNvPr>
          <p:cNvSpPr/>
          <p:nvPr/>
        </p:nvSpPr>
        <p:spPr>
          <a:xfrm>
            <a:off x="904496" y="3652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35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594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반의 물 발자국을 구해 보고 느낀 점을 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79FB4B-65DE-421B-9F9D-9E988A271968}"/>
              </a:ext>
            </a:extLst>
          </p:cNvPr>
          <p:cNvSpPr/>
          <p:nvPr/>
        </p:nvSpPr>
        <p:spPr>
          <a:xfrm>
            <a:off x="419968" y="1653948"/>
            <a:ext cx="6276268" cy="684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물 발자국을 실제로 계산해 보니 음식을 만들 때 물을 사용한다는 것을 알게 되었습니다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16D761C-E30C-4316-A8F9-D81396A1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1586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C62EAC7-E368-4B4B-9DFD-FA2ECA74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16899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C138FB-8C04-4CC6-A2DF-57C4A6101B2D}"/>
              </a:ext>
            </a:extLst>
          </p:cNvPr>
          <p:cNvSpPr/>
          <p:nvPr/>
        </p:nvSpPr>
        <p:spPr>
          <a:xfrm>
            <a:off x="419968" y="2492896"/>
            <a:ext cx="6276268" cy="4363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평소에 물을 아껴서 </a:t>
            </a:r>
            <a:r>
              <a:rPr lang="ko-KR" altLang="en-US" sz="1800" b="1" dirty="0" err="1">
                <a:solidFill>
                  <a:srgbClr val="0070C0"/>
                </a:solidFill>
              </a:rPr>
              <a:t>써야겠다는</a:t>
            </a:r>
            <a:r>
              <a:rPr lang="ko-KR" altLang="en-US" sz="1800" b="1" dirty="0">
                <a:solidFill>
                  <a:srgbClr val="0070C0"/>
                </a:solidFill>
              </a:rPr>
              <a:t> 것을 </a:t>
            </a:r>
            <a:r>
              <a:rPr lang="ko-KR" altLang="en-US" sz="1800" b="1" dirty="0" err="1">
                <a:solidFill>
                  <a:srgbClr val="0070C0"/>
                </a:solidFill>
              </a:rPr>
              <a:t>깨달았습니다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7B9DA610-0715-499E-8A33-EC838D6E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5531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6C45A2B7-33A3-490E-81B3-A6A12E93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4058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B227ED-1FD1-43E3-9ED3-6D1E25F1E2A1}"/>
              </a:ext>
            </a:extLst>
          </p:cNvPr>
          <p:cNvSpPr/>
          <p:nvPr/>
        </p:nvSpPr>
        <p:spPr>
          <a:xfrm>
            <a:off x="419968" y="3155854"/>
            <a:ext cx="6276268" cy="7128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우리가 사용하는 생활용품에 얼마나 많은 물이 사용되는지 조사해 보고 싶습니다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4815976A-51B5-4B16-9E7D-9B9024FF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507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A7551E0D-58BD-4783-BDBC-4B91FE303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50" y="30967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28486" y="3021476"/>
            <a:ext cx="2661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평면도형의 이동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6" y="31498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E7C1D-B838-4785-94EA-2CAE4C5F15EC}"/>
              </a:ext>
            </a:extLst>
          </p:cNvPr>
          <p:cNvSpPr txBox="1"/>
          <p:nvPr/>
        </p:nvSpPr>
        <p:spPr>
          <a:xfrm>
            <a:off x="7018371" y="103197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55BCA86C-6E1C-403E-AD0D-551DEB94EAE7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D16B4F27-8572-4A4B-8009-4681FB4D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987865-78DA-4DC7-8705-D7E5260571A8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각도기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FD6915-98EB-40E7-BE5D-CCFBA701A759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5CD89CC8-D715-421E-8071-CEC7094B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8DAB9A20-E770-4CF2-AB1D-E9662257B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5078D8-CD92-444C-8FDB-F963F714C2BF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ABA900-B915-447C-8FCC-7324BA20751F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https://cdata2.tsherpa.co.kr/tsherpa/multimedia/Flash/2022/curri/index.html?flashxmlnum=yuni4856&amp;classno=E-curri04-math-P_2022/41/suh_p_0401_01_0011/suh_p_0401_01_0011_401_1.html&amp;id=1443319&amp;classa=1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98524" y="4607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498524" y="109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27731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2D7F0-0FD2-458A-9752-5D2A8C87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9" y="1490662"/>
            <a:ext cx="6581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4A8655-29DA-48B9-A2DE-290C783C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684"/>
            <a:ext cx="6981081" cy="33826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\app\resource\contents\lesson03\ops\lesson03\mm_31_3_10_04_01.html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5" name="타원 24"/>
          <p:cNvSpPr/>
          <p:nvPr/>
        </p:nvSpPr>
        <p:spPr>
          <a:xfrm>
            <a:off x="5544108" y="1612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78676"/>
              </p:ext>
            </p:extLst>
          </p:nvPr>
        </p:nvGraphicFramePr>
        <p:xfrm>
          <a:off x="179388" y="654012"/>
          <a:ext cx="8774172" cy="396224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 발자국 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 발자국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 발자국과 관련된 곱셈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물 발자국에 대해 느낀 점 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정글 탈출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suh_p_0401_03_0011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D2F52ED-E605-4618-BFF1-9D0522ED5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" r="4506"/>
          <a:stretch/>
        </p:blipFill>
        <p:spPr>
          <a:xfrm>
            <a:off x="71599" y="876315"/>
            <a:ext cx="6877176" cy="47129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BAD8D3-EA9C-485B-BB6A-BCD9F3042661}"/>
              </a:ext>
            </a:extLst>
          </p:cNvPr>
          <p:cNvSpPr/>
          <p:nvPr/>
        </p:nvSpPr>
        <p:spPr>
          <a:xfrm>
            <a:off x="51499" y="8763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38890"/>
            <a:ext cx="630070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 발자국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1072">
            <a:extLst>
              <a:ext uri="{FF2B5EF4-FFF2-40B4-BE49-F238E27FC236}">
                <a16:creationId xmlns:a16="http://schemas.microsoft.com/office/drawing/2014/main" id="{78280CF2-F60B-4B35-9552-09453FA6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3828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mm_41_3_10_02_01_ani.mp4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21">
            <a:extLst>
              <a:ext uri="{FF2B5EF4-FFF2-40B4-BE49-F238E27FC236}">
                <a16:creationId xmlns:a16="http://schemas.microsoft.com/office/drawing/2014/main" id="{19740E51-9A92-4F0F-B223-487E7FA49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440323"/>
            <a:ext cx="60797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 발자국과 관련된 곱셈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562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 발자국을 보고 알게 된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856976" y="1309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757935" y="3382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7" y="2168860"/>
            <a:ext cx="6298662" cy="2590213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우리가 매일 먹는 쌀이나 채소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과일을 기를 때에도 물을 사용하고 학용품이나 옷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신발을 만들 때에도 엄청난 양의 물을 사용한다는 것을 알고 있나요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이렇게 다양한 제품을 만들 때부터 제품이 버려질 때까지 들어가는 모든 물의 양을 나타낸 것을 </a:t>
            </a:r>
            <a:r>
              <a:rPr lang="ko-KR" altLang="en-US" sz="2000" b="1" spc="-150" dirty="0">
                <a:latin typeface="맑은 고딕" pitchFamily="50" charset="-127"/>
                <a:ea typeface="맑은 고딕" pitchFamily="50" charset="-127"/>
              </a:rPr>
              <a:t>물 발자국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9A6573-5F0D-45CB-9253-2493EFE099A8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4654A87-7C2B-4F19-BC19-CC476DD6E5B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6B2E61-F14F-4CB6-990F-C6943C7172FF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C34F05-661C-4F79-8DB0-5EFD69E42EF0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05008D-8D2E-42FA-B7AE-65503CBD33E6}"/>
              </a:ext>
            </a:extLst>
          </p:cNvPr>
          <p:cNvGrpSpPr/>
          <p:nvPr/>
        </p:nvGrpSpPr>
        <p:grpSpPr>
          <a:xfrm>
            <a:off x="2661885" y="5261246"/>
            <a:ext cx="1637116" cy="263186"/>
            <a:chOff x="319554" y="1245924"/>
            <a:chExt cx="2636592" cy="423864"/>
          </a:xfrm>
        </p:grpSpPr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2B84D21F-F020-456F-9EE4-912F32A25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FC430396-ED6D-4E74-9A45-DD48851DE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8D0A6304-EA4A-4A5A-94BE-CD315518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id="{F37D0287-7D20-4B08-96D4-BC02F8FE8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2F58A9-E918-45E1-B70B-80D9D29F8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1" t="51026" r="9234"/>
          <a:stretch/>
        </p:blipFill>
        <p:spPr>
          <a:xfrm>
            <a:off x="179512" y="1743985"/>
            <a:ext cx="6748801" cy="38026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 발자국을 보고 알게 된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그림에 포함된 텍스트는 지우고 텍스트를 따로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856976" y="1309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D79F70-BD92-4964-98E8-A713303A5368}"/>
              </a:ext>
            </a:extLst>
          </p:cNvPr>
          <p:cNvSpPr txBox="1"/>
          <p:nvPr/>
        </p:nvSpPr>
        <p:spPr>
          <a:xfrm>
            <a:off x="215930" y="1956935"/>
            <a:ext cx="1332977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닭고기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(100 g)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5BFB98-6382-404F-8E67-DD1DA4DB185C}"/>
              </a:ext>
            </a:extLst>
          </p:cNvPr>
          <p:cNvSpPr txBox="1"/>
          <p:nvPr/>
        </p:nvSpPr>
        <p:spPr>
          <a:xfrm>
            <a:off x="1367644" y="1862153"/>
            <a:ext cx="1332977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(150 g)</a:t>
            </a:r>
            <a:endParaRPr lang="ko-KR" altLang="en-US" sz="1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3CDFB-F2AB-4D94-8104-380BFE705381}"/>
              </a:ext>
            </a:extLst>
          </p:cNvPr>
          <p:cNvSpPr txBox="1"/>
          <p:nvPr/>
        </p:nvSpPr>
        <p:spPr>
          <a:xfrm>
            <a:off x="2404606" y="2143664"/>
            <a:ext cx="1332977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(60 g)</a:t>
            </a:r>
            <a:endParaRPr lang="ko-KR" altLang="en-US" sz="1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B346DF-B2F8-49A8-83AB-8CF8498E02C4}"/>
              </a:ext>
            </a:extLst>
          </p:cNvPr>
          <p:cNvSpPr txBox="1"/>
          <p:nvPr/>
        </p:nvSpPr>
        <p:spPr>
          <a:xfrm>
            <a:off x="3540617" y="2711745"/>
            <a:ext cx="1332977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(100 g)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C880E0-18E6-428E-81D1-842296BE5C72}"/>
              </a:ext>
            </a:extLst>
          </p:cNvPr>
          <p:cNvSpPr txBox="1"/>
          <p:nvPr/>
        </p:nvSpPr>
        <p:spPr>
          <a:xfrm>
            <a:off x="4644342" y="3192679"/>
            <a:ext cx="1447240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(250 mL)</a:t>
            </a:r>
            <a:endParaRPr lang="ko-KR" altLang="en-US" sz="1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11C5D0-A469-47EC-8A85-4135B9D09EE0}"/>
              </a:ext>
            </a:extLst>
          </p:cNvPr>
          <p:cNvSpPr txBox="1"/>
          <p:nvPr/>
        </p:nvSpPr>
        <p:spPr>
          <a:xfrm>
            <a:off x="5503807" y="4016070"/>
            <a:ext cx="1629942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바나나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(200 g)</a:t>
            </a:r>
            <a:endParaRPr lang="ko-KR" altLang="en-US" sz="1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C70231-9B06-482B-B8E6-E9660F913192}"/>
              </a:ext>
            </a:extLst>
          </p:cNvPr>
          <p:cNvSpPr txBox="1"/>
          <p:nvPr/>
        </p:nvSpPr>
        <p:spPr>
          <a:xfrm>
            <a:off x="500381" y="2582393"/>
            <a:ext cx="726438" cy="38221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433 L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80A35D-E207-4E9A-9077-54411680887A}"/>
              </a:ext>
            </a:extLst>
          </p:cNvPr>
          <p:cNvSpPr txBox="1"/>
          <p:nvPr/>
        </p:nvSpPr>
        <p:spPr>
          <a:xfrm>
            <a:off x="1648116" y="2513004"/>
            <a:ext cx="726438" cy="38221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125 L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B47CFD-8FB9-4DF9-A2DA-7BE484EED285}"/>
              </a:ext>
            </a:extLst>
          </p:cNvPr>
          <p:cNvSpPr txBox="1"/>
          <p:nvPr/>
        </p:nvSpPr>
        <p:spPr>
          <a:xfrm>
            <a:off x="2772328" y="2795461"/>
            <a:ext cx="726438" cy="38221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196 L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69AAA6-458A-4272-A503-895C12CDC3E1}"/>
              </a:ext>
            </a:extLst>
          </p:cNvPr>
          <p:cNvSpPr txBox="1"/>
          <p:nvPr/>
        </p:nvSpPr>
        <p:spPr>
          <a:xfrm>
            <a:off x="3849968" y="3114780"/>
            <a:ext cx="726438" cy="38221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161 L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EBD525-B817-471B-BCCF-EBEE3A486752}"/>
              </a:ext>
            </a:extLst>
          </p:cNvPr>
          <p:cNvSpPr txBox="1"/>
          <p:nvPr/>
        </p:nvSpPr>
        <p:spPr>
          <a:xfrm>
            <a:off x="5004048" y="3781234"/>
            <a:ext cx="726438" cy="38221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255 L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54665-6EFB-4928-ACAA-A902FD23E5C6}"/>
              </a:ext>
            </a:extLst>
          </p:cNvPr>
          <p:cNvSpPr txBox="1"/>
          <p:nvPr/>
        </p:nvSpPr>
        <p:spPr>
          <a:xfrm>
            <a:off x="5955559" y="4594961"/>
            <a:ext cx="726438" cy="382211"/>
          </a:xfrm>
          <a:prstGeom prst="rect">
            <a:avLst/>
          </a:prstGeom>
          <a:solidFill>
            <a:srgbClr val="8BC63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160 L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9A6573-5F0D-45CB-9253-2493EFE099A8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4654A87-7C2B-4F19-BC19-CC476DD6E5B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6B2E61-F14F-4CB6-990F-C6943C7172FF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C34F05-661C-4F79-8DB0-5EFD69E42EF0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324887C-4874-48F9-A331-A96AE7968C52}"/>
              </a:ext>
            </a:extLst>
          </p:cNvPr>
          <p:cNvSpPr/>
          <p:nvPr/>
        </p:nvSpPr>
        <p:spPr>
          <a:xfrm>
            <a:off x="174473" y="1850339"/>
            <a:ext cx="32619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1849D4F7-62B5-42BB-A43C-90979350A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50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\app\resource\contents\lesson03\ops\lesson03\images\mm_41_3_10_01_02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A0CBDA-0FFB-4ACC-AF1B-01BD957FC78A}"/>
              </a:ext>
            </a:extLst>
          </p:cNvPr>
          <p:cNvGrpSpPr/>
          <p:nvPr/>
        </p:nvGrpSpPr>
        <p:grpSpPr>
          <a:xfrm>
            <a:off x="2830008" y="5208744"/>
            <a:ext cx="1654859" cy="269100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id="{FF4A8499-129C-46D8-A531-8C561BA90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523F6E64-8AA3-4449-A96D-74FB2F2CB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id="{8E1B09AB-9636-457D-A063-5B59F0198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>
              <a:extLst>
                <a:ext uri="{FF2B5EF4-FFF2-40B4-BE49-F238E27FC236}">
                  <a16:creationId xmlns:a16="http://schemas.microsoft.com/office/drawing/2014/main" id="{1B202A0B-F725-462C-A92B-644E69B40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009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 발자국을 보고 알게 된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물 발자국을 보고 알게 된 사실은 무엇인가요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E48232-7287-4A14-897A-3E29CCF55FB5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F1EE9-2499-4F7A-9787-4FEFD8432756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AB4F69-BFE6-49F4-B38A-86A3C3EC6465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5A61F5-B7A6-4B8E-94C3-CFB8257B33D9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이야기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1A4C5E-0651-480D-88A8-9EB58273063A}"/>
              </a:ext>
            </a:extLst>
          </p:cNvPr>
          <p:cNvSpPr/>
          <p:nvPr/>
        </p:nvSpPr>
        <p:spPr>
          <a:xfrm>
            <a:off x="419968" y="2384883"/>
            <a:ext cx="6276268" cy="684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우리가 매일 먹는 쌀이나 채소</a:t>
            </a:r>
            <a:r>
              <a:rPr lang="en-US" altLang="ko-KR" sz="1800" b="1" dirty="0">
                <a:solidFill>
                  <a:srgbClr val="0070C0"/>
                </a:solidFill>
              </a:rPr>
              <a:t>,</a:t>
            </a:r>
            <a:r>
              <a:rPr lang="ko-KR" altLang="en-US" sz="1800" b="1" dirty="0">
                <a:solidFill>
                  <a:srgbClr val="0070C0"/>
                </a:solidFill>
              </a:rPr>
              <a:t> 과일 등을 기를 </a:t>
            </a:r>
            <a:r>
              <a:rPr lang="ko-KR" altLang="en-US" sz="1800" b="1" dirty="0" err="1">
                <a:solidFill>
                  <a:srgbClr val="0070C0"/>
                </a:solidFill>
              </a:rPr>
              <a:t>때에도물을</a:t>
            </a:r>
            <a:r>
              <a:rPr lang="ko-KR" altLang="en-US" sz="1800" b="1" dirty="0">
                <a:solidFill>
                  <a:srgbClr val="0070C0"/>
                </a:solidFill>
              </a:rPr>
              <a:t> 사용하고 있다는 것을 알게 되었습니다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317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BDE29639-AB86-4F1C-941F-1F8DA6AD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A860D2-049D-4B8F-9908-6C6397935D02}"/>
              </a:ext>
            </a:extLst>
          </p:cNvPr>
          <p:cNvSpPr/>
          <p:nvPr/>
        </p:nvSpPr>
        <p:spPr>
          <a:xfrm>
            <a:off x="419968" y="3189234"/>
            <a:ext cx="6276268" cy="9514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음식을 버리면 음식뿐만 아니라 그 음식을 만드는 데</a:t>
            </a:r>
          </a:p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들어가는 수많은 물도 버리게 된다는 것을 알게</a:t>
            </a:r>
          </a:p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되었습니다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A3454022-B0B5-44B8-8975-035DDF1A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841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BB0A48D1-4259-4CB4-A898-F6F8020D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3136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6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 발자국을 보고 알게 된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진영이가 바나나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개를 버렸어요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진영이가 낭비한 물 발자국은 얼마인가요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1A4C5E-0651-480D-88A8-9EB58273063A}"/>
              </a:ext>
            </a:extLst>
          </p:cNvPr>
          <p:cNvSpPr/>
          <p:nvPr/>
        </p:nvSpPr>
        <p:spPr>
          <a:xfrm>
            <a:off x="2959825" y="2710687"/>
            <a:ext cx="1479886" cy="470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ko-KR" sz="1800" b="1" dirty="0">
                <a:solidFill>
                  <a:srgbClr val="0070C0"/>
                </a:solidFill>
              </a:rPr>
              <a:t>160 L</a:t>
            </a:r>
            <a:r>
              <a:rPr lang="ko-KR" altLang="en-US" sz="1800" b="1" dirty="0">
                <a:solidFill>
                  <a:srgbClr val="0070C0"/>
                </a:solidFill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63" y="2548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7F1DF-458E-4CF1-9884-C44E601F6250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160AB5-1B2E-4A96-B582-449621C79657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F440C1-FE11-4A7B-8612-41D9798AFA4A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9AE39-FAF9-4E26-B5ED-9481C4C7C790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이야기</a:t>
            </a:r>
          </a:p>
        </p:txBody>
      </p:sp>
    </p:spTree>
    <p:extLst>
      <p:ext uri="{BB962C8B-B14F-4D97-AF65-F5344CB8AC3E}">
        <p14:creationId xmlns:p14="http://schemas.microsoft.com/office/powerpoint/2010/main" val="75341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 발자국을 보고 알게 된 점을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suh_p_0401_03_0011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물 발자국 이야기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명이 모두 바나나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개씩을 버렸다면 낭비한 물 발자국은 얼마인가요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1A4C5E-0651-480D-88A8-9EB58273063A}"/>
              </a:ext>
            </a:extLst>
          </p:cNvPr>
          <p:cNvSpPr/>
          <p:nvPr/>
        </p:nvSpPr>
        <p:spPr>
          <a:xfrm>
            <a:off x="2257829" y="2710687"/>
            <a:ext cx="2883879" cy="470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ko-KR" sz="1800" b="1" dirty="0">
                <a:solidFill>
                  <a:srgbClr val="0070C0"/>
                </a:solidFill>
              </a:rPr>
              <a:t>160×20=3200(L)</a:t>
            </a:r>
            <a:r>
              <a:rPr lang="ko-KR" altLang="en-US" sz="1800" b="1" dirty="0">
                <a:solidFill>
                  <a:srgbClr val="0070C0"/>
                </a:solidFill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15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4279F9-570A-425A-92A1-6275523335CD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9F3EB4-B754-4C23-8200-32A0E3BDA43E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+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4F5C4C-9C2B-4008-AA5E-B3A4FFEF1E8D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4C02CC-E8E0-4388-AFBE-6E4D3AEAC51A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이야기</a:t>
            </a:r>
          </a:p>
        </p:txBody>
      </p:sp>
    </p:spTree>
    <p:extLst>
      <p:ext uri="{BB962C8B-B14F-4D97-AF65-F5344CB8AC3E}">
        <p14:creationId xmlns:p14="http://schemas.microsoft.com/office/powerpoint/2010/main" val="33356655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42852</TotalTime>
  <Words>1833</Words>
  <Application>Microsoft Office PowerPoint</Application>
  <PresentationFormat>화면 슬라이드 쇼(4:3)</PresentationFormat>
  <Paragraphs>450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7293</cp:revision>
  <dcterms:created xsi:type="dcterms:W3CDTF">2008-07-15T12:19:11Z</dcterms:created>
  <dcterms:modified xsi:type="dcterms:W3CDTF">2022-02-18T02:49:24Z</dcterms:modified>
</cp:coreProperties>
</file>