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171" r:id="rId4"/>
    <p:sldId id="1173" r:id="rId5"/>
    <p:sldId id="1130" r:id="rId6"/>
    <p:sldId id="1262" r:id="rId7"/>
    <p:sldId id="1289" r:id="rId8"/>
    <p:sldId id="1288" r:id="rId9"/>
    <p:sldId id="1290" r:id="rId10"/>
    <p:sldId id="1291" r:id="rId11"/>
    <p:sldId id="1178" r:id="rId12"/>
    <p:sldId id="1280" r:id="rId13"/>
    <p:sldId id="1304" r:id="rId14"/>
    <p:sldId id="1305" r:id="rId15"/>
    <p:sldId id="1306" r:id="rId16"/>
    <p:sldId id="1281" r:id="rId17"/>
    <p:sldId id="1307" r:id="rId18"/>
    <p:sldId id="1146" r:id="rId19"/>
    <p:sldId id="1298" r:id="rId20"/>
    <p:sldId id="1150" r:id="rId21"/>
    <p:sldId id="1286" r:id="rId22"/>
    <p:sldId id="1302" r:id="rId23"/>
    <p:sldId id="1300" r:id="rId24"/>
    <p:sldId id="1301" r:id="rId25"/>
    <p:sldId id="1264" r:id="rId26"/>
    <p:sldId id="1163" r:id="rId27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1C9"/>
    <a:srgbClr val="A46B5B"/>
    <a:srgbClr val="C7A08C"/>
    <a:srgbClr val="F78F30"/>
    <a:srgbClr val="F1C439"/>
    <a:srgbClr val="599DD1"/>
    <a:srgbClr val="FCD5B5"/>
    <a:srgbClr val="F6E7D4"/>
    <a:srgbClr val="E6E6E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64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3431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933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비율이 사용되는 경우를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CB6054-FE63-458E-B47A-E1CD2CDC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133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18989"/>
              </p:ext>
            </p:extLst>
          </p:nvPr>
        </p:nvGraphicFramePr>
        <p:xfrm>
          <a:off x="6984268" y="692697"/>
          <a:ext cx="2086863" cy="3368811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4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보기 약물 디자인 수정 및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물음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1,2,3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탭에서만 보임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E9E2D-BFDD-4D36-A38F-6A9A845CFF85}"/>
              </a:ext>
            </a:extLst>
          </p:cNvPr>
          <p:cNvSpPr/>
          <p:nvPr/>
        </p:nvSpPr>
        <p:spPr>
          <a:xfrm>
            <a:off x="5475291" y="1872564"/>
            <a:ext cx="356850" cy="368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B9385E-C785-4678-A346-AF3C1DA0F32E}"/>
              </a:ext>
            </a:extLst>
          </p:cNvPr>
          <p:cNvSpPr/>
          <p:nvPr/>
        </p:nvSpPr>
        <p:spPr>
          <a:xfrm>
            <a:off x="5861492" y="1872564"/>
            <a:ext cx="762736" cy="368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DD36D53-B44D-4A0E-9AD0-16ABDF390EB3}"/>
              </a:ext>
            </a:extLst>
          </p:cNvPr>
          <p:cNvSpPr/>
          <p:nvPr/>
        </p:nvSpPr>
        <p:spPr>
          <a:xfrm>
            <a:off x="4004399" y="22711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894B6A-6C9A-49C9-A188-65D7C4898213}"/>
              </a:ext>
            </a:extLst>
          </p:cNvPr>
          <p:cNvSpPr/>
          <p:nvPr/>
        </p:nvSpPr>
        <p:spPr>
          <a:xfrm>
            <a:off x="4885072" y="225444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96AD37-4495-4070-B34C-C04475BB0B5C}"/>
              </a:ext>
            </a:extLst>
          </p:cNvPr>
          <p:cNvSpPr/>
          <p:nvPr/>
        </p:nvSpPr>
        <p:spPr>
          <a:xfrm>
            <a:off x="4234512" y="225444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60A72-59A9-4E90-9876-D2441A02BED8}"/>
              </a:ext>
            </a:extLst>
          </p:cNvPr>
          <p:cNvSpPr/>
          <p:nvPr/>
        </p:nvSpPr>
        <p:spPr>
          <a:xfrm>
            <a:off x="553821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7B237E-DD1E-4021-B393-0AB8F4DF4CB6}"/>
              </a:ext>
            </a:extLst>
          </p:cNvPr>
          <p:cNvSpPr/>
          <p:nvPr/>
        </p:nvSpPr>
        <p:spPr>
          <a:xfrm>
            <a:off x="6188770" y="225596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11BB69-7069-40C0-AF1F-4E85726303BE}"/>
              </a:ext>
            </a:extLst>
          </p:cNvPr>
          <p:cNvSpPr/>
          <p:nvPr/>
        </p:nvSpPr>
        <p:spPr>
          <a:xfrm>
            <a:off x="4231012" y="2214867"/>
            <a:ext cx="2614987" cy="331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84F177E-C4A6-4896-97F5-2E0149981A41}"/>
              </a:ext>
            </a:extLst>
          </p:cNvPr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28AF30-5CBD-40E7-8206-776031AC3BEF}"/>
              </a:ext>
            </a:extLst>
          </p:cNvPr>
          <p:cNvSpPr/>
          <p:nvPr/>
        </p:nvSpPr>
        <p:spPr>
          <a:xfrm>
            <a:off x="-37995" y="2510849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F1306B2D-1FA1-48F2-8BC3-857651E92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81C2C3-6553-46F3-881E-F6421349D10E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162E75-996F-400F-8BB4-FA5140D187F3}"/>
              </a:ext>
            </a:extLst>
          </p:cNvPr>
          <p:cNvSpPr/>
          <p:nvPr/>
        </p:nvSpPr>
        <p:spPr>
          <a:xfrm>
            <a:off x="262664" y="3929581"/>
            <a:ext cx="342024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31AB1F9-3FB3-4029-B63C-4A3A1FCE68AB}"/>
              </a:ext>
            </a:extLst>
          </p:cNvPr>
          <p:cNvSpPr/>
          <p:nvPr/>
        </p:nvSpPr>
        <p:spPr>
          <a:xfrm>
            <a:off x="151461" y="38120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0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713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2433082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지혜가 만든 회색 물감에서 흰색 물감 양에 대한 검은색 물감 양의 비율은 얼마 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717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7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교실의 벽을 꾸미기 위해 흰색 물감과 검은색 물감을 섞어 회색 물감을 만들었습니다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지혜는 흰색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200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에 검은색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6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슬기는 흰색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250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에 검은색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10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를 섞었 습니다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누가 만든 회색 물감이 더 어두운지 비교해 봅시다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806E6F-2AED-4455-A550-88A91B3FB6CA}"/>
              </a:ext>
            </a:extLst>
          </p:cNvPr>
          <p:cNvSpPr/>
          <p:nvPr/>
        </p:nvSpPr>
        <p:spPr>
          <a:xfrm>
            <a:off x="4977821" y="212737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5475418-686B-470F-8C29-A0A872EF6F11}"/>
              </a:ext>
            </a:extLst>
          </p:cNvPr>
          <p:cNvSpPr/>
          <p:nvPr/>
        </p:nvSpPr>
        <p:spPr>
          <a:xfrm>
            <a:off x="4327261" y="212737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50CB02-E19A-45EF-A693-FF6499B3A71A}"/>
              </a:ext>
            </a:extLst>
          </p:cNvPr>
          <p:cNvSpPr/>
          <p:nvPr/>
        </p:nvSpPr>
        <p:spPr>
          <a:xfrm>
            <a:off x="5630959" y="21288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FFD3C06-9E26-433C-8932-3B895186727E}"/>
              </a:ext>
            </a:extLst>
          </p:cNvPr>
          <p:cNvSpPr/>
          <p:nvPr/>
        </p:nvSpPr>
        <p:spPr>
          <a:xfrm>
            <a:off x="6281519" y="21288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97BB4A4-7F01-4DDA-91E2-032F673593C9}"/>
              </a:ext>
            </a:extLst>
          </p:cNvPr>
          <p:cNvSpPr/>
          <p:nvPr/>
        </p:nvSpPr>
        <p:spPr>
          <a:xfrm>
            <a:off x="4137162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809156DD-77F0-41CE-9899-DB738EA7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08" y="1777848"/>
            <a:ext cx="746211" cy="24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D050DB8B-3EF7-4CE8-8E04-A9188C702696}"/>
              </a:ext>
            </a:extLst>
          </p:cNvPr>
          <p:cNvSpPr/>
          <p:nvPr/>
        </p:nvSpPr>
        <p:spPr>
          <a:xfrm>
            <a:off x="6289139" y="1726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F48108-8E1C-4B31-8C16-30C199B0D5D8}"/>
              </a:ext>
            </a:extLst>
          </p:cNvPr>
          <p:cNvSpPr txBox="1"/>
          <p:nvPr/>
        </p:nvSpPr>
        <p:spPr>
          <a:xfrm>
            <a:off x="2350353" y="3320988"/>
            <a:ext cx="2348874" cy="742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0.03)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C7E141E-F323-4819-B72B-9B6BDFEEB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1890"/>
              </p:ext>
            </p:extLst>
          </p:nvPr>
        </p:nvGraphicFramePr>
        <p:xfrm>
          <a:off x="2419098" y="3384967"/>
          <a:ext cx="5211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5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37" name="Picture 4">
            <a:extLst>
              <a:ext uri="{FF2B5EF4-FFF2-40B4-BE49-F238E27FC236}">
                <a16:creationId xmlns:a16="http://schemas.microsoft.com/office/drawing/2014/main" id="{E893337D-CA2C-43FF-A8C2-7E3AD1989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84" y="3952023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BF7045-AE2D-4535-A8C2-B37C0C31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2303"/>
              </p:ext>
            </p:extLst>
          </p:nvPr>
        </p:nvGraphicFramePr>
        <p:xfrm>
          <a:off x="3308369" y="3384967"/>
          <a:ext cx="5211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5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4" name="직사각형 21">
            <a:extLst>
              <a:ext uri="{FF2B5EF4-FFF2-40B4-BE49-F238E27FC236}">
                <a16:creationId xmlns:a16="http://schemas.microsoft.com/office/drawing/2014/main" id="{027EF15B-F074-4BB4-ABEC-E9CE53B1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그림보기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77DC0E44-BE0B-44D7-BBA4-10680899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9732CEB8-822A-4895-A046-C8908D25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1B3EEA20-6D45-4411-8A13-0B22DF657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962EA87F-9744-41C7-A586-714CAF9C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Group 59">
            <a:extLst>
              <a:ext uri="{FF2B5EF4-FFF2-40B4-BE49-F238E27FC236}">
                <a16:creationId xmlns:a16="http://schemas.microsoft.com/office/drawing/2014/main" id="{AE7595E0-4157-478C-B0D3-5FA51BAB3911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1">
            <a:extLst>
              <a:ext uri="{FF2B5EF4-FFF2-40B4-BE49-F238E27FC236}">
                <a16:creationId xmlns:a16="http://schemas.microsoft.com/office/drawing/2014/main" id="{998EF6FF-7AAC-4275-B5A6-A9919D37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(s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uh_0601_04_0005_2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있던 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D48C32-85D1-470A-9866-1D6B91A05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8100"/>
            <a:ext cx="6843283" cy="303505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8D06661-06B5-4092-BD06-AAA0BCD6E1F3}"/>
              </a:ext>
            </a:extLst>
          </p:cNvPr>
          <p:cNvSpPr/>
          <p:nvPr/>
        </p:nvSpPr>
        <p:spPr>
          <a:xfrm>
            <a:off x="2447764" y="3897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9C2121-2AC5-475E-89AF-B61A812D5B70}"/>
              </a:ext>
            </a:extLst>
          </p:cNvPr>
          <p:cNvSpPr/>
          <p:nvPr/>
        </p:nvSpPr>
        <p:spPr>
          <a:xfrm>
            <a:off x="3339755" y="3897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21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713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7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교실의 벽을 꾸미기 위해 흰색 물감과 검은색 물감을 섞어 회색 물감을 만들었습니다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지혜는 흰색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200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에 검은색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6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슬기는 흰색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250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에 검은색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10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를 섞었 습니다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누가 만든 회색 물감이 더 어두운지 비교해 봅시다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809156DD-77F0-41CE-9899-DB738EA7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08" y="1777848"/>
            <a:ext cx="746211" cy="24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id="{027EF15B-F074-4BB4-ABEC-E9CE53B1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77DC0E44-BE0B-44D7-BBA4-10680899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9732CEB8-822A-4895-A046-C8908D25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1B3EEA20-6D45-4411-8A13-0B22DF657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9C82F185-7028-4CA1-B450-216989C8114E}"/>
              </a:ext>
            </a:extLst>
          </p:cNvPr>
          <p:cNvSpPr txBox="1"/>
          <p:nvPr/>
        </p:nvSpPr>
        <p:spPr>
          <a:xfrm>
            <a:off x="302614" y="2418663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슬기가 만든 회색 물감에서 흰색 물감 양에 대한 검은색 물감 양의 비율은 얼마 인가요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6609B332-C837-4FE6-9C00-D51B5E75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573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F6CD8B-CCA3-4867-9B64-6A8195507BAE}"/>
              </a:ext>
            </a:extLst>
          </p:cNvPr>
          <p:cNvSpPr/>
          <p:nvPr/>
        </p:nvSpPr>
        <p:spPr>
          <a:xfrm>
            <a:off x="5047974" y="2119026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681602-747C-4BF8-9A87-ECEEDF1A6FB9}"/>
              </a:ext>
            </a:extLst>
          </p:cNvPr>
          <p:cNvSpPr/>
          <p:nvPr/>
        </p:nvSpPr>
        <p:spPr>
          <a:xfrm>
            <a:off x="4397414" y="211902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76C4F5-9A73-4EAE-9C0C-C4BF4EA72454}"/>
              </a:ext>
            </a:extLst>
          </p:cNvPr>
          <p:cNvSpPr/>
          <p:nvPr/>
        </p:nvSpPr>
        <p:spPr>
          <a:xfrm>
            <a:off x="5701112" y="212054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AA6231-6053-4C93-A2F8-D9DE6E9D73EA}"/>
              </a:ext>
            </a:extLst>
          </p:cNvPr>
          <p:cNvSpPr/>
          <p:nvPr/>
        </p:nvSpPr>
        <p:spPr>
          <a:xfrm>
            <a:off x="6351672" y="212054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1753BA-5BE7-4A10-8944-2735AD5BB024}"/>
              </a:ext>
            </a:extLst>
          </p:cNvPr>
          <p:cNvSpPr txBox="1"/>
          <p:nvPr/>
        </p:nvSpPr>
        <p:spPr>
          <a:xfrm>
            <a:off x="2350353" y="3452843"/>
            <a:ext cx="2348874" cy="742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0.04)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8ADB3F7C-A380-42B7-A8FD-55E32A6C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84" y="4083878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AA1E312A-96E7-4D6D-A9FA-5F10CCB19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93090"/>
              </p:ext>
            </p:extLst>
          </p:nvPr>
        </p:nvGraphicFramePr>
        <p:xfrm>
          <a:off x="3308369" y="3516822"/>
          <a:ext cx="5211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5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DBEE53D-2A81-4D08-B9A0-282728A0F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20327"/>
              </p:ext>
            </p:extLst>
          </p:nvPr>
        </p:nvGraphicFramePr>
        <p:xfrm>
          <a:off x="2419098" y="3539480"/>
          <a:ext cx="5211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5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24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713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7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교실의 벽을 꾸미기 위해 흰색 물감과 검은색 물감을 섞어 회색 물감을 만들었습니다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지혜는 흰색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200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에 검은색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6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슬기는 흰색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250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에 검은색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10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를 섞었 습니다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누가 만든 회색 물감이 더 어두운지 비교해 봅시다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809156DD-77F0-41CE-9899-DB738EA7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08" y="1777848"/>
            <a:ext cx="746211" cy="24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id="{027EF15B-F074-4BB4-ABEC-E9CE53B1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77DC0E44-BE0B-44D7-BBA4-10680899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9732CEB8-822A-4895-A046-C8908D25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1B3EEA20-6D45-4411-8A13-0B22DF657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id="{8166CF09-591A-45B8-B9AF-A3E70FB387EF}"/>
              </a:ext>
            </a:extLst>
          </p:cNvPr>
          <p:cNvSpPr txBox="1"/>
          <p:nvPr/>
        </p:nvSpPr>
        <p:spPr>
          <a:xfrm>
            <a:off x="302614" y="2432493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누가 만든 회색 물감이 더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어두운가요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E31C5D3-3885-4B4B-9830-6F101379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7117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B82716-DC8E-4912-B9C2-6A27935F8A58}"/>
              </a:ext>
            </a:extLst>
          </p:cNvPr>
          <p:cNvSpPr/>
          <p:nvPr/>
        </p:nvSpPr>
        <p:spPr>
          <a:xfrm>
            <a:off x="5047974" y="213285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D9A467-5BA6-42CD-B975-41C590CA4C51}"/>
              </a:ext>
            </a:extLst>
          </p:cNvPr>
          <p:cNvSpPr/>
          <p:nvPr/>
        </p:nvSpPr>
        <p:spPr>
          <a:xfrm>
            <a:off x="4397414" y="2132857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07BD86-1DB7-4CF9-A110-5C1B7A6ABC91}"/>
              </a:ext>
            </a:extLst>
          </p:cNvPr>
          <p:cNvSpPr/>
          <p:nvPr/>
        </p:nvSpPr>
        <p:spPr>
          <a:xfrm>
            <a:off x="5701112" y="21343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D895DC-2CC0-4E3B-8CC9-3EEE6774DBE9}"/>
              </a:ext>
            </a:extLst>
          </p:cNvPr>
          <p:cNvSpPr/>
          <p:nvPr/>
        </p:nvSpPr>
        <p:spPr>
          <a:xfrm>
            <a:off x="6351672" y="21343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BF8F89-B74A-41F2-ABD9-498F6B119589}"/>
              </a:ext>
            </a:extLst>
          </p:cNvPr>
          <p:cNvSpPr txBox="1"/>
          <p:nvPr/>
        </p:nvSpPr>
        <p:spPr>
          <a:xfrm>
            <a:off x="3209545" y="3091735"/>
            <a:ext cx="853495" cy="478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C941D197-8657-4339-9861-A671569DF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27" y="3408323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23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1713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7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교실의 벽을 꾸미기 위해 흰색 물감과 검은색 물감을 섞어 회색 물감을 만들었습니다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지혜는 흰색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200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에 검은색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6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슬기는 흰색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250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에 검은색 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10 mL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를 섞었 습니다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00" dirty="0">
                <a:latin typeface="맑은 고딕" pitchFamily="50" charset="-127"/>
                <a:ea typeface="맑은 고딕" pitchFamily="50" charset="-127"/>
              </a:rPr>
              <a:t>누가 만든 회색 물감이 더 어두운지 비교해 봅시다</a:t>
            </a:r>
            <a:r>
              <a:rPr lang="en-US" altLang="ko-KR" sz="20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809156DD-77F0-41CE-9899-DB738EA7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08" y="1777848"/>
            <a:ext cx="746211" cy="24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id="{027EF15B-F074-4BB4-ABEC-E9CE53B1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77DC0E44-BE0B-44D7-BBA4-10680899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9732CEB8-822A-4895-A046-C8908D25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1B3EEA20-6D45-4411-8A13-0B22DF657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786D8418-9AE3-4026-9E06-6D0B1AF44265}"/>
              </a:ext>
            </a:extLst>
          </p:cNvPr>
          <p:cNvSpPr txBox="1"/>
          <p:nvPr/>
        </p:nvSpPr>
        <p:spPr>
          <a:xfrm>
            <a:off x="302614" y="2415924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왜 그렇게 생각하나요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AB9B9CF-04E7-4845-BD5A-5DF98E9A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546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317FE3-CEA5-4964-BBA4-047B916D7B2A}"/>
              </a:ext>
            </a:extLst>
          </p:cNvPr>
          <p:cNvSpPr/>
          <p:nvPr/>
        </p:nvSpPr>
        <p:spPr>
          <a:xfrm>
            <a:off x="5047974" y="21162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43797E-EE3E-4A0E-ADF6-E440600C82EB}"/>
              </a:ext>
            </a:extLst>
          </p:cNvPr>
          <p:cNvSpPr/>
          <p:nvPr/>
        </p:nvSpPr>
        <p:spPr>
          <a:xfrm>
            <a:off x="4397414" y="211628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07EAC9-BD72-4741-84C7-9ABEFECCE265}"/>
              </a:ext>
            </a:extLst>
          </p:cNvPr>
          <p:cNvSpPr/>
          <p:nvPr/>
        </p:nvSpPr>
        <p:spPr>
          <a:xfrm>
            <a:off x="5701112" y="211780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A4D38D-F7BE-405D-B970-175A9F6D06AC}"/>
              </a:ext>
            </a:extLst>
          </p:cNvPr>
          <p:cNvSpPr/>
          <p:nvPr/>
        </p:nvSpPr>
        <p:spPr>
          <a:xfrm>
            <a:off x="6351672" y="211780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6819ED-37D8-408C-9E21-47BA68941962}"/>
              </a:ext>
            </a:extLst>
          </p:cNvPr>
          <p:cNvSpPr txBox="1"/>
          <p:nvPr/>
        </p:nvSpPr>
        <p:spPr>
          <a:xfrm>
            <a:off x="901367" y="2935738"/>
            <a:ext cx="5512141" cy="745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흰색 물감 양에 대한 검은색 물감 양의 비율이 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높기 때문입니다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BE7E03A2-158E-4CCC-A51B-C4BC4BD9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27" y="3391754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76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주변에서 비율이 사용되는 경우를 찾아 친구들과 이야기해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5220A566-4C56-437F-B9C4-8A5DA851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3611" y="3366191"/>
            <a:ext cx="448223" cy="39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9">
            <a:extLst>
              <a:ext uri="{FF2B5EF4-FFF2-40B4-BE49-F238E27FC236}">
                <a16:creationId xmlns:a16="http://schemas.microsoft.com/office/drawing/2014/main" id="{C778CBB0-C351-4D81-96F9-29D38F700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0514" y="3366191"/>
            <a:ext cx="448223" cy="39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AD9898EB-7125-4193-B136-B6D0DB12B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8084" y="3366191"/>
            <a:ext cx="448223" cy="39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 descr="C:\Users\DB400S3A\Downloads\character_circle_Boni.png">
            <a:extLst>
              <a:ext uri="{FF2B5EF4-FFF2-40B4-BE49-F238E27FC236}">
                <a16:creationId xmlns:a16="http://schemas.microsoft.com/office/drawing/2014/main" id="{1488B438-6464-4099-A3CF-00EC50A8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812873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DB400S3A\Downloads\character_circle_Ken.png">
            <a:extLst>
              <a:ext uri="{FF2B5EF4-FFF2-40B4-BE49-F238E27FC236}">
                <a16:creationId xmlns:a16="http://schemas.microsoft.com/office/drawing/2014/main" id="{96ED8D5D-4CA0-4EA5-9A3D-EBCDD334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43" y="3812872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DB400S3A\Downloads\character_circle_Mimi.png">
            <a:extLst>
              <a:ext uri="{FF2B5EF4-FFF2-40B4-BE49-F238E27FC236}">
                <a16:creationId xmlns:a16="http://schemas.microsoft.com/office/drawing/2014/main" id="{8E839F1D-4427-46C3-BCE0-86DD7F86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12872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6220684E-4EF1-44E7-9652-B9ED77BB121F}"/>
              </a:ext>
            </a:extLst>
          </p:cNvPr>
          <p:cNvSpPr/>
          <p:nvPr/>
        </p:nvSpPr>
        <p:spPr>
          <a:xfrm>
            <a:off x="6351726" y="4869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71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주변에서 비율이 사용되는 경우를 찾아 친구들과 이야기해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pic>
        <p:nvPicPr>
          <p:cNvPr id="19" name="Picture 3" descr="C:\Users\DB400S3A\Downloads\character_circle_Boni.png">
            <a:extLst>
              <a:ext uri="{FF2B5EF4-FFF2-40B4-BE49-F238E27FC236}">
                <a16:creationId xmlns:a16="http://schemas.microsoft.com/office/drawing/2014/main" id="{1488B438-6464-4099-A3CF-00EC50A8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812873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DB400S3A\Downloads\character_circle_Ken.png">
            <a:extLst>
              <a:ext uri="{FF2B5EF4-FFF2-40B4-BE49-F238E27FC236}">
                <a16:creationId xmlns:a16="http://schemas.microsoft.com/office/drawing/2014/main" id="{96ED8D5D-4CA0-4EA5-9A3D-EBCDD334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443" y="3812872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DB400S3A\Downloads\character_circle_Mimi.png">
            <a:extLst>
              <a:ext uri="{FF2B5EF4-FFF2-40B4-BE49-F238E27FC236}">
                <a16:creationId xmlns:a16="http://schemas.microsoft.com/office/drawing/2014/main" id="{8E839F1D-4427-46C3-BCE0-86DD7F86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12872"/>
            <a:ext cx="1548693" cy="15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6220684E-4EF1-44E7-9652-B9ED77BB121F}"/>
              </a:ext>
            </a:extLst>
          </p:cNvPr>
          <p:cNvSpPr/>
          <p:nvPr/>
        </p:nvSpPr>
        <p:spPr>
          <a:xfrm>
            <a:off x="6351726" y="4869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AEDFD4D1-ECFD-4DAC-88A6-3F8F220B1436}"/>
              </a:ext>
            </a:extLst>
          </p:cNvPr>
          <p:cNvSpPr/>
          <p:nvPr/>
        </p:nvSpPr>
        <p:spPr bwMode="auto">
          <a:xfrm>
            <a:off x="107504" y="1880828"/>
            <a:ext cx="2124236" cy="1728192"/>
          </a:xfrm>
          <a:prstGeom prst="wedgeRoundRectCallout">
            <a:avLst/>
          </a:prstGeom>
          <a:noFill/>
          <a:ln w="28575" cap="flat" cmpd="sng" algn="ctr">
            <a:solidFill>
              <a:srgbClr val="F6C1C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전체 타수에 대한 안타 수의 비율로 야구 선수의 타율을 구할 수 있어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9C44EBDE-B0E7-4270-93B5-EF75A388C4F4}"/>
              </a:ext>
            </a:extLst>
          </p:cNvPr>
          <p:cNvSpPr/>
          <p:nvPr/>
        </p:nvSpPr>
        <p:spPr bwMode="auto">
          <a:xfrm>
            <a:off x="2339752" y="1880828"/>
            <a:ext cx="2268252" cy="1728192"/>
          </a:xfrm>
          <a:prstGeom prst="wedgeRoundRectCallou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실제 거리에 대한 지도에서의 거리의 비율로 축척을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나타낼 수 있어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005E8583-1D37-4FB1-BF8D-B1A8D72ED5B6}"/>
              </a:ext>
            </a:extLst>
          </p:cNvPr>
          <p:cNvSpPr/>
          <p:nvPr/>
        </p:nvSpPr>
        <p:spPr bwMode="auto">
          <a:xfrm>
            <a:off x="4680012" y="1880828"/>
            <a:ext cx="2268251" cy="1728192"/>
          </a:xfrm>
          <a:prstGeom prst="wedgeRoundRectCallout">
            <a:avLst/>
          </a:prstGeom>
          <a:noFill/>
          <a:ln w="2857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소금물 양에 대한 소금 양의 비율로 소금물의 진하기를 알 수 있어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7E5FF-DCCF-454E-8060-310EB1FA9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B817A4-04D8-49C8-A5EC-6016B433DFB8}"/>
              </a:ext>
            </a:extLst>
          </p:cNvPr>
          <p:cNvSpPr txBox="1"/>
          <p:nvPr/>
        </p:nvSpPr>
        <p:spPr>
          <a:xfrm>
            <a:off x="7056276" y="1556646"/>
            <a:ext cx="1951753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204_1_1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보니 캐릭터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전체 타수에 대한 안타 수의 비율로 야구 선수의 타율을 구할 수 있어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A7A02-5579-4C75-9E52-FEA337530162}"/>
              </a:ext>
            </a:extLst>
          </p:cNvPr>
          <p:cNvSpPr txBox="1"/>
          <p:nvPr/>
        </p:nvSpPr>
        <p:spPr>
          <a:xfrm>
            <a:off x="7056276" y="2752767"/>
            <a:ext cx="1951753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204_1_2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켄 캐릭터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실제 거리에 대한 지도에서의 거리의 비율로 축척을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나타낼 수 있어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026574-15BC-465F-B717-932218EA1BB3}"/>
              </a:ext>
            </a:extLst>
          </p:cNvPr>
          <p:cNvSpPr txBox="1"/>
          <p:nvPr/>
        </p:nvSpPr>
        <p:spPr>
          <a:xfrm>
            <a:off x="7088257" y="3938518"/>
            <a:ext cx="1951753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ko-KR" sz="1050" b="1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204_1_3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미미 캐릭터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소금물 양에 대한 소금 양의 비율로 소금물의 진하기를 알 수 있어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7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0113694B-AD1D-46CE-9A62-9B331CE4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4" y="986819"/>
            <a:ext cx="6682053" cy="413405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18912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00" y="18234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18BBEE2-37BD-4975-9CFC-1991000DF72C}"/>
              </a:ext>
            </a:extLst>
          </p:cNvPr>
          <p:cNvSpPr/>
          <p:nvPr/>
        </p:nvSpPr>
        <p:spPr>
          <a:xfrm>
            <a:off x="428648" y="181613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BC6B44-2057-495F-B87C-28B23C702F1D}"/>
              </a:ext>
            </a:extLst>
          </p:cNvPr>
          <p:cNvSpPr/>
          <p:nvPr/>
        </p:nvSpPr>
        <p:spPr>
          <a:xfrm>
            <a:off x="570911" y="1906839"/>
            <a:ext cx="436086" cy="415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18E11AE7-FCED-48E0-A0EB-B32E1A38D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822F4D2-AA63-4CDD-A3EC-CAC741CE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81C29F92-DF51-4C69-93B2-DB6BEF08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632C7540-8E6F-416F-B270-FFEAB63E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CE022E-BD0B-4A30-9E85-0BDC485F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4099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8373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416300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416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C68961-67D3-42A4-ADAF-886D1B565C0D}"/>
              </a:ext>
            </a:extLst>
          </p:cNvPr>
          <p:cNvSpPr/>
          <p:nvPr/>
        </p:nvSpPr>
        <p:spPr>
          <a:xfrm>
            <a:off x="281144" y="4549622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DC3E98C-152E-422D-ADC0-41CC6B160914}"/>
              </a:ext>
            </a:extLst>
          </p:cNvPr>
          <p:cNvSpPr/>
          <p:nvPr/>
        </p:nvSpPr>
        <p:spPr>
          <a:xfrm>
            <a:off x="359981" y="4330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5F953F2D-B596-4778-B779-787EC3D3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02334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7322"/>
              </p:ext>
            </p:extLst>
          </p:nvPr>
        </p:nvGraphicFramePr>
        <p:xfrm>
          <a:off x="153927" y="224644"/>
          <a:ext cx="8836146" cy="414028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시간에 대한 거리의 비율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suh_0601_04_0005_201_1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넓이에 대한 인구의 비율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suh_0601_04_0005_202_1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흰색 물감 양에 대한 검은색 물감 양의 비율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suh_0601_04_0005_203_1..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주변에서 비율이 사용되는 경우를 찾아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suh_0601_04_0005_204_1..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18671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suh_0601_04_0005_401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넓이에 대한 인구의 비율을 구하는 식으로 옳은 것을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찾아    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11222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클릭 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O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나오고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오답 클릭했을 경우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잠시 나왔다가 사라짐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O, 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클릭 시 나오는 효과음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E0DFE-3C3B-40E7-8F28-83FFBB4EFAA9}"/>
              </a:ext>
            </a:extLst>
          </p:cNvPr>
          <p:cNvSpPr/>
          <p:nvPr/>
        </p:nvSpPr>
        <p:spPr>
          <a:xfrm>
            <a:off x="759768" y="3285338"/>
            <a:ext cx="2486842" cy="40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넓이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9FBCBE-3BFA-412E-A0A0-103E70D39430}"/>
              </a:ext>
            </a:extLst>
          </p:cNvPr>
          <p:cNvSpPr/>
          <p:nvPr/>
        </p:nvSpPr>
        <p:spPr>
          <a:xfrm>
            <a:off x="747123" y="3041396"/>
            <a:ext cx="2499487" cy="859667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3FF9452-A502-403D-A963-DDFEEC834DD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81287B4-9750-423B-BD48-58961490CFF7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5B429C3B-17A9-4944-99C0-96465D881AD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B2525C3-9B52-408E-84DF-043AC700360D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8F5A55F9-0D0B-4BBC-A2BF-6898C770D836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279E9EB4-C4D2-444D-A218-F2862D5C52D1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AE5C8EE-8D57-46BC-B1BB-C4004F6A6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17501"/>
              </p:ext>
            </p:extLst>
          </p:nvPr>
        </p:nvGraphicFramePr>
        <p:xfrm>
          <a:off x="2598093" y="3212007"/>
          <a:ext cx="457200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인구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넓이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660C5C-F118-4217-9972-4841DFA481E0}"/>
              </a:ext>
            </a:extLst>
          </p:cNvPr>
          <p:cNvSpPr/>
          <p:nvPr/>
        </p:nvSpPr>
        <p:spPr>
          <a:xfrm>
            <a:off x="3799893" y="3285338"/>
            <a:ext cx="2486842" cy="40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넓이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6EB467E-E903-4CFB-AA37-AF1DCE1CC322}"/>
              </a:ext>
            </a:extLst>
          </p:cNvPr>
          <p:cNvSpPr/>
          <p:nvPr/>
        </p:nvSpPr>
        <p:spPr>
          <a:xfrm>
            <a:off x="3787248" y="3041396"/>
            <a:ext cx="2499487" cy="859667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4B79102-315A-4DE3-AB0C-F7C496273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1839"/>
              </p:ext>
            </p:extLst>
          </p:nvPr>
        </p:nvGraphicFramePr>
        <p:xfrm>
          <a:off x="5638218" y="3212007"/>
          <a:ext cx="457200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넓이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인구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14277F00-0F45-4518-80A8-2FC275B2F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71" y="1973224"/>
            <a:ext cx="238191" cy="233611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5ECB7A14-2A3A-4D9F-9BF9-070F3A2507C5}"/>
              </a:ext>
            </a:extLst>
          </p:cNvPr>
          <p:cNvGrpSpPr/>
          <p:nvPr/>
        </p:nvGrpSpPr>
        <p:grpSpPr>
          <a:xfrm>
            <a:off x="4666800" y="2133616"/>
            <a:ext cx="1768025" cy="338032"/>
            <a:chOff x="4841790" y="1464130"/>
            <a:chExt cx="1768025" cy="33803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DFD59C0-E22A-493E-B7B1-B8CE085DC188}"/>
                </a:ext>
              </a:extLst>
            </p:cNvPr>
            <p:cNvGrpSpPr/>
            <p:nvPr/>
          </p:nvGrpSpPr>
          <p:grpSpPr>
            <a:xfrm>
              <a:off x="4841790" y="1464130"/>
              <a:ext cx="1768025" cy="338032"/>
              <a:chOff x="5841786" y="1775993"/>
              <a:chExt cx="2834670" cy="390525"/>
            </a:xfrm>
          </p:grpSpPr>
          <p:pic>
            <p:nvPicPr>
              <p:cNvPr id="65" name="Picture 5">
                <a:extLst>
                  <a:ext uri="{FF2B5EF4-FFF2-40B4-BE49-F238E27FC236}">
                    <a16:creationId xmlns:a16="http://schemas.microsoft.com/office/drawing/2014/main" id="{9CFB1136-A7DF-4E38-8883-960F20CF7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BE2FB0F-7774-459A-9ACE-60EA4CE9654B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40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F1582D6-1A6E-48EC-BA04-C8F54C85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6624" y="1505726"/>
              <a:ext cx="279053" cy="262798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534456-72E1-4A03-805C-5413ABF5012C}"/>
                </a:ext>
              </a:extLst>
            </p:cNvPr>
            <p:cNvSpPr txBox="1"/>
            <p:nvPr/>
          </p:nvSpPr>
          <p:spPr>
            <a:xfrm>
              <a:off x="5231516" y="1501624"/>
              <a:ext cx="1334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A3493170-A7AB-47EC-9ADA-7D4F6AF153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94" y="3140968"/>
            <a:ext cx="744710" cy="72834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809C543-8DF8-4924-934F-A52715A4F8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4815313" y="3140968"/>
            <a:ext cx="744710" cy="687752"/>
          </a:xfrm>
          <a:prstGeom prst="rect">
            <a:avLst/>
          </a:prstGeom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7D3A4565-743D-46DB-A80A-F23A30617A3D}"/>
              </a:ext>
            </a:extLst>
          </p:cNvPr>
          <p:cNvSpPr/>
          <p:nvPr/>
        </p:nvSpPr>
        <p:spPr>
          <a:xfrm>
            <a:off x="1430662" y="3067053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BF57070-8EFB-49B0-8216-1CD048CD7611}"/>
              </a:ext>
            </a:extLst>
          </p:cNvPr>
          <p:cNvSpPr/>
          <p:nvPr/>
        </p:nvSpPr>
        <p:spPr>
          <a:xfrm>
            <a:off x="4623996" y="3067053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89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5614" y="1604119"/>
            <a:ext cx="61246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지역과 나 지역의 인구와 넓이를 조사한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지역 중 인구가 더 밀집한 곳은 어디입니까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A5C9F5A-8D1C-4E5D-8774-AD92F085AA5C}"/>
              </a:ext>
            </a:extLst>
          </p:cNvPr>
          <p:cNvSpPr/>
          <p:nvPr/>
        </p:nvSpPr>
        <p:spPr>
          <a:xfrm>
            <a:off x="4398968" y="4964452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D7EE48A-2A55-4407-9297-EAA76D65660E}"/>
              </a:ext>
            </a:extLst>
          </p:cNvPr>
          <p:cNvGraphicFramePr>
            <a:graphicFrameLocks noGrp="1"/>
          </p:cNvGraphicFramePr>
          <p:nvPr/>
        </p:nvGraphicFramePr>
        <p:xfrm>
          <a:off x="1632467" y="2676823"/>
          <a:ext cx="3930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12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40785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40785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지역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지역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7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인구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3500000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넓이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㎢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6DF298-6A9B-4536-856C-BB5163C50874}"/>
              </a:ext>
            </a:extLst>
          </p:cNvPr>
          <p:cNvGrpSpPr/>
          <p:nvPr/>
        </p:nvGrpSpPr>
        <p:grpSpPr>
          <a:xfrm>
            <a:off x="3299521" y="3983455"/>
            <a:ext cx="1137064" cy="710744"/>
            <a:chOff x="3131841" y="3911865"/>
            <a:chExt cx="912212" cy="7107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915698-3D1C-4BDD-91B1-7FEBB9C12918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8FDA54-12CD-4456-BAFE-576DE0DA9BD8}"/>
                </a:ext>
              </a:extLst>
            </p:cNvPr>
            <p:cNvSpPr/>
            <p:nvPr/>
          </p:nvSpPr>
          <p:spPr>
            <a:xfrm>
              <a:off x="3131841" y="3914723"/>
              <a:ext cx="9122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지역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id="{37BCDBDB-9C83-46A8-A9FF-81C0B6E7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32" y="422726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191991D-CCBF-4B5A-9D10-E0E4E953A20A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91F00C3F-7693-4370-9F38-BC440724E05E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173C9F4C-8ABB-487E-A6BA-F2C06374729C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E4BF3BAD-13C1-4D99-A63B-9F59E1CF61E9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3324B527-2656-41CA-A739-0E0A102A3FDA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A1C83042-E605-437B-A232-E0F39D531264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81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627E33A1-39D5-4D62-9E04-1879888EEEA9}"/>
              </a:ext>
            </a:extLst>
          </p:cNvPr>
          <p:cNvGrpSpPr/>
          <p:nvPr/>
        </p:nvGrpSpPr>
        <p:grpSpPr>
          <a:xfrm>
            <a:off x="3299521" y="3983455"/>
            <a:ext cx="1137064" cy="710744"/>
            <a:chOff x="3131841" y="3911865"/>
            <a:chExt cx="912212" cy="71074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AB4EDDA-239F-4ABE-837C-9786FD82E80D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A51F45B-6A61-4537-8F5D-291B07643FD0}"/>
                </a:ext>
              </a:extLst>
            </p:cNvPr>
            <p:cNvSpPr/>
            <p:nvPr/>
          </p:nvSpPr>
          <p:spPr>
            <a:xfrm>
              <a:off x="3131841" y="3914723"/>
              <a:ext cx="9122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지역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6" name="Picture 4">
            <a:extLst>
              <a:ext uri="{FF2B5EF4-FFF2-40B4-BE49-F238E27FC236}">
                <a16:creationId xmlns:a16="http://schemas.microsoft.com/office/drawing/2014/main" id="{7E9FB4B9-6F7E-44D0-B54F-6D591174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32" y="422726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35614" y="1604119"/>
            <a:ext cx="61246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지역과 나 지역의 인구와 넓이를 조사한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지역 중 인구가 더 밀집한 곳은 어디입니까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7515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62301A-C1AC-4524-9D2D-0EEA030544F8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7BAEE74C-F98F-4997-921C-4F054AED5AED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5A70F65-D248-4CCD-A19E-6463B17E196C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3D159166-677F-4ABF-A2A5-04FBA5372A4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12B2E31C-D126-4695-BDBA-F792DAEB43A6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C6B90228-1BD0-4663-8F51-051F806D4DD1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D7EE48A-2A55-4407-9297-EAA76D65660E}"/>
              </a:ext>
            </a:extLst>
          </p:cNvPr>
          <p:cNvGraphicFramePr>
            <a:graphicFrameLocks noGrp="1"/>
          </p:cNvGraphicFramePr>
          <p:nvPr/>
        </p:nvGraphicFramePr>
        <p:xfrm>
          <a:off x="1632467" y="2676823"/>
          <a:ext cx="3930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12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40785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40785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지역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지역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7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인구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3500000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넓이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㎢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3C47B2-4FA4-48D7-856F-2C6136F25FA1}"/>
              </a:ext>
            </a:extLst>
          </p:cNvPr>
          <p:cNvGrpSpPr/>
          <p:nvPr/>
        </p:nvGrpSpPr>
        <p:grpSpPr>
          <a:xfrm>
            <a:off x="323054" y="3283664"/>
            <a:ext cx="6384831" cy="1933258"/>
            <a:chOff x="421875" y="2257324"/>
            <a:chExt cx="6384831" cy="193325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063C346-2877-4D69-AE82-EE19450A5598}"/>
                </a:ext>
              </a:extLst>
            </p:cNvPr>
            <p:cNvGrpSpPr/>
            <p:nvPr/>
          </p:nvGrpSpPr>
          <p:grpSpPr>
            <a:xfrm>
              <a:off x="421875" y="2257324"/>
              <a:ext cx="6384831" cy="1933258"/>
              <a:chOff x="324637" y="2472783"/>
              <a:chExt cx="6384831" cy="1933258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1CF784D-DA2E-4231-8AFE-54B94C2FAF19}"/>
                  </a:ext>
                </a:extLst>
              </p:cNvPr>
              <p:cNvSpPr/>
              <p:nvPr/>
            </p:nvSpPr>
            <p:spPr>
              <a:xfrm>
                <a:off x="324637" y="2776418"/>
                <a:ext cx="6384831" cy="14430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각 삼각형 35">
                <a:extLst>
                  <a:ext uri="{FF2B5EF4-FFF2-40B4-BE49-F238E27FC236}">
                    <a16:creationId xmlns:a16="http://schemas.microsoft.com/office/drawing/2014/main" id="{41DC425C-59D8-4329-9D12-5C63AAC086AB}"/>
                  </a:ext>
                </a:extLst>
              </p:cNvPr>
              <p:cNvSpPr/>
              <p:nvPr/>
            </p:nvSpPr>
            <p:spPr>
              <a:xfrm flipH="1" flipV="1">
                <a:off x="4619104" y="4217934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FD8FB3A2-4E22-43F2-B94E-931E786BB0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41543" y="2472783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59512B-B21A-4EE9-B323-424EE14C0563}"/>
                </a:ext>
              </a:extLst>
            </p:cNvPr>
            <p:cNvSpPr txBox="1"/>
            <p:nvPr/>
          </p:nvSpPr>
          <p:spPr>
            <a:xfrm>
              <a:off x="499249" y="2515776"/>
              <a:ext cx="6307457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지역의 넓이에 대한 인구의 비율은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인구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지역의 넓이에 대한 인구의 비율은          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5000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지역의 넓이에 대한 인구의 비율은          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가 지역이 같은 넓이에 대한 인구가 더 많습니다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BDAF6259-A1A4-4AFD-A3FC-A3C1213CA19B}"/>
              </a:ext>
            </a:extLst>
          </p:cNvPr>
          <p:cNvSpPr/>
          <p:nvPr/>
        </p:nvSpPr>
        <p:spPr>
          <a:xfrm>
            <a:off x="3743908" y="386505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320403E-F364-4F70-BB31-99F5637A0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92651"/>
              </p:ext>
            </p:extLst>
          </p:nvPr>
        </p:nvGraphicFramePr>
        <p:xfrm>
          <a:off x="3997434" y="3886812"/>
          <a:ext cx="74829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9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3500000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90F18870-9EBA-4DA0-A1D6-6CAD635B8656}"/>
              </a:ext>
            </a:extLst>
          </p:cNvPr>
          <p:cNvSpPr/>
          <p:nvPr/>
        </p:nvSpPr>
        <p:spPr>
          <a:xfrm>
            <a:off x="3783632" y="4179587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9A146F2-5488-4522-8404-C53B98336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59095"/>
              </p:ext>
            </p:extLst>
          </p:nvPr>
        </p:nvGraphicFramePr>
        <p:xfrm>
          <a:off x="3997434" y="4308848"/>
          <a:ext cx="74829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9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1500000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60F14C-62A2-4B49-BA78-0FC0C0CD2680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955C701E-410C-418B-9137-F4D94D2664FA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C669E7C5-09A0-4DE3-90EA-63550469A31C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5788028E-5E33-4F5F-9F5E-ABB50A6EDBE7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CE9CD843-5251-46C2-BE22-9CB389EAC26F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16930820-EC69-4845-8A5A-18C1AFFF85CA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877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5614" y="1604119"/>
            <a:ext cx="608861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지성이는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달리는 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초가 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246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달리는 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초가 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둘이 달리기 시합을 한다면 누가 이길까요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사람이 걸린 시간에 대한 달린 거리의 비율이 항상 일정하다고 가정합니다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1461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62301A-C1AC-4524-9D2D-0EEA030544F8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7BAEE74C-F98F-4997-921C-4F054AED5AED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5A70F65-D248-4CCD-A19E-6463B17E196C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3D159166-677F-4ABF-A2A5-04FBA5372A4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12B2E31C-D126-4695-BDBA-F792DAEB43A6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C6B90228-1BD0-4663-8F51-051F806D4DD1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A5C9F5A-8D1C-4E5D-8774-AD92F085AA5C}"/>
              </a:ext>
            </a:extLst>
          </p:cNvPr>
          <p:cNvSpPr/>
          <p:nvPr/>
        </p:nvSpPr>
        <p:spPr>
          <a:xfrm>
            <a:off x="4398968" y="4964452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20F4CA7-48A5-425B-8F6A-4C46A9BEC7F3}"/>
              </a:ext>
            </a:extLst>
          </p:cNvPr>
          <p:cNvGrpSpPr/>
          <p:nvPr/>
        </p:nvGrpSpPr>
        <p:grpSpPr>
          <a:xfrm>
            <a:off x="2843808" y="3068960"/>
            <a:ext cx="912212" cy="402968"/>
            <a:chOff x="3131841" y="3911865"/>
            <a:chExt cx="912212" cy="40296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D63F0C3-22A6-4C71-A6CE-F0F9F1AF6EF2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BB8192D-1DAF-4771-AD0C-4B24F6710FC5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지성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5" name="Picture 4">
            <a:extLst>
              <a:ext uri="{FF2B5EF4-FFF2-40B4-BE49-F238E27FC236}">
                <a16:creationId xmlns:a16="http://schemas.microsoft.com/office/drawing/2014/main" id="{30EC5E05-DB60-4AA6-B14F-F605FDF8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163" y="333642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B35E3B-985B-4BA0-8A75-A86C5D46D210}"/>
              </a:ext>
            </a:extLst>
          </p:cNvPr>
          <p:cNvGrpSpPr/>
          <p:nvPr/>
        </p:nvGrpSpPr>
        <p:grpSpPr>
          <a:xfrm>
            <a:off x="323054" y="3283664"/>
            <a:ext cx="6384831" cy="2149804"/>
            <a:chOff x="421875" y="2257324"/>
            <a:chExt cx="6384831" cy="214980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D57365B-CB84-4F81-B4D8-79C3472E79DD}"/>
                </a:ext>
              </a:extLst>
            </p:cNvPr>
            <p:cNvGrpSpPr/>
            <p:nvPr/>
          </p:nvGrpSpPr>
          <p:grpSpPr>
            <a:xfrm>
              <a:off x="421875" y="2257324"/>
              <a:ext cx="6384831" cy="1933258"/>
              <a:chOff x="324637" y="2472783"/>
              <a:chExt cx="6384831" cy="1933258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6E3C2901-8DEE-489C-AE9D-4951226CE4BF}"/>
                  </a:ext>
                </a:extLst>
              </p:cNvPr>
              <p:cNvSpPr/>
              <p:nvPr/>
            </p:nvSpPr>
            <p:spPr>
              <a:xfrm>
                <a:off x="324637" y="2776418"/>
                <a:ext cx="6384831" cy="14430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각 삼각형 33">
                <a:extLst>
                  <a:ext uri="{FF2B5EF4-FFF2-40B4-BE49-F238E27FC236}">
                    <a16:creationId xmlns:a16="http://schemas.microsoft.com/office/drawing/2014/main" id="{0C8231C9-4469-4AAD-AE97-24C9E6B56141}"/>
                  </a:ext>
                </a:extLst>
              </p:cNvPr>
              <p:cNvSpPr/>
              <p:nvPr/>
            </p:nvSpPr>
            <p:spPr>
              <a:xfrm flipH="1" flipV="1">
                <a:off x="4619104" y="4217934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70125B3B-6CF3-4674-B620-F9762FC57B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41543" y="2472783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40AB69-5D31-4C50-B167-7412D3C4735E}"/>
                </a:ext>
              </a:extLst>
            </p:cNvPr>
            <p:cNvSpPr txBox="1"/>
            <p:nvPr/>
          </p:nvSpPr>
          <p:spPr>
            <a:xfrm>
              <a:off x="499249" y="2515776"/>
              <a:ext cx="6307457" cy="189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달린 시간에 대한 달린 거리의 비율을 비교하면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지성이가 달린 시간에 거리의 비율＝   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민수가 달린 시간에 거리의 비율＝   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같은 시간에 지성이가 더 많은 거리를 달린다고 할 수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DB234662-F9DA-40B2-80CA-1412DD138184}"/>
              </a:ext>
            </a:extLst>
          </p:cNvPr>
          <p:cNvSpPr/>
          <p:nvPr/>
        </p:nvSpPr>
        <p:spPr>
          <a:xfrm>
            <a:off x="3595798" y="377144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BD41B34-8A79-4074-9CB4-4178A326C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13073"/>
              </p:ext>
            </p:extLst>
          </p:nvPr>
        </p:nvGraphicFramePr>
        <p:xfrm>
          <a:off x="3826796" y="3886812"/>
          <a:ext cx="32551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1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24A45677-5729-4A80-BE84-4C58975CA14A}"/>
              </a:ext>
            </a:extLst>
          </p:cNvPr>
          <p:cNvSpPr/>
          <p:nvPr/>
        </p:nvSpPr>
        <p:spPr>
          <a:xfrm>
            <a:off x="3296390" y="4179587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1369C606-9667-4E2C-835B-26E8C0016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28469"/>
              </p:ext>
            </p:extLst>
          </p:nvPr>
        </p:nvGraphicFramePr>
        <p:xfrm>
          <a:off x="3640514" y="4249269"/>
          <a:ext cx="32551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14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246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03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5614" y="1604119"/>
            <a:ext cx="612461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진호는 물에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유자청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 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넣어 유자차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 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만들었고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지수는 물에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유자청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 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넣어 유자차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 mL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사람의 유자차 양에 대한 유자청의 비율을 각각 구하고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유자차가 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진한지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70261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324768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BBD71CF-5C40-4F7E-9BE2-9A6329103827}"/>
              </a:ext>
            </a:extLst>
          </p:cNvPr>
          <p:cNvGrpSpPr/>
          <p:nvPr/>
        </p:nvGrpSpPr>
        <p:grpSpPr>
          <a:xfrm>
            <a:off x="542216" y="3080931"/>
            <a:ext cx="596960" cy="335369"/>
            <a:chOff x="-2540473" y="2995259"/>
            <a:chExt cx="1401351" cy="57478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024BABAA-F902-489C-9133-1E39BC8B129B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48C16F-1FBC-43E3-8FE9-58592BEAE4EB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진호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9E5FDFE-6F0E-4C9D-B405-41550867BA34}"/>
              </a:ext>
            </a:extLst>
          </p:cNvPr>
          <p:cNvSpPr txBox="1"/>
          <p:nvPr/>
        </p:nvSpPr>
        <p:spPr>
          <a:xfrm>
            <a:off x="1211420" y="2946495"/>
            <a:ext cx="2134731" cy="742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0.5)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D50C15-0FD8-4D6C-82A9-212F06856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6036"/>
              </p:ext>
            </p:extLst>
          </p:nvPr>
        </p:nvGraphicFramePr>
        <p:xfrm>
          <a:off x="1280165" y="3010474"/>
          <a:ext cx="5211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5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9" name="Picture 4">
            <a:extLst>
              <a:ext uri="{FF2B5EF4-FFF2-40B4-BE49-F238E27FC236}">
                <a16:creationId xmlns:a16="http://schemas.microsoft.com/office/drawing/2014/main" id="{965EA739-526E-4E29-B094-55CE1091B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79" y="3577530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B2914C74-EE2E-4526-A38B-2DD7C043A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55375"/>
              </p:ext>
            </p:extLst>
          </p:nvPr>
        </p:nvGraphicFramePr>
        <p:xfrm>
          <a:off x="2169436" y="3010474"/>
          <a:ext cx="37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FACBEE05-65FC-4B4B-A331-A70E0C11C4E9}"/>
              </a:ext>
            </a:extLst>
          </p:cNvPr>
          <p:cNvGrpSpPr/>
          <p:nvPr/>
        </p:nvGrpSpPr>
        <p:grpSpPr>
          <a:xfrm>
            <a:off x="3546310" y="3080931"/>
            <a:ext cx="596960" cy="335369"/>
            <a:chOff x="-2540473" y="2995259"/>
            <a:chExt cx="1401351" cy="574782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766ED6D-FA42-402A-AA0B-E392E438BAE1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497459B-27D7-40AD-8AB7-092C32B0BBE8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지수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F3C6BDB-6CDC-45FC-80D1-047F9D809940}"/>
              </a:ext>
            </a:extLst>
          </p:cNvPr>
          <p:cNvSpPr txBox="1"/>
          <p:nvPr/>
        </p:nvSpPr>
        <p:spPr>
          <a:xfrm>
            <a:off x="4215514" y="2946495"/>
            <a:ext cx="2134731" cy="742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0.4)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2F30D0F-8896-46EE-B639-6F27B6C28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82945"/>
              </p:ext>
            </p:extLst>
          </p:nvPr>
        </p:nvGraphicFramePr>
        <p:xfrm>
          <a:off x="4284259" y="3010474"/>
          <a:ext cx="5211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58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9" name="Picture 4">
            <a:extLst>
              <a:ext uri="{FF2B5EF4-FFF2-40B4-BE49-F238E27FC236}">
                <a16:creationId xmlns:a16="http://schemas.microsoft.com/office/drawing/2014/main" id="{23956EFE-DF6F-4B2D-8B40-5B84798B6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73" y="3577530"/>
            <a:ext cx="265466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4CC2C758-CF3A-47B2-B515-773850D7F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90347"/>
              </p:ext>
            </p:extLst>
          </p:nvPr>
        </p:nvGraphicFramePr>
        <p:xfrm>
          <a:off x="5173530" y="3010474"/>
          <a:ext cx="37413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433329CF-C205-4DD0-836B-8754439537EC}"/>
              </a:ext>
            </a:extLst>
          </p:cNvPr>
          <p:cNvGrpSpPr/>
          <p:nvPr/>
        </p:nvGrpSpPr>
        <p:grpSpPr>
          <a:xfrm>
            <a:off x="1722799" y="4102474"/>
            <a:ext cx="760969" cy="402968"/>
            <a:chOff x="3131841" y="3911865"/>
            <a:chExt cx="912212" cy="40296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C3D7427-15C6-4AE5-B464-B38EF06D280D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15B60C1-8E2D-4C5F-9771-4607E76FD470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진호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id="{4E8256FB-750D-400F-B495-E8850432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47" y="437642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id="{BB4C44D4-8B73-452C-98C4-BFEEC00E9D13}"/>
              </a:ext>
            </a:extLst>
          </p:cNvPr>
          <p:cNvSpPr txBox="1"/>
          <p:nvPr/>
        </p:nvSpPr>
        <p:spPr>
          <a:xfrm>
            <a:off x="2477108" y="4088254"/>
            <a:ext cx="31390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만든 유자차가 더 진합니다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8F978FF-1144-451E-ABBA-3EFDA7200A4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019CE153-3670-483D-831D-DE0FB3A6F750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F3E57A72-7840-4B09-A84B-EFCD73092950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FE5D8B44-ED8D-4269-BCA1-EE955C2C758E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0AFF82FF-43F4-45E6-975F-74B6CD04246A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47E40D64-EDBF-46A2-BDD2-CBA78ED3B78F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165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665B5B-26AD-4018-BE5F-81561016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10467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6744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1639857" y="3077484"/>
            <a:ext cx="2176060" cy="22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1492031" y="3531096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11F07A-D420-4A97-9EA8-FE47F26AB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7" t="2353" r="13913" b="4312"/>
          <a:stretch/>
        </p:blipFill>
        <p:spPr>
          <a:xfrm>
            <a:off x="297108" y="1787659"/>
            <a:ext cx="3110929" cy="30267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851920" y="2285583"/>
            <a:ext cx="3096344" cy="965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고속철도를 타 본 경험이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3886" y="2327974"/>
            <a:ext cx="275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서울에서 광주까지 고속철도를 타고 여행을 한 경험이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424" y="2921854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36437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25" y="443711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182787" y="414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BAAABE-B25C-43F7-96E6-BE0C85ECD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7" t="2353" r="13913" b="4312"/>
          <a:stretch/>
        </p:blipFill>
        <p:spPr>
          <a:xfrm>
            <a:off x="1092311" y="728700"/>
            <a:ext cx="5087964" cy="49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F13F1D-6DA5-442D-B062-FF2C25D8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38516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97376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F61B55-25B1-45FD-B22A-A189F0101DBE}"/>
              </a:ext>
            </a:extLst>
          </p:cNvPr>
          <p:cNvSpPr/>
          <p:nvPr/>
        </p:nvSpPr>
        <p:spPr>
          <a:xfrm>
            <a:off x="255508" y="471833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5CF8997-1E8C-406A-96FD-56ACB87699AB}"/>
              </a:ext>
            </a:extLst>
          </p:cNvPr>
          <p:cNvSpPr/>
          <p:nvPr/>
        </p:nvSpPr>
        <p:spPr>
          <a:xfrm>
            <a:off x="334345" y="4499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9">
            <a:extLst>
              <a:ext uri="{FF2B5EF4-FFF2-40B4-BE49-F238E27FC236}">
                <a16:creationId xmlns:a16="http://schemas.microsoft.com/office/drawing/2014/main" id="{00C92A60-5348-45F9-850D-2BC5B566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33" y="417104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0042C45-8CF6-4E24-B0AD-A8CF5562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9" y="3073117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E9F6AB-E78D-4938-AB7C-8BAFFA5E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9349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71545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캐릭터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말풍선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620E0B-D75F-4452-B6A5-AF72601F1A33}"/>
              </a:ext>
            </a:extLst>
          </p:cNvPr>
          <p:cNvSpPr/>
          <p:nvPr/>
        </p:nvSpPr>
        <p:spPr>
          <a:xfrm>
            <a:off x="1367643" y="2766613"/>
            <a:ext cx="1512169" cy="145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59EFCD-D017-4249-B84B-7E01D7CB1A92}"/>
              </a:ext>
            </a:extLst>
          </p:cNvPr>
          <p:cNvSpPr/>
          <p:nvPr/>
        </p:nvSpPr>
        <p:spPr>
          <a:xfrm>
            <a:off x="1177781" y="27782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E9E2D-BFDD-4D36-A38F-6A9A845CFF85}"/>
              </a:ext>
            </a:extLst>
          </p:cNvPr>
          <p:cNvSpPr/>
          <p:nvPr/>
        </p:nvSpPr>
        <p:spPr>
          <a:xfrm>
            <a:off x="1824253" y="2328654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684192-B970-4E8C-9723-6706020A010F}"/>
              </a:ext>
            </a:extLst>
          </p:cNvPr>
          <p:cNvSpPr/>
          <p:nvPr/>
        </p:nvSpPr>
        <p:spPr>
          <a:xfrm>
            <a:off x="1713051" y="22289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11BB69-7069-40C0-AF1F-4E85726303BE}"/>
              </a:ext>
            </a:extLst>
          </p:cNvPr>
          <p:cNvSpPr/>
          <p:nvPr/>
        </p:nvSpPr>
        <p:spPr>
          <a:xfrm>
            <a:off x="2901353" y="2766613"/>
            <a:ext cx="3081183" cy="145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99D0A74-E383-47BF-BF26-9CF26B5F0DF6}"/>
              </a:ext>
            </a:extLst>
          </p:cNvPr>
          <p:cNvSpPr/>
          <p:nvPr/>
        </p:nvSpPr>
        <p:spPr>
          <a:xfrm>
            <a:off x="5871334" y="27782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3">
            <a:extLst>
              <a:ext uri="{FF2B5EF4-FFF2-40B4-BE49-F238E27FC236}">
                <a16:creationId xmlns:a16="http://schemas.microsoft.com/office/drawing/2014/main" id="{6CAC52DE-B86F-461D-8217-C51179F4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05" y="3024229"/>
            <a:ext cx="879103" cy="87910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8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8A75EF-6046-44A4-887A-F9C988E0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928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94507"/>
              </p:ext>
            </p:extLst>
          </p:nvPr>
        </p:nvGraphicFramePr>
        <p:xfrm>
          <a:off x="6984268" y="692696"/>
          <a:ext cx="2086863" cy="2900051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기존의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suh_0601_04_0005_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suh_0601_04_0005_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202_2.html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파일을 합쳐서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suh_0601_04_0005_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만들어주세요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보기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보기는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표’탭에는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없음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물음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1,2,3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탭에만 보임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'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표＇탭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 및 탭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99D0A74-E383-47BF-BF26-9CF26B5F0DF6}"/>
              </a:ext>
            </a:extLst>
          </p:cNvPr>
          <p:cNvSpPr/>
          <p:nvPr/>
        </p:nvSpPr>
        <p:spPr>
          <a:xfrm>
            <a:off x="4001172" y="22408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B9385E-C785-4678-A346-AF3C1DA0F32E}"/>
              </a:ext>
            </a:extLst>
          </p:cNvPr>
          <p:cNvSpPr/>
          <p:nvPr/>
        </p:nvSpPr>
        <p:spPr>
          <a:xfrm>
            <a:off x="5861492" y="1872564"/>
            <a:ext cx="762736" cy="368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DD36D53-B44D-4A0E-9AD0-16ABDF390EB3}"/>
              </a:ext>
            </a:extLst>
          </p:cNvPr>
          <p:cNvSpPr/>
          <p:nvPr/>
        </p:nvSpPr>
        <p:spPr>
          <a:xfrm>
            <a:off x="5750289" y="1772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894B6A-6C9A-49C9-A188-65D7C4898213}"/>
              </a:ext>
            </a:extLst>
          </p:cNvPr>
          <p:cNvSpPr/>
          <p:nvPr/>
        </p:nvSpPr>
        <p:spPr>
          <a:xfrm>
            <a:off x="4885072" y="225444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96AD37-4495-4070-B34C-C04475BB0B5C}"/>
              </a:ext>
            </a:extLst>
          </p:cNvPr>
          <p:cNvSpPr/>
          <p:nvPr/>
        </p:nvSpPr>
        <p:spPr>
          <a:xfrm>
            <a:off x="4234512" y="225444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60A72-59A9-4E90-9876-D2441A02BED8}"/>
              </a:ext>
            </a:extLst>
          </p:cNvPr>
          <p:cNvSpPr/>
          <p:nvPr/>
        </p:nvSpPr>
        <p:spPr>
          <a:xfrm>
            <a:off x="553821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7B237E-DD1E-4021-B393-0AB8F4DF4CB6}"/>
              </a:ext>
            </a:extLst>
          </p:cNvPr>
          <p:cNvSpPr/>
          <p:nvPr/>
        </p:nvSpPr>
        <p:spPr>
          <a:xfrm>
            <a:off x="618877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11BB69-7069-40C0-AF1F-4E85726303BE}"/>
              </a:ext>
            </a:extLst>
          </p:cNvPr>
          <p:cNvSpPr/>
          <p:nvPr/>
        </p:nvSpPr>
        <p:spPr>
          <a:xfrm>
            <a:off x="4231012" y="2214867"/>
            <a:ext cx="2614987" cy="331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97C9B9-A925-448D-BC0B-08CE952A9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61" y="2575172"/>
            <a:ext cx="6694538" cy="30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8A75EF-6046-44A4-887A-F9C988E0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928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94040"/>
              </p:ext>
            </p:extLst>
          </p:nvPr>
        </p:nvGraphicFramePr>
        <p:xfrm>
          <a:off x="6984268" y="692697"/>
          <a:ext cx="2086863" cy="3521211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4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보기 약물 디자인 수정 및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물음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1,2,3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탭에서만 보임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팝업창으로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DD36D53-B44D-4A0E-9AD0-16ABDF390EB3}"/>
              </a:ext>
            </a:extLst>
          </p:cNvPr>
          <p:cNvSpPr/>
          <p:nvPr/>
        </p:nvSpPr>
        <p:spPr>
          <a:xfrm>
            <a:off x="4004399" y="22711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894B6A-6C9A-49C9-A188-65D7C4898213}"/>
              </a:ext>
            </a:extLst>
          </p:cNvPr>
          <p:cNvSpPr/>
          <p:nvPr/>
        </p:nvSpPr>
        <p:spPr>
          <a:xfrm>
            <a:off x="4885072" y="225444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96AD37-4495-4070-B34C-C04475BB0B5C}"/>
              </a:ext>
            </a:extLst>
          </p:cNvPr>
          <p:cNvSpPr/>
          <p:nvPr/>
        </p:nvSpPr>
        <p:spPr>
          <a:xfrm>
            <a:off x="4234512" y="225444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60A72-59A9-4E90-9876-D2441A02BED8}"/>
              </a:ext>
            </a:extLst>
          </p:cNvPr>
          <p:cNvSpPr/>
          <p:nvPr/>
        </p:nvSpPr>
        <p:spPr>
          <a:xfrm>
            <a:off x="553821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7B237E-DD1E-4021-B393-0AB8F4DF4CB6}"/>
              </a:ext>
            </a:extLst>
          </p:cNvPr>
          <p:cNvSpPr/>
          <p:nvPr/>
        </p:nvSpPr>
        <p:spPr>
          <a:xfrm>
            <a:off x="618877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11BB69-7069-40C0-AF1F-4E85726303BE}"/>
              </a:ext>
            </a:extLst>
          </p:cNvPr>
          <p:cNvSpPr/>
          <p:nvPr/>
        </p:nvSpPr>
        <p:spPr>
          <a:xfrm>
            <a:off x="4231012" y="2214867"/>
            <a:ext cx="2614987" cy="331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84F177E-C4A6-4896-97F5-2E0149981A41}"/>
              </a:ext>
            </a:extLst>
          </p:cNvPr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28AF30-5CBD-40E7-8206-776031AC3BEF}"/>
              </a:ext>
            </a:extLst>
          </p:cNvPr>
          <p:cNvSpPr/>
          <p:nvPr/>
        </p:nvSpPr>
        <p:spPr>
          <a:xfrm>
            <a:off x="-37995" y="2510849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F1306B2D-1FA1-48F2-8BC3-857651E92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13">
            <a:extLst>
              <a:ext uri="{FF2B5EF4-FFF2-40B4-BE49-F238E27FC236}">
                <a16:creationId xmlns:a16="http://schemas.microsoft.com/office/drawing/2014/main" id="{4DB9089A-B282-4B42-B7C2-8D13828E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40" y="4782420"/>
            <a:ext cx="772707" cy="26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743E26-78F6-4E55-BA63-640206DDFDBA}"/>
              </a:ext>
            </a:extLst>
          </p:cNvPr>
          <p:cNvSpPr/>
          <p:nvPr/>
        </p:nvSpPr>
        <p:spPr>
          <a:xfrm>
            <a:off x="4865253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E03E57-9ABB-4A45-9451-8DAD1A0F5495}"/>
              </a:ext>
            </a:extLst>
          </p:cNvPr>
          <p:cNvSpPr/>
          <p:nvPr/>
        </p:nvSpPr>
        <p:spPr>
          <a:xfrm>
            <a:off x="4754051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EF332D-4FC4-461B-9DF5-77760ECF627A}"/>
              </a:ext>
            </a:extLst>
          </p:cNvPr>
          <p:cNvGrpSpPr/>
          <p:nvPr/>
        </p:nvGrpSpPr>
        <p:grpSpPr>
          <a:xfrm>
            <a:off x="227235" y="3144199"/>
            <a:ext cx="6667165" cy="1653018"/>
            <a:chOff x="192745" y="3177415"/>
            <a:chExt cx="6667165" cy="165301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C0583D8-6036-4117-96A2-5A1D16AA1106}"/>
                </a:ext>
              </a:extLst>
            </p:cNvPr>
            <p:cNvSpPr/>
            <p:nvPr/>
          </p:nvSpPr>
          <p:spPr>
            <a:xfrm>
              <a:off x="192745" y="3483006"/>
              <a:ext cx="6667165" cy="11495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9196184A-2B3F-48EF-8FA9-25EED9F9E93E}"/>
                </a:ext>
              </a:extLst>
            </p:cNvPr>
            <p:cNvSpPr/>
            <p:nvPr/>
          </p:nvSpPr>
          <p:spPr>
            <a:xfrm flipH="1" flipV="1">
              <a:off x="5088398" y="4642326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8FCD9027-41AF-4C52-A1E8-95E19E280F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317741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175E0EB-3F09-42F4-AF8E-727937F4B4FB}"/>
              </a:ext>
            </a:extLst>
          </p:cNvPr>
          <p:cNvSpPr txBox="1"/>
          <p:nvPr/>
        </p:nvSpPr>
        <p:spPr>
          <a:xfrm>
            <a:off x="321363" y="3440044"/>
            <a:ext cx="663412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비율은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비교하는 양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기준량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서울의 넓이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비교하는 양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서울의 인구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이를 비율로 나타내면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16292.5…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반올림하여 자연수로 나타내면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16293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DD12923-B5B8-4440-8410-0795F64D4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0246"/>
              </p:ext>
            </p:extLst>
          </p:nvPr>
        </p:nvGraphicFramePr>
        <p:xfrm>
          <a:off x="4770499" y="3773796"/>
          <a:ext cx="9001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3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9857000</a:t>
                      </a:r>
                      <a:endParaRPr kumimoji="1" lang="ko-KR" altLang="en-US" sz="18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605</a:t>
                      </a:r>
                      <a:endParaRPr kumimoji="1" lang="ko-KR" altLang="en-US" sz="18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0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D1A782-A42B-4027-8BF2-63F8C390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015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7"/>
          <a:ext cx="2086863" cy="3521211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40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보기 약물 디자인 수정 및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물음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1,2,3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탭에서만 보임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팝업창으로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비율이 사용되는 경우를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E9E2D-BFDD-4D36-A38F-6A9A845CFF85}"/>
              </a:ext>
            </a:extLst>
          </p:cNvPr>
          <p:cNvSpPr/>
          <p:nvPr/>
        </p:nvSpPr>
        <p:spPr>
          <a:xfrm>
            <a:off x="5475291" y="1872564"/>
            <a:ext cx="356850" cy="368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B9385E-C785-4678-A346-AF3C1DA0F32E}"/>
              </a:ext>
            </a:extLst>
          </p:cNvPr>
          <p:cNvSpPr/>
          <p:nvPr/>
        </p:nvSpPr>
        <p:spPr>
          <a:xfrm>
            <a:off x="5861492" y="1872564"/>
            <a:ext cx="762736" cy="368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DD36D53-B44D-4A0E-9AD0-16ABDF390EB3}"/>
              </a:ext>
            </a:extLst>
          </p:cNvPr>
          <p:cNvSpPr/>
          <p:nvPr/>
        </p:nvSpPr>
        <p:spPr>
          <a:xfrm>
            <a:off x="4004399" y="22711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894B6A-6C9A-49C9-A188-65D7C4898213}"/>
              </a:ext>
            </a:extLst>
          </p:cNvPr>
          <p:cNvSpPr/>
          <p:nvPr/>
        </p:nvSpPr>
        <p:spPr>
          <a:xfrm>
            <a:off x="4885072" y="225444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96AD37-4495-4070-B34C-C04475BB0B5C}"/>
              </a:ext>
            </a:extLst>
          </p:cNvPr>
          <p:cNvSpPr/>
          <p:nvPr/>
        </p:nvSpPr>
        <p:spPr>
          <a:xfrm>
            <a:off x="4234512" y="225444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60A72-59A9-4E90-9876-D2441A02BED8}"/>
              </a:ext>
            </a:extLst>
          </p:cNvPr>
          <p:cNvSpPr/>
          <p:nvPr/>
        </p:nvSpPr>
        <p:spPr>
          <a:xfrm>
            <a:off x="5538210" y="225596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7B237E-DD1E-4021-B393-0AB8F4DF4CB6}"/>
              </a:ext>
            </a:extLst>
          </p:cNvPr>
          <p:cNvSpPr/>
          <p:nvPr/>
        </p:nvSpPr>
        <p:spPr>
          <a:xfrm>
            <a:off x="6188770" y="22559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911BB69-7069-40C0-AF1F-4E85726303BE}"/>
              </a:ext>
            </a:extLst>
          </p:cNvPr>
          <p:cNvSpPr/>
          <p:nvPr/>
        </p:nvSpPr>
        <p:spPr>
          <a:xfrm>
            <a:off x="4231012" y="2214867"/>
            <a:ext cx="2614987" cy="331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84F177E-C4A6-4896-97F5-2E0149981A41}"/>
              </a:ext>
            </a:extLst>
          </p:cNvPr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28AF30-5CBD-40E7-8206-776031AC3BEF}"/>
              </a:ext>
            </a:extLst>
          </p:cNvPr>
          <p:cNvSpPr/>
          <p:nvPr/>
        </p:nvSpPr>
        <p:spPr>
          <a:xfrm>
            <a:off x="-37995" y="2510849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F1306B2D-1FA1-48F2-8BC3-857651E92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13">
            <a:extLst>
              <a:ext uri="{FF2B5EF4-FFF2-40B4-BE49-F238E27FC236}">
                <a16:creationId xmlns:a16="http://schemas.microsoft.com/office/drawing/2014/main" id="{4DB9089A-B282-4B42-B7C2-8D13828E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40" y="4782420"/>
            <a:ext cx="772707" cy="26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743E26-78F6-4E55-BA63-640206DDFDBA}"/>
              </a:ext>
            </a:extLst>
          </p:cNvPr>
          <p:cNvSpPr/>
          <p:nvPr/>
        </p:nvSpPr>
        <p:spPr>
          <a:xfrm>
            <a:off x="4865253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E03E57-9ABB-4A45-9451-8DAD1A0F5495}"/>
              </a:ext>
            </a:extLst>
          </p:cNvPr>
          <p:cNvSpPr/>
          <p:nvPr/>
        </p:nvSpPr>
        <p:spPr>
          <a:xfrm>
            <a:off x="4754051" y="4617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EF332D-4FC4-461B-9DF5-77760ECF627A}"/>
              </a:ext>
            </a:extLst>
          </p:cNvPr>
          <p:cNvGrpSpPr/>
          <p:nvPr/>
        </p:nvGrpSpPr>
        <p:grpSpPr>
          <a:xfrm>
            <a:off x="227235" y="3144199"/>
            <a:ext cx="6667165" cy="1653018"/>
            <a:chOff x="192745" y="3177415"/>
            <a:chExt cx="6667165" cy="165301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C0583D8-6036-4117-96A2-5A1D16AA1106}"/>
                </a:ext>
              </a:extLst>
            </p:cNvPr>
            <p:cNvSpPr/>
            <p:nvPr/>
          </p:nvSpPr>
          <p:spPr>
            <a:xfrm>
              <a:off x="192745" y="3483006"/>
              <a:ext cx="6667165" cy="11495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9196184A-2B3F-48EF-8FA9-25EED9F9E93E}"/>
                </a:ext>
              </a:extLst>
            </p:cNvPr>
            <p:cNvSpPr/>
            <p:nvPr/>
          </p:nvSpPr>
          <p:spPr>
            <a:xfrm flipH="1" flipV="1">
              <a:off x="5088398" y="4642326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8FCD9027-41AF-4C52-A1E8-95E19E280F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317741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175E0EB-3F09-42F4-AF8E-727937F4B4FB}"/>
              </a:ext>
            </a:extLst>
          </p:cNvPr>
          <p:cNvSpPr txBox="1"/>
          <p:nvPr/>
        </p:nvSpPr>
        <p:spPr>
          <a:xfrm>
            <a:off x="321363" y="3440044"/>
            <a:ext cx="663412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비율은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비교하는 양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)÷(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기준량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강원도의 넓이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비교하는 양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강원도의 인구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이를 비율로 나타내면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91.8…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반올림하여 자연수로 나타내면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DD12923-B5B8-4440-8410-0795F64D4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59860"/>
              </p:ext>
            </p:extLst>
          </p:nvPr>
        </p:nvGraphicFramePr>
        <p:xfrm>
          <a:off x="4948108" y="3773796"/>
          <a:ext cx="9001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39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0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1550000</a:t>
                      </a:r>
                      <a:endParaRPr kumimoji="1" lang="ko-KR" altLang="en-US" sz="18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16875</a:t>
                      </a:r>
                      <a:endParaRPr kumimoji="1" lang="ko-KR" altLang="en-US" sz="18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81C2C3-6553-46F3-881E-F6421349D10E}"/>
              </a:ext>
            </a:extLst>
          </p:cNvPr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239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40348</TotalTime>
  <Words>2205</Words>
  <Application>Microsoft Office PowerPoint</Application>
  <PresentationFormat>화면 슬라이드 쇼(4:3)</PresentationFormat>
  <Paragraphs>643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6279</cp:revision>
  <dcterms:created xsi:type="dcterms:W3CDTF">2008-07-15T12:19:11Z</dcterms:created>
  <dcterms:modified xsi:type="dcterms:W3CDTF">2022-02-18T08:21:43Z</dcterms:modified>
</cp:coreProperties>
</file>