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0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7611" autoAdjust="0"/>
    <p:restoredTop sz="96686" autoAdjust="0"/>
  </p:normalViewPr>
  <p:slideViewPr>
    <p:cSldViewPr>
      <p:cViewPr varScale="1">
        <p:scale>
          <a:sx n="100" d="100"/>
          <a:sy n="100" d="100"/>
        </p:scale>
        <p:origin x="-1758" y="-468"/>
      </p:cViewPr>
      <p:guideLst>
        <p:guide orient="horz" pos="2159"/>
        <p:guide pos="287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6"/>
        <p:guide pos="2140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Relationship Id="rId7" Type="http://schemas.openxmlformats.org/officeDocument/2006/relationships/image" Target="../media/image18.png"  /><Relationship Id="rId8" Type="http://schemas.openxmlformats.org/officeDocument/2006/relationships/image" Target="../media/image1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1.png"  /><Relationship Id="rId3" Type="http://schemas.openxmlformats.org/officeDocument/2006/relationships/image" Target="../media/image24.jpeg"  /><Relationship Id="rId4" Type="http://schemas.openxmlformats.org/officeDocument/2006/relationships/image" Target="../media/image25.png"  /><Relationship Id="rId5" Type="http://schemas.openxmlformats.org/officeDocument/2006/relationships/image" Target="../media/image26.png"  /><Relationship Id="rId6" Type="http://schemas.openxmlformats.org/officeDocument/2006/relationships/image" Target="../media/image27.png"  /><Relationship Id="rId7" Type="http://schemas.openxmlformats.org/officeDocument/2006/relationships/image" Target="../media/image23.png"  /><Relationship Id="rId8" Type="http://schemas.openxmlformats.org/officeDocument/2006/relationships/image" Target="../media/image28.png"  /><Relationship Id="rId9" Type="http://schemas.openxmlformats.org/officeDocument/2006/relationships/image" Target="../media/image2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Relationship Id="rId5" Type="http://schemas.openxmlformats.org/officeDocument/2006/relationships/image" Target="../media/image8.png"  /><Relationship Id="rId6" Type="http://schemas.openxmlformats.org/officeDocument/2006/relationships/image" Target="../media/image24.jpeg"  /><Relationship Id="rId7" Type="http://schemas.openxmlformats.org/officeDocument/2006/relationships/image" Target="../media/image28.png"  /><Relationship Id="rId8" Type="http://schemas.openxmlformats.org/officeDocument/2006/relationships/image" Target="../media/image30.png"  /><Relationship Id="rId9" Type="http://schemas.openxmlformats.org/officeDocument/2006/relationships/image" Target="../media/image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93874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2021.01.21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01868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직각을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suhi_h_0301_02_0004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537954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suhi_h_0301_02_0004.html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반짝거리는 효과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클릭 시 오른쪽 그림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오른쪽 그림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801260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788024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3507" y="2005436"/>
            <a:ext cx="6768753" cy="359532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순서도: 대체 처리 116"/>
          <p:cNvSpPr/>
          <p:nvPr/>
        </p:nvSpPr>
        <p:spPr>
          <a:xfrm>
            <a:off x="5570587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560294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642801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640820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13627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125979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순서도: 대체 처리 126"/>
          <p:cNvSpPr/>
          <p:nvPr/>
        </p:nvSpPr>
        <p:spPr>
          <a:xfrm>
            <a:off x="5861483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851190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77" y="241850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직각을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직각을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"/>
          <p:cNvSpPr txBox="1">
            <a:spLocks noChangeArrowheads="1"/>
          </p:cNvSpPr>
          <p:nvPr/>
        </p:nvSpPr>
        <p:spPr bwMode="auto"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순서도: 대체 처리 38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6473" y="2324199"/>
            <a:ext cx="61037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그림과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같이 종이를 두 번 접었을 때 생기는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각을 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이라고 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668570" y="2612685"/>
            <a:ext cx="739163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직각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140" y="2406791"/>
            <a:ext cx="360000" cy="35500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56472" y="4525069"/>
            <a:ext cx="6266087" cy="91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직각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나타낼 때에는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꼭짓점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ㄴ에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  표시를 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77" y="471807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 descr="C:\Users\DB400SCA\Desktop\한대희 3-1 지도서\app\resource\contents\lesson02\ops\2\images\2_3\2_3_4_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71365"/>
            <a:ext cx="4535179" cy="166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3"/>
          <p:cNvSpPr txBox="1"/>
          <p:nvPr/>
        </p:nvSpPr>
        <p:spPr>
          <a:xfrm>
            <a:off x="4364854" y="2971365"/>
            <a:ext cx="32977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3"/>
          <p:cNvSpPr txBox="1"/>
          <p:nvPr/>
        </p:nvSpPr>
        <p:spPr>
          <a:xfrm>
            <a:off x="1685944" y="2983819"/>
            <a:ext cx="32977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3"/>
          <p:cNvSpPr txBox="1"/>
          <p:nvPr/>
        </p:nvSpPr>
        <p:spPr>
          <a:xfrm>
            <a:off x="1709436" y="3938171"/>
            <a:ext cx="32977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3"/>
          <p:cNvSpPr txBox="1"/>
          <p:nvPr/>
        </p:nvSpPr>
        <p:spPr>
          <a:xfrm>
            <a:off x="2735796" y="3938171"/>
            <a:ext cx="32977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ㄷ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53"/>
          <p:cNvSpPr txBox="1"/>
          <p:nvPr/>
        </p:nvSpPr>
        <p:spPr>
          <a:xfrm>
            <a:off x="5394356" y="3936940"/>
            <a:ext cx="32977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ㄷ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53"/>
          <p:cNvSpPr txBox="1"/>
          <p:nvPr/>
        </p:nvSpPr>
        <p:spPr>
          <a:xfrm>
            <a:off x="4386244" y="3919923"/>
            <a:ext cx="32977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544" y="355555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/>
          <p:cNvSpPr/>
          <p:nvPr/>
        </p:nvSpPr>
        <p:spPr>
          <a:xfrm>
            <a:off x="3621544" y="3555553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1142185" y="31175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411667" y="32990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5436096" y="4674843"/>
            <a:ext cx="269057" cy="286480"/>
            <a:chOff x="7268217" y="4365625"/>
            <a:chExt cx="401587" cy="427593"/>
          </a:xfrm>
        </p:grpSpPr>
        <p:cxnSp>
          <p:nvCxnSpPr>
            <p:cNvPr id="81" name="직선 연결선 80"/>
            <p:cNvCxnSpPr/>
            <p:nvPr/>
          </p:nvCxnSpPr>
          <p:spPr bwMode="auto">
            <a:xfrm>
              <a:off x="7280275" y="4365625"/>
              <a:ext cx="0" cy="42759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직선 연결선 81"/>
            <p:cNvCxnSpPr/>
            <p:nvPr/>
          </p:nvCxnSpPr>
          <p:spPr bwMode="auto">
            <a:xfrm flipH="1">
              <a:off x="7268217" y="4787473"/>
              <a:ext cx="40158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 bwMode="auto">
            <a:xfrm>
              <a:off x="7468368" y="4617132"/>
              <a:ext cx="3175" cy="170341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직선 연결선 83"/>
            <p:cNvCxnSpPr/>
            <p:nvPr/>
          </p:nvCxnSpPr>
          <p:spPr bwMode="auto">
            <a:xfrm flipH="1">
              <a:off x="7286626" y="4617132"/>
              <a:ext cx="191267" cy="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86535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2_3_4_01.png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같이 직각을 찾아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표시해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5561062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50769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8197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674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645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51958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41665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7739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7739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보기 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빨간색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직각 표시는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직각을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직각을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81" y="2096852"/>
            <a:ext cx="5720248" cy="3000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30802"/>
            <a:ext cx="449380" cy="28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68860"/>
            <a:ext cx="396044" cy="25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/>
          <p:cNvGrpSpPr/>
          <p:nvPr/>
        </p:nvGrpSpPr>
        <p:grpSpPr>
          <a:xfrm rot="16200000">
            <a:off x="2782575" y="4473116"/>
            <a:ext cx="252040" cy="252040"/>
            <a:chOff x="647552" y="1844824"/>
            <a:chExt cx="252040" cy="252040"/>
          </a:xfrm>
        </p:grpSpPr>
        <p:cxnSp>
          <p:nvCxnSpPr>
            <p:cNvPr id="50" name="직선 연결선 49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 rot="5400000" flipH="1">
            <a:off x="3630343" y="4478220"/>
            <a:ext cx="252040" cy="252040"/>
            <a:chOff x="647552" y="1844824"/>
            <a:chExt cx="252040" cy="252040"/>
          </a:xfrm>
        </p:grpSpPr>
        <p:cxnSp>
          <p:nvCxnSpPr>
            <p:cNvPr id="55" name="직선 연결선 54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 rot="2466674">
            <a:off x="1567871" y="4200869"/>
            <a:ext cx="252040" cy="252040"/>
            <a:chOff x="647552" y="1844824"/>
            <a:chExt cx="252040" cy="252040"/>
          </a:xfrm>
        </p:grpSpPr>
        <p:cxnSp>
          <p:nvCxnSpPr>
            <p:cNvPr id="60" name="직선 연결선 59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/>
          <p:cNvGrpSpPr/>
          <p:nvPr/>
        </p:nvGrpSpPr>
        <p:grpSpPr>
          <a:xfrm flipH="1">
            <a:off x="3635884" y="3886318"/>
            <a:ext cx="252040" cy="252040"/>
            <a:chOff x="647552" y="1844824"/>
            <a:chExt cx="252040" cy="252040"/>
          </a:xfrm>
        </p:grpSpPr>
        <p:cxnSp>
          <p:nvCxnSpPr>
            <p:cNvPr id="63" name="직선 연결선 62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 rot="16200000">
            <a:off x="3635884" y="3068961"/>
            <a:ext cx="252040" cy="252040"/>
            <a:chOff x="647552" y="1844824"/>
            <a:chExt cx="252040" cy="252040"/>
          </a:xfrm>
        </p:grpSpPr>
        <p:cxnSp>
          <p:nvCxnSpPr>
            <p:cNvPr id="70" name="직선 연결선 69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/>
          <p:cNvGrpSpPr/>
          <p:nvPr/>
        </p:nvGrpSpPr>
        <p:grpSpPr>
          <a:xfrm>
            <a:off x="2767752" y="3886318"/>
            <a:ext cx="252040" cy="252040"/>
            <a:chOff x="647552" y="1844824"/>
            <a:chExt cx="252040" cy="252040"/>
          </a:xfrm>
        </p:grpSpPr>
        <p:cxnSp>
          <p:nvCxnSpPr>
            <p:cNvPr id="73" name="직선 연결선 72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3366839" y="1630802"/>
            <a:ext cx="269057" cy="286480"/>
            <a:chOff x="7268217" y="4365625"/>
            <a:chExt cx="401587" cy="427593"/>
          </a:xfrm>
        </p:grpSpPr>
        <p:cxnSp>
          <p:nvCxnSpPr>
            <p:cNvPr id="64" name="직선 연결선 63"/>
            <p:cNvCxnSpPr/>
            <p:nvPr/>
          </p:nvCxnSpPr>
          <p:spPr bwMode="auto">
            <a:xfrm>
              <a:off x="7280275" y="4365625"/>
              <a:ext cx="0" cy="42759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직선 연결선 66"/>
            <p:cNvCxnSpPr/>
            <p:nvPr/>
          </p:nvCxnSpPr>
          <p:spPr bwMode="auto">
            <a:xfrm flipH="1">
              <a:off x="7268217" y="4787473"/>
              <a:ext cx="40158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직선 연결선 67"/>
            <p:cNvCxnSpPr/>
            <p:nvPr/>
          </p:nvCxnSpPr>
          <p:spPr bwMode="auto">
            <a:xfrm>
              <a:off x="7468368" y="4617132"/>
              <a:ext cx="3175" cy="170341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직선 연결선 76"/>
            <p:cNvCxnSpPr/>
            <p:nvPr/>
          </p:nvCxnSpPr>
          <p:spPr bwMode="auto">
            <a:xfrm flipH="1">
              <a:off x="7286626" y="4617132"/>
              <a:ext cx="191267" cy="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8" name="타원 77"/>
          <p:cNvSpPr/>
          <p:nvPr/>
        </p:nvSpPr>
        <p:spPr>
          <a:xfrm>
            <a:off x="1003351" y="14580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3786098" y="2786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5634137" y="5169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07170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2_3_1_01.sgv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직각이 모두 몇 개인지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 표시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처음에는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#1-1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 표시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처음에는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#2-1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직각을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직각을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988840"/>
            <a:ext cx="6364313" cy="199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직사각형 82"/>
          <p:cNvSpPr/>
          <p:nvPr/>
        </p:nvSpPr>
        <p:spPr>
          <a:xfrm>
            <a:off x="1302315" y="4240375"/>
            <a:ext cx="430585" cy="29238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2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100" y="4056560"/>
            <a:ext cx="360000" cy="355000"/>
          </a:xfrm>
          <a:prstGeom prst="rect">
            <a:avLst/>
          </a:prstGeom>
        </p:spPr>
      </p:pic>
      <p:sp>
        <p:nvSpPr>
          <p:cNvPr id="94" name="직사각형 93"/>
          <p:cNvSpPr/>
          <p:nvPr/>
        </p:nvSpPr>
        <p:spPr>
          <a:xfrm>
            <a:off x="3323430" y="4240375"/>
            <a:ext cx="430585" cy="29238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2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1556" y="4084380"/>
            <a:ext cx="360000" cy="355000"/>
          </a:xfrm>
          <a:prstGeom prst="rect">
            <a:avLst/>
          </a:prstGeom>
        </p:spPr>
      </p:pic>
      <p:sp>
        <p:nvSpPr>
          <p:cNvPr id="97" name="직사각형 96"/>
          <p:cNvSpPr/>
          <p:nvPr/>
        </p:nvSpPr>
        <p:spPr>
          <a:xfrm>
            <a:off x="5433284" y="4240375"/>
            <a:ext cx="430585" cy="29238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2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그림 9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9692" y="4056560"/>
            <a:ext cx="360000" cy="355000"/>
          </a:xfrm>
          <a:prstGeom prst="rect">
            <a:avLst/>
          </a:prstGeom>
        </p:spPr>
      </p:pic>
      <p:grpSp>
        <p:nvGrpSpPr>
          <p:cNvPr id="107" name="그룹 106"/>
          <p:cNvGrpSpPr/>
          <p:nvPr/>
        </p:nvGrpSpPr>
        <p:grpSpPr>
          <a:xfrm flipH="1">
            <a:off x="6053705" y="2672916"/>
            <a:ext cx="252040" cy="252040"/>
            <a:chOff x="647552" y="1844824"/>
            <a:chExt cx="252040" cy="252040"/>
          </a:xfrm>
        </p:grpSpPr>
        <p:cxnSp>
          <p:nvCxnSpPr>
            <p:cNvPr id="108" name="직선 연결선 107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/>
          <p:cNvGrpSpPr/>
          <p:nvPr/>
        </p:nvGrpSpPr>
        <p:grpSpPr>
          <a:xfrm>
            <a:off x="4752020" y="2672916"/>
            <a:ext cx="252040" cy="252040"/>
            <a:chOff x="647552" y="1844824"/>
            <a:chExt cx="252040" cy="252040"/>
          </a:xfrm>
        </p:grpSpPr>
        <p:cxnSp>
          <p:nvCxnSpPr>
            <p:cNvPr id="111" name="직선 연결선 110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/>
          <p:cNvGrpSpPr/>
          <p:nvPr/>
        </p:nvGrpSpPr>
        <p:grpSpPr>
          <a:xfrm>
            <a:off x="2848609" y="2672904"/>
            <a:ext cx="252040" cy="252040"/>
            <a:chOff x="647552" y="1844824"/>
            <a:chExt cx="252040" cy="252040"/>
          </a:xfrm>
        </p:grpSpPr>
        <p:cxnSp>
          <p:nvCxnSpPr>
            <p:cNvPr id="114" name="직선 연결선 113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28270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2_3_2_01.sgv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5" name="타원 54"/>
          <p:cNvSpPr/>
          <p:nvPr/>
        </p:nvSpPr>
        <p:spPr>
          <a:xfrm>
            <a:off x="2700340" y="24436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3"/>
          <p:cNvSpPr txBox="1"/>
          <p:nvPr/>
        </p:nvSpPr>
        <p:spPr>
          <a:xfrm>
            <a:off x="1659724" y="4240375"/>
            <a:ext cx="46400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59" name="TextBox 53"/>
          <p:cNvSpPr txBox="1"/>
          <p:nvPr/>
        </p:nvSpPr>
        <p:spPr>
          <a:xfrm>
            <a:off x="3685704" y="4240375"/>
            <a:ext cx="46400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60" name="TextBox 53"/>
          <p:cNvSpPr txBox="1"/>
          <p:nvPr/>
        </p:nvSpPr>
        <p:spPr>
          <a:xfrm>
            <a:off x="5764180" y="4240375"/>
            <a:ext cx="46400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62" name="타원 61"/>
          <p:cNvSpPr/>
          <p:nvPr/>
        </p:nvSpPr>
        <p:spPr>
          <a:xfrm>
            <a:off x="5579304" y="51071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3313287" y="3999180"/>
            <a:ext cx="44072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611776" y="3999180"/>
            <a:ext cx="44072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581502" y="24436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4067944" y="3717032"/>
            <a:ext cx="252028" cy="252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삼각자를 사용하여 점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ㄴ을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꼭짓점으로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하는 직각을 그려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삼각자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삼각자를 드래그하여 마우스로 선 긋기 기능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기능 동일함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2_1_10.html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보기 클릭 시 예시 답안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예시 답안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직각을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직각을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순서도: 대체 처리 47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40706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2_3_3_01.png  /  2_3_3_bg.sgv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4" name="TextBox 43"/>
          <p:cNvSpPr txBox="1"/>
          <p:nvPr/>
        </p:nvSpPr>
        <p:spPr>
          <a:xfrm>
            <a:off x="5188830" y="2105642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삼각자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6804756" y="19673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800" y="2553192"/>
            <a:ext cx="743612" cy="698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5791576" y="2414301"/>
            <a:ext cx="1084450" cy="1056522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771" y="5229200"/>
            <a:ext cx="1080000" cy="339623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140" y="5621160"/>
            <a:ext cx="1080000" cy="33962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11" y="2538928"/>
            <a:ext cx="1543017" cy="228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모서리가 둥근 직사각형 73"/>
          <p:cNvSpPr/>
          <p:nvPr/>
        </p:nvSpPr>
        <p:spPr>
          <a:xfrm>
            <a:off x="2605201" y="2420888"/>
            <a:ext cx="3072778" cy="2664296"/>
          </a:xfrm>
          <a:prstGeom prst="round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87724" y="3683187"/>
            <a:ext cx="72008" cy="1778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577" y="3514725"/>
            <a:ext cx="2000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71" y="3954490"/>
            <a:ext cx="1872177" cy="1614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모서리가 둥근 직사각형 74"/>
          <p:cNvSpPr/>
          <p:nvPr/>
        </p:nvSpPr>
        <p:spPr>
          <a:xfrm>
            <a:off x="349703" y="4911802"/>
            <a:ext cx="2313475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323528" y="4863272"/>
            <a:ext cx="2366435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삼각자의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직각인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부분을 이용하여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그리면 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돼요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이등변 삼각형 77"/>
          <p:cNvSpPr/>
          <p:nvPr/>
        </p:nvSpPr>
        <p:spPr>
          <a:xfrm>
            <a:off x="1789863" y="4689140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5672337" y="2407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432442" y="46452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5689685" y="5066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75077" y="1943815"/>
            <a:ext cx="2736696" cy="269906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3743908" y="2200424"/>
            <a:ext cx="291519" cy="3694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ㄱ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91780" y="3356992"/>
            <a:ext cx="291519" cy="3749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ㄴ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07804" y="4185084"/>
            <a:ext cx="291519" cy="3847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ㄷ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06983" y="4185084"/>
            <a:ext cx="265017" cy="3847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ㄹ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79912" y="2960948"/>
            <a:ext cx="291519" cy="3708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ㅁ</a:t>
            </a:r>
            <a:endParaRPr lang="ko-KR" altLang="en-US" sz="1900">
              <a:latin typeface="맑은 고딕"/>
              <a:ea typeface="맑은 고딕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751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직각을 모두 찾아 기호로 나타내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>
          <a:xfrm>
            <a:off x="5547058" y="1196752"/>
            <a:ext cx="285082" cy="33486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>
          <a:xfrm>
            <a:off x="6404486" y="1191789"/>
            <a:ext cx="288039" cy="33030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>
          <a:xfrm>
            <a:off x="6112743" y="1185439"/>
            <a:ext cx="302036" cy="33665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>
          <a:xfrm>
            <a:off x="5837954" y="1178152"/>
            <a:ext cx="285082" cy="33441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>
          <a:xfrm>
            <a:off x="4824028" y="1196780"/>
            <a:ext cx="729605" cy="3348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 spc="-150">
                <a:solidFill>
                  <a:schemeClr val="bg1"/>
                </a:solidFill>
                <a:latin typeface="맑은 고딕"/>
                <a:ea typeface="맑은 고딕"/>
              </a:rPr>
              <a:t>개념 정리</a:t>
            </a:r>
            <a:endParaRPr lang="en-US" altLang="ko-KR" sz="1100" b="1" spc="-15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2068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삽화 위에 텍스트 삽입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br>
              <a:rPr lang="en-US" altLang="ko-KR" sz="1000">
                <a:latin typeface="맑은 고딕"/>
                <a:ea typeface="맑은 고딕"/>
              </a:rPr>
            </a:br>
            <a:r>
              <a:rPr lang="ko-KR" altLang="en-US" sz="1000">
                <a:latin typeface="맑은 고딕"/>
                <a:ea typeface="맑은 고딕"/>
              </a:rPr>
              <a:t>빨간색 직각 표시는 답 칸 또는 정답 확인 버튼을 클릭하면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처음에는 안 보임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563413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2. </a:t>
            </a:r>
            <a:r>
              <a:rPr lang="ko-KR" altLang="en-US" sz="900">
                <a:latin typeface="맑은 고딕"/>
                <a:ea typeface="맑은 고딕"/>
              </a:rPr>
              <a:t>평면도형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직각을 알아볼까요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30~31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sp>
        <p:nvSpPr>
          <p:cNvPr id="29" name="TextBox 7"/>
          <p:cNvSpPr txBox="1">
            <a:spLocks noChangeArrowheads="1"/>
          </p:cNvSpPr>
          <p:nvPr/>
        </p:nvSpPr>
        <p:spPr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04 </a:t>
            </a:r>
            <a:r>
              <a:rPr lang="ko-KR" altLang="en-US" sz="900">
                <a:latin typeface="맑은 고딕"/>
                <a:ea typeface="맑은 고딕"/>
              </a:rPr>
              <a:t>직각을 알아볼까요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suhi_h_0301_02_0004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>
          <a:xfrm>
            <a:off x="6700585" y="1188211"/>
            <a:ext cx="288039" cy="33388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5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024109" y="4725144"/>
            <a:ext cx="3479038" cy="71731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>
                <a:solidFill>
                  <a:schemeClr val="accent1"/>
                </a:solidFill>
                <a:latin typeface="맑은 고딕"/>
                <a:ea typeface="맑은 고딕"/>
              </a:rPr>
              <a:t>각 ㄱㅁㄴ 또는 각 ㄴㅁㄱ</a:t>
            </a:r>
            <a:r>
              <a:rPr lang="en-US" altLang="ko-KR" sz="2000" b="1">
                <a:solidFill>
                  <a:schemeClr val="accent1"/>
                </a:solidFill>
                <a:latin typeface="맑은 고딕"/>
                <a:ea typeface="맑은 고딕"/>
              </a:rPr>
              <a:t>, </a:t>
            </a:r>
            <a:r>
              <a:rPr lang="ko-KR" altLang="en-US" sz="2000" b="1">
                <a:solidFill>
                  <a:schemeClr val="accent1"/>
                </a:solidFill>
                <a:latin typeface="맑은 고딕"/>
                <a:ea typeface="맑은 고딕"/>
              </a:rPr>
              <a:t>각 ㄷㅁㄹ 또는 각 ㄹㅁㄷ</a:t>
            </a:r>
            <a:endParaRPr lang="ko-KR" altLang="en-US" sz="2000" b="1">
              <a:solidFill>
                <a:schemeClr val="accent1"/>
              </a:solidFill>
              <a:latin typeface="맑은 고딕"/>
              <a:ea typeface="맑은 고딕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12730" y="4615893"/>
            <a:ext cx="360000" cy="355000"/>
          </a:xfrm>
          <a:prstGeom prst="rect">
            <a:avLst/>
          </a:prstGeom>
        </p:spPr>
      </p:pic>
      <p:grpSp>
        <p:nvGrpSpPr>
          <p:cNvPr id="49" name="그룹 48"/>
          <p:cNvGrpSpPr/>
          <p:nvPr/>
        </p:nvGrpSpPr>
        <p:grpSpPr>
          <a:xfrm rot="2727933">
            <a:off x="3575616" y="3337178"/>
            <a:ext cx="252040" cy="252040"/>
            <a:chOff x="647552" y="1844824"/>
            <a:chExt cx="252040" cy="252040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 rot="5400000" flipH="1">
            <a:off x="3446249" y="3014322"/>
            <a:ext cx="252040" cy="252040"/>
            <a:chOff x="647552" y="1844824"/>
            <a:chExt cx="252040" cy="252040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6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2_3_4_01.sgv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한대희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\app\resource\contents_sub\lesson02\ops\2\images\2_3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2197183" y="20543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099" name="타원 42"/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751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설명하고 있는 시각을 구해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>
          <a:xfrm>
            <a:off x="5547058" y="1196752"/>
            <a:ext cx="285082" cy="33486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670280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>
          <a:xfrm>
            <a:off x="6696229" y="1191789"/>
            <a:ext cx="288039" cy="33030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5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>
          <a:xfrm>
            <a:off x="6112743" y="1185439"/>
            <a:ext cx="302036" cy="33665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>
          <a:xfrm>
            <a:off x="5837954" y="1178152"/>
            <a:ext cx="285082" cy="33441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>
          <a:xfrm>
            <a:off x="4824028" y="1196780"/>
            <a:ext cx="729605" cy="3348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 spc="-150">
                <a:solidFill>
                  <a:schemeClr val="bg1"/>
                </a:solidFill>
                <a:latin typeface="맑은 고딕"/>
                <a:ea typeface="맑은 고딕"/>
              </a:rPr>
              <a:t>개념 정리</a:t>
            </a:r>
            <a:endParaRPr lang="en-US" altLang="ko-KR" sz="1100" b="1" spc="-15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3287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말풍선 소스 사용</a:t>
            </a:r>
            <a:br>
              <a:rPr lang="en-US" altLang="ko-KR" sz="1000">
                <a:latin typeface="맑은 고딕"/>
                <a:ea typeface="맑은 고딕"/>
              </a:rPr>
            </a:b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지니 캐릭터 사용</a:t>
            </a:r>
            <a:endParaRPr lang="ko-KR" altLang="en-US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 시 시곗바늘</a:t>
            </a:r>
            <a:r>
              <a:rPr lang="en-US" altLang="ko-KR" sz="1000">
                <a:latin typeface="맑은 고딕"/>
                <a:ea typeface="맑은 고딕"/>
              </a:rPr>
              <a:t>, </a:t>
            </a:r>
            <a:r>
              <a:rPr lang="ko-KR" altLang="en-US" sz="1000">
                <a:latin typeface="맑은 고딕"/>
                <a:ea typeface="맑은 고딕"/>
              </a:rPr>
              <a:t>직각 표시가 나타남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풀이 확인 미니 팝업창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 참고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563413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#5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2. </a:t>
            </a:r>
            <a:r>
              <a:rPr lang="ko-KR" altLang="en-US" sz="900">
                <a:latin typeface="맑은 고딕"/>
                <a:ea typeface="맑은 고딕"/>
              </a:rPr>
              <a:t>평면도형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직각을 알아볼까요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30~31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sp>
        <p:nvSpPr>
          <p:cNvPr id="29" name="TextBox 7"/>
          <p:cNvSpPr txBox="1">
            <a:spLocks noChangeArrowheads="1"/>
          </p:cNvSpPr>
          <p:nvPr/>
        </p:nvSpPr>
        <p:spPr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04 </a:t>
            </a:r>
            <a:r>
              <a:rPr lang="ko-KR" altLang="en-US" sz="900">
                <a:latin typeface="맑은 고딕"/>
                <a:ea typeface="맑은 고딕"/>
              </a:rPr>
              <a:t>직각을 알아볼까요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suhi_h_0301_02_0004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>
          <a:xfrm>
            <a:off x="6408197" y="1188211"/>
            <a:ext cx="288039" cy="33388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5489" y="1631834"/>
            <a:ext cx="340779" cy="357006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7764" y="2906206"/>
            <a:ext cx="2057672" cy="196213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9" name="Picture 7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00427" y="3551746"/>
            <a:ext cx="1279285" cy="127928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4" name="Picture 8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076056" y="3575986"/>
            <a:ext cx="1221166" cy="1221166"/>
          </a:xfrm>
          <a:prstGeom prst="ellipse">
            <a:avLst/>
          </a:prstGeom>
          <a:noFill/>
          <a:ln>
            <a:noFill/>
          </a:ln>
        </p:spPr>
      </p:pic>
      <p:sp>
        <p:nvSpPr>
          <p:cNvPr id="2" name="모서리가 둥근 사각형 설명선 1"/>
          <p:cNvSpPr/>
          <p:nvPr/>
        </p:nvSpPr>
        <p:spPr>
          <a:xfrm>
            <a:off x="505878" y="2570678"/>
            <a:ext cx="2053384" cy="756084"/>
          </a:xfrm>
          <a:prstGeom prst="wedgeRoundRectCallout">
            <a:avLst>
              <a:gd name="adj1" fmla="val -20833"/>
              <a:gd name="adj2" fmla="val 68799"/>
              <a:gd name="adj3" fmla="val 16667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800">
                <a:solidFill>
                  <a:schemeClr val="tx1"/>
                </a:solidFill>
                <a:latin typeface="맑은 고딕"/>
                <a:ea typeface="맑은 고딕"/>
              </a:rPr>
              <a:t>7</a:t>
            </a:r>
            <a:r>
              <a:rPr lang="ko-KR" altLang="en-US" sz="1800">
                <a:solidFill>
                  <a:schemeClr val="tx1"/>
                </a:solidFill>
                <a:latin typeface="맑은 고딕"/>
                <a:ea typeface="맑은 고딕"/>
              </a:rPr>
              <a:t>시와 </a:t>
            </a:r>
            <a:r>
              <a:rPr lang="en-US" altLang="ko-KR" sz="1800">
                <a:solidFill>
                  <a:schemeClr val="tx1"/>
                </a:solidFill>
                <a:latin typeface="맑은 고딕"/>
                <a:ea typeface="맑은 고딕"/>
              </a:rPr>
              <a:t>12</a:t>
            </a:r>
            <a:r>
              <a:rPr lang="ko-KR" altLang="en-US" sz="1800">
                <a:solidFill>
                  <a:schemeClr val="tx1"/>
                </a:solidFill>
                <a:latin typeface="맑은 고딕"/>
                <a:ea typeface="맑은 고딕"/>
              </a:rPr>
              <a:t>시</a:t>
            </a:r>
            <a:endParaRPr lang="ko-KR" altLang="en-US" sz="18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800">
                <a:solidFill>
                  <a:schemeClr val="tx1"/>
                </a:solidFill>
                <a:latin typeface="맑은 고딕"/>
                <a:ea typeface="맑은 고딕"/>
              </a:rPr>
              <a:t>사이의 시각이야</a:t>
            </a:r>
            <a:r>
              <a:rPr lang="en-US" altLang="ko-KR" sz="180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ko-KR" altLang="en-US" sz="18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5" name="모서리가 둥근 사각형 설명선 44"/>
          <p:cNvSpPr/>
          <p:nvPr/>
        </p:nvSpPr>
        <p:spPr>
          <a:xfrm>
            <a:off x="4230814" y="2024844"/>
            <a:ext cx="2681446" cy="1337172"/>
          </a:xfrm>
          <a:prstGeom prst="wedgeRoundRectCallout">
            <a:avLst>
              <a:gd name="adj1" fmla="val 14388"/>
              <a:gd name="adj2" fmla="val 58223"/>
              <a:gd name="adj3" fmla="val 16667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800">
                <a:solidFill>
                  <a:schemeClr val="tx1"/>
                </a:solidFill>
                <a:latin typeface="맑은 고딕"/>
                <a:ea typeface="맑은 고딕"/>
              </a:rPr>
              <a:t>시계의 긴 바늘이</a:t>
            </a:r>
            <a:endParaRPr lang="ko-KR" altLang="en-US" sz="18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1800">
                <a:solidFill>
                  <a:schemeClr val="tx1"/>
                </a:solidFill>
                <a:latin typeface="맑은 고딕"/>
                <a:ea typeface="맑은 고딕"/>
              </a:rPr>
              <a:t>12</a:t>
            </a:r>
            <a:r>
              <a:rPr lang="ko-KR" altLang="en-US" sz="1800">
                <a:solidFill>
                  <a:schemeClr val="tx1"/>
                </a:solidFill>
                <a:latin typeface="맑은 고딕"/>
                <a:ea typeface="맑은 고딕"/>
              </a:rPr>
              <a:t>를 가리키고</a:t>
            </a:r>
            <a:r>
              <a:rPr lang="en-US" altLang="ko-KR" sz="180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맑은 고딕"/>
                <a:ea typeface="맑은 고딕"/>
              </a:rPr>
              <a:t>긴바늘과</a:t>
            </a:r>
            <a:endParaRPr lang="ko-KR" altLang="en-US" sz="18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800">
                <a:solidFill>
                  <a:schemeClr val="tx1"/>
                </a:solidFill>
                <a:latin typeface="맑은 고딕"/>
                <a:ea typeface="맑은 고딕"/>
              </a:rPr>
              <a:t>짧은바늘이 이루는</a:t>
            </a:r>
            <a:endParaRPr lang="ko-KR" altLang="en-US" sz="18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800">
                <a:solidFill>
                  <a:schemeClr val="tx1"/>
                </a:solidFill>
                <a:latin typeface="맑은 고딕"/>
                <a:ea typeface="맑은 고딕"/>
              </a:rPr>
              <a:t>각은 직각이야</a:t>
            </a:r>
            <a:r>
              <a:rPr lang="en-US" altLang="ko-KR" sz="180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ko-KR" altLang="en-US" sz="18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059832" y="4947768"/>
            <a:ext cx="720579" cy="4356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chemeClr val="accent1"/>
                </a:solidFill>
                <a:latin typeface="맑은 고딕"/>
                <a:ea typeface="맑은 고딕"/>
              </a:rPr>
              <a:t>9</a:t>
            </a:r>
            <a:r>
              <a:rPr lang="ko-KR" altLang="en-US" sz="2000" b="1">
                <a:solidFill>
                  <a:schemeClr val="accent1"/>
                </a:solidFill>
                <a:latin typeface="맑은 고딕"/>
                <a:ea typeface="맑은 고딕"/>
              </a:rPr>
              <a:t>시</a:t>
            </a:r>
            <a:endParaRPr lang="ko-KR" altLang="en-US" sz="2000" b="1">
              <a:solidFill>
                <a:schemeClr val="accent1"/>
              </a:solidFill>
              <a:latin typeface="맑은 고딕"/>
              <a:ea typeface="맑은 고딕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636395" y="4810592"/>
            <a:ext cx="360000" cy="355000"/>
          </a:xfrm>
          <a:prstGeom prst="rect">
            <a:avLst/>
          </a:prstGeom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4608004" y="5240800"/>
            <a:ext cx="1040273" cy="3484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5" name="타원 54"/>
          <p:cNvSpPr/>
          <p:nvPr/>
        </p:nvSpPr>
        <p:spPr>
          <a:xfrm>
            <a:off x="4429175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#4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31046" y="35279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79730" y="23796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2_3_5_01.png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한대희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\app\resource\contents_sub\lesson02\ops\2\images\2_3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66" name="타원 65"/>
          <p:cNvSpPr/>
          <p:nvPr/>
        </p:nvSpPr>
        <p:spPr>
          <a:xfrm>
            <a:off x="2897469" y="28715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7416316" y="2312876"/>
            <a:ext cx="1047898" cy="1016524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2906206"/>
            <a:ext cx="2057672" cy="196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15" y="3551746"/>
            <a:ext cx="1279285" cy="127928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127" y="3683998"/>
            <a:ext cx="1221166" cy="12211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모서리가 둥근 사각형 설명선 65"/>
          <p:cNvSpPr/>
          <p:nvPr/>
        </p:nvSpPr>
        <p:spPr>
          <a:xfrm>
            <a:off x="505878" y="2570678"/>
            <a:ext cx="2053384" cy="756084"/>
          </a:xfrm>
          <a:prstGeom prst="wedgeRoundRectCallout">
            <a:avLst>
              <a:gd name="adj1" fmla="val -20833"/>
              <a:gd name="adj2" fmla="val 68799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시와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사이의 시각이야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모서리가 둥근 사각형 설명선 66"/>
          <p:cNvSpPr/>
          <p:nvPr/>
        </p:nvSpPr>
        <p:spPr>
          <a:xfrm>
            <a:off x="4230814" y="2024844"/>
            <a:ext cx="2681446" cy="1337172"/>
          </a:xfrm>
          <a:prstGeom prst="wedgeRoundRectCallout">
            <a:avLst>
              <a:gd name="adj1" fmla="val 14388"/>
              <a:gd name="adj2" fmla="val 58223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시계의 긴 바늘이</a:t>
            </a:r>
            <a:endParaRPr lang="en-US" altLang="ko-KR" sz="1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가리키고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긴바늘과</a:t>
            </a:r>
            <a:endParaRPr lang="en-US" altLang="ko-KR" sz="1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짧은바늘이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이루는</a:t>
            </a:r>
            <a:endParaRPr lang="en-US" altLang="ko-KR" sz="1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각은 직각이야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059832" y="4947768"/>
            <a:ext cx="720579" cy="4356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20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시</a:t>
            </a:r>
            <a:endParaRPr lang="ko-KR" altLang="en-US" sz="2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424222" y="35279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70280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696229" y="1191789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직각을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직각을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408197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89" y="1631834"/>
            <a:ext cx="340779" cy="357006"/>
          </a:xfrm>
          <a:prstGeom prst="rect">
            <a:avLst/>
          </a:prstGeom>
        </p:spPr>
      </p:pic>
      <p:pic>
        <p:nvPicPr>
          <p:cNvPr id="3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3" y="3545972"/>
            <a:ext cx="1064569" cy="106456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641" y="3684064"/>
            <a:ext cx="1064569" cy="106456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5240800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/>
          <p:cNvGrpSpPr/>
          <p:nvPr/>
        </p:nvGrpSpPr>
        <p:grpSpPr>
          <a:xfrm>
            <a:off x="225605" y="2571500"/>
            <a:ext cx="6667165" cy="2687879"/>
            <a:chOff x="179512" y="2613652"/>
            <a:chExt cx="6667165" cy="2659638"/>
          </a:xfrm>
        </p:grpSpPr>
        <p:sp>
          <p:nvSpPr>
            <p:cNvPr id="50" name="직각 삼각형 4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61365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0" name="TextBox 39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1032" y="3251603"/>
            <a:ext cx="4371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시계의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긴바늘이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를 가리키고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긴바늘과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짧은바늘이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이루는 각이 직각이므로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시이거나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시입니다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 사이의 시각이므로 설명하고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있는 시각은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설명하고 있는 시각을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7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71221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2_3_5_01.png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3102451"/>
            <a:ext cx="2003756" cy="191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673625" y="3264587"/>
            <a:ext cx="581141" cy="745204"/>
            <a:chOff x="673625" y="3264587"/>
            <a:chExt cx="581141" cy="745204"/>
          </a:xfrm>
        </p:grpSpPr>
        <p:cxnSp>
          <p:nvCxnSpPr>
            <p:cNvPr id="75" name="직선 화살표 연결선 74"/>
            <p:cNvCxnSpPr/>
            <p:nvPr/>
          </p:nvCxnSpPr>
          <p:spPr bwMode="auto">
            <a:xfrm flipV="1">
              <a:off x="1254766" y="3264587"/>
              <a:ext cx="0" cy="73916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6" name="직선 화살표 연결선 75"/>
            <p:cNvCxnSpPr/>
            <p:nvPr/>
          </p:nvCxnSpPr>
          <p:spPr bwMode="auto">
            <a:xfrm flipH="1">
              <a:off x="673625" y="4003753"/>
              <a:ext cx="575849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77" name="그룹 76"/>
            <p:cNvGrpSpPr/>
            <p:nvPr/>
          </p:nvGrpSpPr>
          <p:grpSpPr>
            <a:xfrm rot="5400000" flipH="1">
              <a:off x="1000080" y="3757751"/>
              <a:ext cx="252040" cy="252040"/>
              <a:chOff x="647552" y="1844824"/>
              <a:chExt cx="252040" cy="252040"/>
            </a:xfrm>
          </p:grpSpPr>
          <p:cxnSp>
            <p:nvCxnSpPr>
              <p:cNvPr id="78" name="직선 연결선 77"/>
              <p:cNvCxnSpPr/>
              <p:nvPr/>
            </p:nvCxnSpPr>
            <p:spPr bwMode="auto">
              <a:xfrm>
                <a:off x="647552" y="2096852"/>
                <a:ext cx="25204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 bwMode="auto">
              <a:xfrm rot="16200000">
                <a:off x="763960" y="1970844"/>
                <a:ext cx="25204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776" y="331525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776" y="416886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07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38100" cap="flat" cmpd="sng" algn="ctr">
          <a:solidFill>
            <a:schemeClr val="tx1"/>
          </a:solidFill>
          <a:prstDash val="solid"/>
          <a:round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sigongtech</ep:Company>
  <ep:Words>604</ep:Words>
  <ep:PresentationFormat>화면 슬라이드 쇼(4:3)</ep:PresentationFormat>
  <ep:Paragraphs>276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7</vt:lpstr>
      <vt:lpstr>슬라이드 8</vt:lpstr>
      <vt:lpstr>PowerPoint 프레젠테이션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2008-07-15T12:19:11.000</dcterms:created>
  <dc:creator>김현주</dc:creator>
  <cp:lastModifiedBy>user</cp:lastModifiedBy>
  <dcterms:modified xsi:type="dcterms:W3CDTF">2022-01-31T08:16:04.358</dcterms:modified>
  <cp:revision>7437</cp:revision>
  <dc:title>슬라이드 1</dc:title>
  <cp:version>1000.0000.01</cp:version>
</cp:coreProperties>
</file>