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097" r:id="rId4"/>
    <p:sldId id="1289" r:id="rId5"/>
    <p:sldId id="1365" r:id="rId6"/>
    <p:sldId id="1385" r:id="rId7"/>
    <p:sldId id="1386" r:id="rId8"/>
    <p:sldId id="1369" r:id="rId9"/>
    <p:sldId id="1394" r:id="rId10"/>
    <p:sldId id="1395" r:id="rId11"/>
    <p:sldId id="1397" r:id="rId12"/>
    <p:sldId id="1398" r:id="rId13"/>
    <p:sldId id="1399" r:id="rId14"/>
    <p:sldId id="1400" r:id="rId15"/>
    <p:sldId id="1402" r:id="rId16"/>
    <p:sldId id="1371" r:id="rId17"/>
    <p:sldId id="1372" r:id="rId18"/>
    <p:sldId id="1378" r:id="rId19"/>
    <p:sldId id="1389" r:id="rId20"/>
    <p:sldId id="1403" r:id="rId21"/>
    <p:sldId id="1404" r:id="rId22"/>
    <p:sldId id="1315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AB8C"/>
    <a:srgbClr val="A46B5B"/>
    <a:srgbClr val="AE7C65"/>
    <a:srgbClr val="FEF6F0"/>
    <a:srgbClr val="FFD0E4"/>
    <a:srgbClr val="D0ECD8"/>
    <a:srgbClr val="D4EFFD"/>
    <a:srgbClr val="F27712"/>
    <a:srgbClr val="FF99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1605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33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33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33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33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1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30.png"/><Relationship Id="rId1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0789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47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6842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그림을 완성하기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5311" y="1772816"/>
            <a:ext cx="6890841" cy="3878700"/>
            <a:chOff x="65311" y="1772816"/>
            <a:chExt cx="6890841" cy="38787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" r="2839"/>
            <a:stretch/>
          </p:blipFill>
          <p:spPr bwMode="auto">
            <a:xfrm>
              <a:off x="65311" y="1772816"/>
              <a:ext cx="6890841" cy="387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45870" y="2492896"/>
              <a:ext cx="31931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+mn-ea"/>
                </a:rPr>
                <a:t>7</a:t>
              </a:r>
              <a:endParaRPr lang="en-US" altLang="ko-KR" sz="1900" dirty="0"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45870" y="3275691"/>
              <a:ext cx="31931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+mn-ea"/>
                </a:rPr>
                <a:t>6</a:t>
              </a:r>
              <a:endParaRPr lang="en-US" altLang="ko-KR" sz="1900" dirty="0">
                <a:latin typeface="+mn-ea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45870" y="4103783"/>
              <a:ext cx="31931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+mn-ea"/>
                </a:rPr>
                <a:t>8</a:t>
              </a:r>
              <a:endParaRPr lang="en-US" altLang="ko-KR" sz="1900" dirty="0"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72206" y="2492896"/>
              <a:ext cx="69703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+mn-ea"/>
                  <a:ea typeface="+mn-ea"/>
                </a:rPr>
                <a:t>빨강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72206" y="3275692"/>
              <a:ext cx="69703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+mn-ea"/>
                  <a:ea typeface="+mn-ea"/>
                </a:rPr>
                <a:t>초록</a:t>
              </a:r>
              <a:endParaRPr lang="ko-KR" altLang="en-US" sz="1900" dirty="0" smtClean="0">
                <a:latin typeface="+mn-ea"/>
                <a:ea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72206" y="4103784"/>
              <a:ext cx="69703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+mn-ea"/>
                  <a:ea typeface="+mn-ea"/>
                </a:rPr>
                <a:t>파랑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65049" y="2154951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49÷7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85143" y="2030177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16÷2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16348" y="3356992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56÷8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08336" y="4113076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54÷9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46738" y="3429000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30÷5</a:t>
              </a:r>
              <a:endParaRPr lang="ko-KR" altLang="en-US" sz="1900" dirty="0" smtClean="0">
                <a:latin typeface="+mj-lt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구하여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7686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5443201" y="1308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68301" y="1975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35243" y="4834897"/>
            <a:ext cx="102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어떤 색을 칠해야 할까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12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방법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구하여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42441" y="2060848"/>
            <a:ext cx="6733816" cy="449438"/>
            <a:chOff x="142441" y="2850919"/>
            <a:chExt cx="6733816" cy="449438"/>
          </a:xfrm>
        </p:grpSpPr>
        <p:pic>
          <p:nvPicPr>
            <p:cNvPr id="4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7" name="그룹 56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1" y="311642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571205" y="2607876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혼자 하는 경우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34939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24484" y="2511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627784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81" y="53412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46" y="534388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08" y="53412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304316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534" y="5314536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835323" y="3086707"/>
            <a:ext cx="5553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5683" y="3490980"/>
            <a:ext cx="5553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몫에 따라 알맞게 칠해야 하는 색을 파악한 뒤 색칠하여 그림을 완성합니다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7419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1" y="3504995"/>
            <a:ext cx="342876" cy="35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399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구하여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방법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42441" y="2060848"/>
            <a:ext cx="6733816" cy="449438"/>
            <a:chOff x="142441" y="2850919"/>
            <a:chExt cx="6733816" cy="449438"/>
          </a:xfrm>
        </p:grpSpPr>
        <p:pic>
          <p:nvPicPr>
            <p:cNvPr id="83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4" name="그룹 83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8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7" name="타원 86"/>
          <p:cNvSpPr/>
          <p:nvPr/>
        </p:nvSpPr>
        <p:spPr>
          <a:xfrm>
            <a:off x="134939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07041" y="53012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29" y="535302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75" y="535562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29" y="535302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3012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124484" y="2511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5323" y="3086707"/>
            <a:ext cx="5553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내는 쪽과 문제를 풀어 색칠하는 쪽으로 편을 나누고 순서를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35683" y="3724000"/>
            <a:ext cx="555383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내는 쪽은 나눗셈을 하나 골라서 말하고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푸는 쪽은 해당하는 칸에 알맞은 색을 칠합니다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1" y="311642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1" y="3736082"/>
            <a:ext cx="342876" cy="35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571205" y="2607876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 이상 여럿이 하는 경우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7419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 번째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내용이 같이 들어갈 수 있으면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함께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94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방법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구하여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42441" y="2060848"/>
            <a:ext cx="6733816" cy="449438"/>
            <a:chOff x="142441" y="2850919"/>
            <a:chExt cx="6733816" cy="449438"/>
          </a:xfrm>
        </p:grpSpPr>
        <p:pic>
          <p:nvPicPr>
            <p:cNvPr id="3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6" name="그룹 45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7" name="타원 56"/>
          <p:cNvSpPr/>
          <p:nvPr/>
        </p:nvSpPr>
        <p:spPr>
          <a:xfrm>
            <a:off x="134939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0119" y="530434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7784" y="53012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18" y="535302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72" y="535302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64" y="535562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835323" y="2657847"/>
            <a:ext cx="5553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순서를 번갈아 가며 한 칸씩 색칠하고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함께 협동하여 완성합니다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1" y="2699041"/>
            <a:ext cx="335460" cy="33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361758" y="2511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 번째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들어갈 수 있으면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함께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11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65311" y="1772816"/>
            <a:ext cx="6890841" cy="3878700"/>
            <a:chOff x="65311" y="1772816"/>
            <a:chExt cx="6890841" cy="3878700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" r="2839"/>
            <a:stretch/>
          </p:blipFill>
          <p:spPr bwMode="auto">
            <a:xfrm>
              <a:off x="65311" y="1772816"/>
              <a:ext cx="6890841" cy="387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645870" y="2492896"/>
              <a:ext cx="31931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+mn-ea"/>
                </a:rPr>
                <a:t>7</a:t>
              </a:r>
              <a:endParaRPr lang="en-US" altLang="ko-KR" sz="1900" dirty="0">
                <a:latin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45870" y="3275691"/>
              <a:ext cx="31931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+mn-ea"/>
                </a:rPr>
                <a:t>6</a:t>
              </a:r>
              <a:endParaRPr lang="en-US" altLang="ko-KR" sz="1900" dirty="0">
                <a:latin typeface="+mn-ea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45870" y="4103783"/>
              <a:ext cx="31931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+mn-ea"/>
                </a:rPr>
                <a:t>8</a:t>
              </a:r>
              <a:endParaRPr lang="en-US" altLang="ko-KR" sz="1900" dirty="0"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72206" y="2492896"/>
              <a:ext cx="69703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+mn-ea"/>
                  <a:ea typeface="+mn-ea"/>
                </a:rPr>
                <a:t>빨강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72206" y="3275692"/>
              <a:ext cx="69703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+mn-ea"/>
                  <a:ea typeface="+mn-ea"/>
                </a:rPr>
                <a:t>초록</a:t>
              </a:r>
              <a:endParaRPr lang="ko-KR" altLang="en-US" sz="1900" dirty="0" smtClean="0">
                <a:latin typeface="+mn-ea"/>
                <a:ea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72206" y="4103784"/>
              <a:ext cx="69703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+mn-ea"/>
                  <a:ea typeface="+mn-ea"/>
                </a:rPr>
                <a:t>파랑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65049" y="2154951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49÷7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85143" y="2030177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16÷2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16348" y="3356992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56÷8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08336" y="4113076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54÷9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46738" y="3429000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30÷5</a:t>
              </a:r>
              <a:endParaRPr lang="ko-KR" altLang="en-US" sz="1900" dirty="0" smtClean="0">
                <a:latin typeface="+mj-lt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535243" y="4761148"/>
            <a:ext cx="102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어떤 색을 칠해야 할까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032164" y="14847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86782" y="14847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53527" y="148478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107504" y="5310479"/>
            <a:ext cx="1447031" cy="318837"/>
            <a:chOff x="6951393" y="5183627"/>
            <a:chExt cx="1905083" cy="419764"/>
          </a:xfrm>
        </p:grpSpPr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TextBox 53"/>
            <p:cNvSpPr txBox="1"/>
            <p:nvPr/>
          </p:nvSpPr>
          <p:spPr>
            <a:xfrm>
              <a:off x="7030685" y="5282078"/>
              <a:ext cx="1298550" cy="2228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619672" y="5294560"/>
            <a:ext cx="1447031" cy="318837"/>
            <a:chOff x="6951393" y="5183627"/>
            <a:chExt cx="1905083" cy="419764"/>
          </a:xfrm>
        </p:grpSpPr>
        <p:pic>
          <p:nvPicPr>
            <p:cNvPr id="10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53"/>
            <p:cNvSpPr txBox="1"/>
            <p:nvPr/>
          </p:nvSpPr>
          <p:spPr>
            <a:xfrm>
              <a:off x="7023303" y="5282078"/>
              <a:ext cx="1342576" cy="2228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구하여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37" y="2284089"/>
            <a:ext cx="1264393" cy="150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2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클릭 시 각 영역에 해당하는 색상이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 클릭 시 미니 풀이 팝업 창이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풀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(16, 17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풀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(18~21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32849" y="1978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742" y="440087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680" y="371216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23" y="366041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550" y="234731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42" y="247124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268511" y="24148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6206573" y="24148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5936385" y="38258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946738" y="3795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4652668" y="45872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4855779" y="5077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853883" y="50843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918434" y="50937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998862" y="5103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6834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1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65311" y="1772816"/>
            <a:ext cx="6890841" cy="3878700"/>
            <a:chOff x="65311" y="1772816"/>
            <a:chExt cx="6890841" cy="3878700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" r="2839"/>
            <a:stretch/>
          </p:blipFill>
          <p:spPr bwMode="auto">
            <a:xfrm>
              <a:off x="65311" y="1772816"/>
              <a:ext cx="6890841" cy="387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직사각형 81"/>
            <p:cNvSpPr/>
            <p:nvPr/>
          </p:nvSpPr>
          <p:spPr>
            <a:xfrm>
              <a:off x="645870" y="2566645"/>
              <a:ext cx="3257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7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45870" y="3250721"/>
              <a:ext cx="3257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6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45870" y="4073006"/>
              <a:ext cx="3257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8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72206" y="2492896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+mn-ea"/>
                  <a:ea typeface="+mn-ea"/>
                </a:rPr>
                <a:t>빨강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72206" y="3275692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mtClean="0">
                  <a:latin typeface="+mn-ea"/>
                  <a:ea typeface="+mn-ea"/>
                </a:rPr>
                <a:t>초록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72206" y="4103784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+mn-ea"/>
                  <a:ea typeface="+mn-ea"/>
                </a:rPr>
                <a:t>파랑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35243" y="4762889"/>
              <a:ext cx="1020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n-ea"/>
                  <a:ea typeface="+mn-ea"/>
                </a:rPr>
                <a:t>어떤 색을 칠해야 할까</a:t>
              </a:r>
              <a:r>
                <a:rPr lang="en-US" altLang="ko-KR" dirty="0" smtClean="0">
                  <a:latin typeface="+mn-ea"/>
                  <a:ea typeface="+mn-ea"/>
                </a:rPr>
                <a:t>?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19375" y="2154951"/>
              <a:ext cx="767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49÷7</a:t>
              </a:r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68044" y="2096852"/>
              <a:ext cx="767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16÷2</a:t>
              </a:r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416988" y="3250721"/>
              <a:ext cx="767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56÷8</a:t>
              </a:r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64960" y="4113076"/>
              <a:ext cx="767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54÷9</a:t>
              </a:r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101064" y="3429000"/>
              <a:ext cx="767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30÷5</a:t>
              </a:r>
              <a:endParaRPr lang="ko-KR" altLang="en-US" sz="1400" dirty="0" smtClean="0">
                <a:latin typeface="+mj-lt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나눗셈의 몫을 구하여 알맞은 색을 칠해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8CB84CE-0C0D-4308-83EA-F6B9A6398742}"/>
              </a:ext>
            </a:extLst>
          </p:cNvPr>
          <p:cNvSpPr/>
          <p:nvPr/>
        </p:nvSpPr>
        <p:spPr>
          <a:xfrm>
            <a:off x="251520" y="1376772"/>
            <a:ext cx="6667165" cy="365175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67">
            <a:extLst>
              <a:ext uri="{FF2B5EF4-FFF2-40B4-BE49-F238E27FC236}">
                <a16:creationId xmlns:a16="http://schemas.microsoft.com/office/drawing/2014/main" xmlns="" id="{6597602A-1E44-4D67-A20D-8AB154B38945}"/>
              </a:ext>
            </a:extLst>
          </p:cNvPr>
          <p:cNvSpPr/>
          <p:nvPr/>
        </p:nvSpPr>
        <p:spPr>
          <a:xfrm>
            <a:off x="391615" y="1243483"/>
            <a:ext cx="561114" cy="266577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5" name="직각 삼각형 64">
            <a:extLst>
              <a:ext uri="{FF2B5EF4-FFF2-40B4-BE49-F238E27FC236}">
                <a16:creationId xmlns:a16="http://schemas.microsoft.com/office/drawing/2014/main" xmlns="" id="{A9229DE7-69D5-4F5E-BD46-171758C0E448}"/>
              </a:ext>
            </a:extLst>
          </p:cNvPr>
          <p:cNvSpPr/>
          <p:nvPr/>
        </p:nvSpPr>
        <p:spPr>
          <a:xfrm flipH="1" flipV="1">
            <a:off x="5230404" y="5031183"/>
            <a:ext cx="195359" cy="20597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1025583" y="1736812"/>
            <a:ext cx="1487764" cy="901573"/>
            <a:chOff x="3178316" y="1420595"/>
            <a:chExt cx="1487764" cy="901573"/>
          </a:xfrm>
        </p:grpSpPr>
        <p:sp>
          <p:nvSpPr>
            <p:cNvPr id="139" name="TextBox 138"/>
            <p:cNvSpPr txBox="1"/>
            <p:nvPr/>
          </p:nvSpPr>
          <p:spPr>
            <a:xfrm>
              <a:off x="3449844" y="1420595"/>
              <a:ext cx="12162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49÷7=7</a:t>
              </a:r>
            </a:p>
            <a:p>
              <a:pPr algn="ctr"/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140" name="왼쪽 대괄호 139"/>
            <p:cNvSpPr/>
            <p:nvPr/>
          </p:nvSpPr>
          <p:spPr bwMode="auto">
            <a:xfrm>
              <a:off x="3178316" y="1580340"/>
              <a:ext cx="173740" cy="564128"/>
            </a:xfrm>
            <a:prstGeom prst="leftBracke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37144" y="1952836"/>
              <a:ext cx="1216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56÷8=7</a:t>
              </a:r>
              <a:endParaRPr lang="ko-KR" altLang="en-US" sz="1800" dirty="0" smtClean="0">
                <a:latin typeface="+mj-lt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025583" y="2978368"/>
            <a:ext cx="1501134" cy="954688"/>
            <a:chOff x="2400160" y="2600908"/>
            <a:chExt cx="1501134" cy="954688"/>
          </a:xfrm>
        </p:grpSpPr>
        <p:sp>
          <p:nvSpPr>
            <p:cNvPr id="143" name="TextBox 142"/>
            <p:cNvSpPr txBox="1"/>
            <p:nvPr/>
          </p:nvSpPr>
          <p:spPr>
            <a:xfrm>
              <a:off x="2589684" y="2600908"/>
              <a:ext cx="1311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30÷5=6</a:t>
              </a:r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74392" y="3186264"/>
              <a:ext cx="1123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54÷9=6</a:t>
              </a:r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145" name="왼쪽 대괄호 144"/>
            <p:cNvSpPr/>
            <p:nvPr/>
          </p:nvSpPr>
          <p:spPr bwMode="auto">
            <a:xfrm>
              <a:off x="2400160" y="2785574"/>
              <a:ext cx="173740" cy="582205"/>
            </a:xfrm>
            <a:prstGeom prst="leftBracke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1324682" y="4319808"/>
            <a:ext cx="11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+mj-lt"/>
              </a:rPr>
              <a:t>16÷2=8</a:t>
            </a:r>
            <a:endParaRPr lang="ko-KR" altLang="en-US" sz="1800" dirty="0" smtClean="0">
              <a:latin typeface="+mj-lt"/>
            </a:endParaRPr>
          </a:p>
        </p:txBody>
      </p:sp>
      <p:pic>
        <p:nvPicPr>
          <p:cNvPr id="14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9686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3908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31785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" name="직사각형 149"/>
          <p:cNvSpPr/>
          <p:nvPr/>
        </p:nvSpPr>
        <p:spPr>
          <a:xfrm>
            <a:off x="4758049" y="19878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smtClean="0">
                <a:latin typeface="+mn-ea"/>
                <a:ea typeface="+mn-ea"/>
              </a:rPr>
              <a:t>빨강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758049" y="32211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smtClean="0">
                <a:latin typeface="+mn-ea"/>
                <a:ea typeface="+mn-ea"/>
              </a:rPr>
              <a:t>초록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758049" y="42998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smtClean="0">
                <a:latin typeface="+mn-ea"/>
                <a:ea typeface="+mn-ea"/>
              </a:rPr>
              <a:t>파랑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15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71" y="199686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71" y="323908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71" y="431785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직사각형 155"/>
          <p:cNvSpPr/>
          <p:nvPr/>
        </p:nvSpPr>
        <p:spPr>
          <a:xfrm>
            <a:off x="3419476" y="198780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+mn-ea"/>
                <a:ea typeface="+mn-ea"/>
              </a:rPr>
              <a:t>7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3419476" y="32211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+mn-ea"/>
                <a:ea typeface="+mn-ea"/>
              </a:rPr>
              <a:t>6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419476" y="429987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+mn-ea"/>
                <a:ea typeface="+mn-ea"/>
              </a:rPr>
              <a:t>8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59" name="직사각형 21"/>
          <p:cNvSpPr>
            <a:spLocks noChangeArrowheads="1"/>
          </p:cNvSpPr>
          <p:nvPr/>
        </p:nvSpPr>
        <p:spPr bwMode="auto">
          <a:xfrm>
            <a:off x="6984268" y="921636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60" name="그룹 159"/>
          <p:cNvGrpSpPr/>
          <p:nvPr/>
        </p:nvGrpSpPr>
        <p:grpSpPr>
          <a:xfrm>
            <a:off x="107504" y="5310479"/>
            <a:ext cx="1447031" cy="318837"/>
            <a:chOff x="6951393" y="5183627"/>
            <a:chExt cx="1905083" cy="419764"/>
          </a:xfrm>
        </p:grpSpPr>
        <p:pic>
          <p:nvPicPr>
            <p:cNvPr id="16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2" name="TextBox 53"/>
            <p:cNvSpPr txBox="1"/>
            <p:nvPr/>
          </p:nvSpPr>
          <p:spPr>
            <a:xfrm>
              <a:off x="7030685" y="5282078"/>
              <a:ext cx="1298550" cy="2228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1619672" y="5294560"/>
            <a:ext cx="1447031" cy="318837"/>
            <a:chOff x="6951393" y="5183627"/>
            <a:chExt cx="1905083" cy="419764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" name="TextBox 53"/>
            <p:cNvSpPr txBox="1"/>
            <p:nvPr/>
          </p:nvSpPr>
          <p:spPr>
            <a:xfrm>
              <a:off x="7023303" y="5282078"/>
              <a:ext cx="1342576" cy="2228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01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6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58325" y="1968677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2" y="2029956"/>
            <a:ext cx="354434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020659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056260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484784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4" y="1544492"/>
            <a:ext cx="270963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 전체 활동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2441" y="2472733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색칠하여 비밀번호 찾기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53"/>
          <p:cNvSpPr txBox="1"/>
          <p:nvPr/>
        </p:nvSpPr>
        <p:spPr>
          <a:xfrm>
            <a:off x="562709" y="3503600"/>
            <a:ext cx="6232419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칸의 몫에 알맞은 색을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칠합니다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색깔이 정해지지</a:t>
            </a:r>
          </a:p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않은 몫이 있는 칸에는 색을 칠하지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않습니다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pic>
        <p:nvPicPr>
          <p:cNvPr id="57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2" y="4127180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8" y="3465004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550009" y="4165361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과정을 반복하여 수를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완성합니다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627784" y="5319974"/>
            <a:ext cx="1980911" cy="289505"/>
            <a:chOff x="319554" y="1245924"/>
            <a:chExt cx="2636592" cy="423864"/>
          </a:xfrm>
        </p:grpSpPr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타원 55"/>
          <p:cNvSpPr/>
          <p:nvPr/>
        </p:nvSpPr>
        <p:spPr>
          <a:xfrm>
            <a:off x="2267744" y="5326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6" y="4146079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07" y="4121849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92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오른쪽 표가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표가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142441" y="1412776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6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2629780" y="5337212"/>
            <a:ext cx="2002379" cy="296010"/>
            <a:chOff x="290979" y="2009759"/>
            <a:chExt cx="2665167" cy="433388"/>
          </a:xfrm>
        </p:grpSpPr>
        <p:pic>
          <p:nvPicPr>
            <p:cNvPr id="31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색칠하여 비밀번호 찾기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97327"/>
            <a:ext cx="3177385" cy="207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72" y="2269714"/>
            <a:ext cx="3241792" cy="157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48" y="2040419"/>
            <a:ext cx="294361" cy="23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015" y="284359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3383868" y="2813036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424758" y="2487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3" y="4617132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53"/>
          <p:cNvSpPr txBox="1"/>
          <p:nvPr/>
        </p:nvSpPr>
        <p:spPr>
          <a:xfrm>
            <a:off x="562709" y="4655313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(21)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가장 먼저 찾은 학생이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우승합니다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타원 79"/>
          <p:cNvSpPr/>
          <p:nvPr/>
        </p:nvSpPr>
        <p:spPr>
          <a:xfrm>
            <a:off x="594765" y="18943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7247" y="23049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5516" y="2304989"/>
            <a:ext cx="6732748" cy="20676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98536" y="695549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6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공통점과 차이점 찾기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58325" y="1968677"/>
            <a:ext cx="1605363" cy="414946"/>
            <a:chOff x="158325" y="1539610"/>
            <a:chExt cx="1605363" cy="414946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TextBox 53"/>
          <p:cNvSpPr txBox="1"/>
          <p:nvPr/>
        </p:nvSpPr>
        <p:spPr>
          <a:xfrm>
            <a:off x="1891752" y="2029956"/>
            <a:ext cx="354434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8" y="3020659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53"/>
          <p:cNvSpPr txBox="1"/>
          <p:nvPr/>
        </p:nvSpPr>
        <p:spPr>
          <a:xfrm>
            <a:off x="578589" y="3068960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일정 시간을 정하고 제시된 그림을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살펴봅니다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58325" y="1484784"/>
            <a:ext cx="1605363" cy="414946"/>
            <a:chOff x="158325" y="1539610"/>
            <a:chExt cx="1605363" cy="414946"/>
          </a:xfrm>
        </p:grpSpPr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TextBox 53"/>
          <p:cNvSpPr txBox="1"/>
          <p:nvPr/>
        </p:nvSpPr>
        <p:spPr>
          <a:xfrm>
            <a:off x="1934374" y="1544492"/>
            <a:ext cx="270963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모둠활동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42441" y="2472733"/>
            <a:ext cx="6733816" cy="449438"/>
            <a:chOff x="142441" y="2850919"/>
            <a:chExt cx="6733816" cy="449438"/>
          </a:xfrm>
        </p:grpSpPr>
        <p:pic>
          <p:nvPicPr>
            <p:cNvPr id="53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4" name="그룹 53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3" name="TextBox 53"/>
          <p:cNvSpPr txBox="1"/>
          <p:nvPr/>
        </p:nvSpPr>
        <p:spPr>
          <a:xfrm>
            <a:off x="528953" y="3521421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공통점 찾기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활동지를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각자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해결합니다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3" y="3454219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492949" y="3971237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친구와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활동지를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비교하며 공통점을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확인합니다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8" y="4365104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9" y="4941168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3"/>
          <p:cNvSpPr txBox="1"/>
          <p:nvPr/>
        </p:nvSpPr>
        <p:spPr>
          <a:xfrm>
            <a:off x="588114" y="4392397"/>
            <a:ext cx="6232419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다시 제시된 그림을 살펴본 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&lt;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차이점 찾기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활동지를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각자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해결합니다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53"/>
          <p:cNvSpPr txBox="1"/>
          <p:nvPr/>
        </p:nvSpPr>
        <p:spPr>
          <a:xfrm>
            <a:off x="588114" y="4982225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친구와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활동지를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비교하며 차이점을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확인합니다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68" y="551408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915" y="558127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858" y="551408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06841" y="556795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4666" y="557086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48045" y="558127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2096449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29586" y="3473796"/>
            <a:ext cx="1603481" cy="366468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smtClean="0">
                <a:solidFill>
                  <a:schemeClr val="bg1"/>
                </a:solidFill>
              </a:rPr>
              <a:t>공통점 찾기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993712" y="4356450"/>
            <a:ext cx="1603481" cy="366468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</a:rPr>
              <a:t>차</a:t>
            </a:r>
            <a:r>
              <a:rPr lang="ko-KR" altLang="en-US" sz="1900" b="1" dirty="0">
                <a:solidFill>
                  <a:schemeClr val="bg1"/>
                </a:solidFill>
              </a:rPr>
              <a:t>이</a:t>
            </a:r>
            <a:r>
              <a:rPr lang="ko-KR" altLang="en-US" sz="1900" b="1" dirty="0" smtClean="0">
                <a:solidFill>
                  <a:schemeClr val="bg1"/>
                </a:solidFill>
              </a:rPr>
              <a:t>점 찾기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09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작성하기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6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42441" y="1340768"/>
            <a:ext cx="6733816" cy="449438"/>
            <a:chOff x="142441" y="2850919"/>
            <a:chExt cx="6733816" cy="449438"/>
          </a:xfrm>
        </p:grpSpPr>
        <p:pic>
          <p:nvPicPr>
            <p:cNvPr id="5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4" name="그룹 53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공통점과 차이점 찾기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48" y="2151557"/>
            <a:ext cx="5410143" cy="300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80527" y="2107114"/>
            <a:ext cx="426020" cy="47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/>
              <a:t>가</a:t>
            </a:r>
            <a:endParaRPr lang="ko-KR" altLang="en-US" sz="1900" dirty="0"/>
          </a:p>
        </p:txBody>
      </p:sp>
      <p:sp>
        <p:nvSpPr>
          <p:cNvPr id="60" name="직사각형 59"/>
          <p:cNvSpPr/>
          <p:nvPr/>
        </p:nvSpPr>
        <p:spPr>
          <a:xfrm>
            <a:off x="755576" y="3631878"/>
            <a:ext cx="426020" cy="3236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/>
              <a:t>나</a:t>
            </a:r>
          </a:p>
        </p:txBody>
      </p:sp>
      <p:sp>
        <p:nvSpPr>
          <p:cNvPr id="39" name="타원 38"/>
          <p:cNvSpPr/>
          <p:nvPr/>
        </p:nvSpPr>
        <p:spPr>
          <a:xfrm>
            <a:off x="575556" y="20168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45199" y="549936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95" y="554869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62" y="550055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8443" y="553827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26365" y="555129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81902" y="553379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150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0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2058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suh_h_0301_03_0011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67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45484"/>
              </p:ext>
            </p:extLst>
          </p:nvPr>
        </p:nvGraphicFramePr>
        <p:xfrm>
          <a:off x="179388" y="654012"/>
          <a:ext cx="8774172" cy="237734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그림을 완성하기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그림을 완성하기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6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42441" y="1340768"/>
            <a:ext cx="6733816" cy="449438"/>
            <a:chOff x="142441" y="2850919"/>
            <a:chExt cx="6733816" cy="449438"/>
          </a:xfrm>
        </p:grpSpPr>
        <p:pic>
          <p:nvPicPr>
            <p:cNvPr id="5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4" name="그룹 53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공통점과 차이점 찾기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7519" y="549936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753" y="55511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07" y="55511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99" y="555378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13148"/>
              </p:ext>
            </p:extLst>
          </p:nvPr>
        </p:nvGraphicFramePr>
        <p:xfrm>
          <a:off x="503548" y="2494580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그림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가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나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학생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만들 수 있는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곱셈식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만들 수 있는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나눗셈식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405061" y="1940635"/>
            <a:ext cx="2076261" cy="47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900" dirty="0" smtClean="0"/>
              <a:t>&lt;</a:t>
            </a:r>
            <a:r>
              <a:rPr lang="ko-KR" altLang="en-US" sz="1900" dirty="0" smtClean="0"/>
              <a:t>공통점 찾기</a:t>
            </a:r>
            <a:r>
              <a:rPr lang="en-US" altLang="ko-KR" sz="1900" dirty="0" smtClean="0"/>
              <a:t>&gt;</a:t>
            </a:r>
            <a:endParaRPr lang="ko-KR" altLang="en-US" sz="1900" dirty="0"/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19" y="55511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62" y="550055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378563" y="2414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7307" y="1996391"/>
            <a:ext cx="1603481" cy="366468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smtClean="0">
                <a:solidFill>
                  <a:schemeClr val="bg1"/>
                </a:solidFill>
              </a:rPr>
              <a:t>공통점 찾기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59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6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42441" y="1340768"/>
            <a:ext cx="6733816" cy="449438"/>
            <a:chOff x="142441" y="2850919"/>
            <a:chExt cx="6733816" cy="449438"/>
          </a:xfrm>
        </p:grpSpPr>
        <p:pic>
          <p:nvPicPr>
            <p:cNvPr id="5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4" name="그룹 53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공통점과 차이점 찾기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81803" y="550250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03748" y="549936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82" y="55511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36" y="55511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555378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850"/>
              </p:ext>
            </p:extLst>
          </p:nvPr>
        </p:nvGraphicFramePr>
        <p:xfrm>
          <a:off x="503548" y="2494580"/>
          <a:ext cx="6096000" cy="269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그림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가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나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모둠당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 학생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모둠의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5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나눗셈 문제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만들기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405061" y="1940635"/>
            <a:ext cx="2076261" cy="47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900" dirty="0" smtClean="0"/>
              <a:t>&lt;</a:t>
            </a:r>
            <a:r>
              <a:rPr lang="ko-KR" altLang="en-US" sz="1900" dirty="0" smtClean="0"/>
              <a:t>차</a:t>
            </a:r>
            <a:r>
              <a:rPr lang="ko-KR" altLang="en-US" sz="1900" dirty="0"/>
              <a:t>이</a:t>
            </a:r>
            <a:r>
              <a:rPr lang="ko-KR" altLang="en-US" sz="1900" dirty="0" smtClean="0"/>
              <a:t>점 찾기</a:t>
            </a:r>
            <a:r>
              <a:rPr lang="en-US" altLang="ko-KR" sz="1900" dirty="0" smtClean="0"/>
              <a:t>&gt;</a:t>
            </a:r>
            <a:endParaRPr lang="ko-KR" altLang="en-US" sz="1900" dirty="0"/>
          </a:p>
        </p:txBody>
      </p:sp>
      <p:pic>
        <p:nvPicPr>
          <p:cNvPr id="2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32" y="55511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378563" y="2414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93659" y="1996391"/>
            <a:ext cx="1603481" cy="366468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</a:rPr>
              <a:t>차</a:t>
            </a:r>
            <a:r>
              <a:rPr lang="ko-KR" altLang="en-US" sz="1900" b="1" dirty="0">
                <a:solidFill>
                  <a:schemeClr val="bg1"/>
                </a:solidFill>
              </a:rPr>
              <a:t>이</a:t>
            </a:r>
            <a:r>
              <a:rPr lang="ko-KR" altLang="en-US" sz="1900" b="1" dirty="0" smtClean="0">
                <a:solidFill>
                  <a:schemeClr val="bg1"/>
                </a:solidFill>
              </a:rPr>
              <a:t>점 찾기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30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5500" y="3004902"/>
            <a:ext cx="1759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96" y="31635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1" name="타원 20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7697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놀이를 통해 곱셈과 나눗셈의 관계를 이해하고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이용하여 나눗셈의 몫을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995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116" y="4293096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71500" y="1808820"/>
            <a:ext cx="6978522" cy="3797595"/>
            <a:chOff x="71500" y="1808820"/>
            <a:chExt cx="6978522" cy="3797595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9" r="7568"/>
            <a:stretch/>
          </p:blipFill>
          <p:spPr bwMode="auto">
            <a:xfrm>
              <a:off x="71500" y="1808820"/>
              <a:ext cx="6978522" cy="3797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670429" y="2968377"/>
              <a:ext cx="76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21÷3</a:t>
              </a:r>
            </a:p>
            <a:p>
              <a:pPr algn="ctr"/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33997" y="2744924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9×2=18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3997" y="3429000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7×3=21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3997" y="4041068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6×4=24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4703" y="2735632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mtClean="0">
                  <a:latin typeface="+mn-ea"/>
                  <a:ea typeface="+mn-ea"/>
                </a:rPr>
                <a:t>노</a:t>
              </a:r>
              <a:r>
                <a:rPr lang="ko-KR" altLang="en-US" sz="1800">
                  <a:latin typeface="+mn-ea"/>
                  <a:ea typeface="+mn-ea"/>
                </a:rPr>
                <a:t>랑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34703" y="3422613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+mn-ea"/>
                  <a:ea typeface="+mn-ea"/>
                </a:rPr>
                <a:t>주황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34703" y="4071846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mtClean="0">
                  <a:latin typeface="+mn-ea"/>
                  <a:ea typeface="+mn-ea"/>
                </a:rPr>
                <a:t>초</a:t>
              </a:r>
              <a:r>
                <a:rPr lang="ko-KR" altLang="en-US" sz="1800">
                  <a:latin typeface="+mn-ea"/>
                  <a:ea typeface="+mn-ea"/>
                </a:rPr>
                <a:t>록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98379" y="4761148"/>
              <a:ext cx="1221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  <a:ea typeface="+mn-ea"/>
                </a:rPr>
                <a:t>어떤 색을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  <a:ea typeface="+mn-ea"/>
                </a:rPr>
                <a:t>칠해야 할까</a:t>
              </a:r>
              <a:r>
                <a:rPr lang="en-US" altLang="ko-KR" sz="1400" dirty="0" smtClean="0">
                  <a:latin typeface="+mn-ea"/>
                  <a:ea typeface="+mn-ea"/>
                </a:rPr>
                <a:t>?</a:t>
              </a:r>
              <a:endParaRPr lang="ko-KR" altLang="en-US" sz="1400" dirty="0" smtClean="0">
                <a:latin typeface="+mn-ea"/>
                <a:ea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9000" y="4528592"/>
              <a:ext cx="76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24÷6</a:t>
              </a:r>
            </a:p>
            <a:p>
              <a:pPr algn="ctr"/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60032" y="4726885"/>
              <a:ext cx="76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21÷7</a:t>
              </a:r>
            </a:p>
            <a:p>
              <a:pPr algn="ctr"/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04148" y="4309936"/>
              <a:ext cx="76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24÷4</a:t>
              </a:r>
            </a:p>
            <a:p>
              <a:pPr algn="ctr"/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56199" y="2735342"/>
              <a:ext cx="76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18÷9</a:t>
              </a:r>
            </a:p>
            <a:p>
              <a:pPr algn="ctr"/>
              <a:endParaRPr lang="ko-KR" altLang="en-US" sz="1800" dirty="0" smtClean="0">
                <a:latin typeface="+mj-lt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찾아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443201" y="1308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7023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68301" y="1975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16116" y="4293096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2441" y="2060848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1" y="311642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71205" y="2607876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혼자 하는 경우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34939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24484" y="2511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방법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627784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81" y="53412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46" y="534388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08" y="53412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304316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534" y="5314536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찾아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5323" y="3086707"/>
            <a:ext cx="5553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찾습니다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5683" y="3490980"/>
            <a:ext cx="5553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위치별로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칠해야 하는 색을 파악한 뒤 색칠하여 그림을 완성합니다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7419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1" y="3504995"/>
            <a:ext cx="342876" cy="35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5616116" y="4293096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2441" y="2060848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134939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07041" y="53012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29" y="535302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75" y="535562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29" y="535302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3012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124484" y="2511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 번째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내용이 같이 들어갈 수 있으면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함께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찾아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방법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35323" y="3086707"/>
            <a:ext cx="5553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내는 쪽과 문제를 풀어 색칠하는 쪽으로 편을 나누고 순서를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5683" y="3724000"/>
            <a:ext cx="555383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내는 쪽은 곱셈식이나 나눗셈을 하나 골라서 말하고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푸는 쪽은 해당하는 칸을 골라 알맞은 색을 칠합니다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1" y="311642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1" y="3736082"/>
            <a:ext cx="342876" cy="35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571205" y="2607876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 이상 여럿이 하는 경우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7419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5616116" y="4293096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87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2441" y="2060848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134939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방법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0119" y="530434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7784" y="53012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18" y="535302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72" y="535302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64" y="535562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 번째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들어갈 수 있으면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함께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찾아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5323" y="2657847"/>
            <a:ext cx="5553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순서를 번갈아 가며 한 칸씩 색칠하고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함께 협동하여 완성합니다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1" y="2699041"/>
            <a:ext cx="335460" cy="33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361758" y="2511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616116" y="4293096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87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0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클릭 시 각 영역에 해당하는 색상이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 클릭 시 미니 풀이 팝업 창이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찾아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71500" y="1808820"/>
            <a:ext cx="6978522" cy="3797595"/>
            <a:chOff x="71500" y="1808820"/>
            <a:chExt cx="6978522" cy="3797595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9" r="7568"/>
            <a:stretch/>
          </p:blipFill>
          <p:spPr bwMode="auto">
            <a:xfrm>
              <a:off x="71500" y="1808820"/>
              <a:ext cx="6978522" cy="3797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660904" y="2996952"/>
              <a:ext cx="767080" cy="393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21÷3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3997" y="2744924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9×2=18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3997" y="3429000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7×3=21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33997" y="4079168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6×4=24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72803" y="2754682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+mn-ea"/>
                  <a:ea typeface="+mn-ea"/>
                </a:rPr>
                <a:t>노</a:t>
              </a:r>
              <a:r>
                <a:rPr lang="ko-KR" altLang="en-US" sz="1800" dirty="0">
                  <a:latin typeface="+mn-ea"/>
                  <a:ea typeface="+mn-ea"/>
                </a:rPr>
                <a:t>랑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72803" y="3441663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+mn-ea"/>
                  <a:ea typeface="+mn-ea"/>
                </a:rPr>
                <a:t>주황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72803" y="4090896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mtClean="0">
                  <a:latin typeface="+mn-ea"/>
                  <a:ea typeface="+mn-ea"/>
                </a:rPr>
                <a:t>초</a:t>
              </a:r>
              <a:r>
                <a:rPr lang="ko-KR" altLang="en-US" sz="1800">
                  <a:latin typeface="+mn-ea"/>
                  <a:ea typeface="+mn-ea"/>
                </a:rPr>
                <a:t>록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88483" y="4761148"/>
              <a:ext cx="1020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n-ea"/>
                  <a:ea typeface="+mn-ea"/>
                </a:rPr>
                <a:t>어떤 색을 칠해야 할까</a:t>
              </a:r>
              <a:r>
                <a:rPr lang="en-US" altLang="ko-KR" dirty="0" smtClean="0">
                  <a:latin typeface="+mn-ea"/>
                  <a:ea typeface="+mn-ea"/>
                </a:rPr>
                <a:t>?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9000" y="4528592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24÷6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06382" y="4653136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21÷7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04148" y="4309936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24÷4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56199" y="2735342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18÷9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</p:grp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132849" y="1978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366367" y="5384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386099" y="5384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16" y="276055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48" y="298918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901" y="436238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169" y="486334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20" y="459494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54" y="2268127"/>
            <a:ext cx="1359560" cy="158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4402451" y="27605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205258" y="26144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689557" y="41946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686782" y="4737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682757" y="4441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068168" y="130476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86782" y="130476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53527" y="1448779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찾아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274" y="126876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71500" y="1808820"/>
            <a:ext cx="6978522" cy="3797595"/>
            <a:chOff x="71500" y="1808820"/>
            <a:chExt cx="6978522" cy="3797595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9" r="7568"/>
            <a:stretch/>
          </p:blipFill>
          <p:spPr bwMode="auto">
            <a:xfrm>
              <a:off x="71500" y="1808820"/>
              <a:ext cx="6978522" cy="3797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660904" y="2996952"/>
              <a:ext cx="767080" cy="393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21÷3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3997" y="2744924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9×2=18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3997" y="3429000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7×3=21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33997" y="4041068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6×4=24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34703" y="2735632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mtClean="0">
                  <a:latin typeface="+mn-ea"/>
                  <a:ea typeface="+mn-ea"/>
                </a:rPr>
                <a:t>노</a:t>
              </a:r>
              <a:r>
                <a:rPr lang="ko-KR" altLang="en-US" sz="1800">
                  <a:latin typeface="+mn-ea"/>
                  <a:ea typeface="+mn-ea"/>
                </a:rPr>
                <a:t>랑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34703" y="3422613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+mn-ea"/>
                  <a:ea typeface="+mn-ea"/>
                </a:rPr>
                <a:t>주황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34703" y="4071846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mtClean="0">
                  <a:latin typeface="+mn-ea"/>
                  <a:ea typeface="+mn-ea"/>
                </a:rPr>
                <a:t>초</a:t>
              </a:r>
              <a:r>
                <a:rPr lang="ko-KR" altLang="en-US" sz="1800">
                  <a:latin typeface="+mn-ea"/>
                  <a:ea typeface="+mn-ea"/>
                </a:rPr>
                <a:t>록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88483" y="4725144"/>
              <a:ext cx="1020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n-ea"/>
                  <a:ea typeface="+mn-ea"/>
                </a:rPr>
                <a:t>어떤 색을 칠해야 할까</a:t>
              </a:r>
              <a:r>
                <a:rPr lang="en-US" altLang="ko-KR" dirty="0" smtClean="0">
                  <a:latin typeface="+mn-ea"/>
                  <a:ea typeface="+mn-ea"/>
                </a:rPr>
                <a:t>?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9000" y="4528592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24÷6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06382" y="4653136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21÷7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04148" y="4309936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24÷4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56199" y="2735342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18÷9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</p:grp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180134" y="1778388"/>
            <a:ext cx="2212984" cy="332859"/>
            <a:chOff x="3643487" y="2144747"/>
            <a:chExt cx="2673309" cy="332859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643487" y="2144747"/>
              <a:ext cx="2673309" cy="33285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색칠할 색을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뒤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그림에서 알맞은 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나눗셈식을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고르세요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3710123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21636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8CB84CE-0C0D-4308-83EA-F6B9A6398742}"/>
              </a:ext>
            </a:extLst>
          </p:cNvPr>
          <p:cNvSpPr/>
          <p:nvPr/>
        </p:nvSpPr>
        <p:spPr>
          <a:xfrm>
            <a:off x="251520" y="1142516"/>
            <a:ext cx="6667165" cy="38860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67">
            <a:extLst>
              <a:ext uri="{FF2B5EF4-FFF2-40B4-BE49-F238E27FC236}">
                <a16:creationId xmlns:a16="http://schemas.microsoft.com/office/drawing/2014/main" xmlns="" id="{6597602A-1E44-4D67-A20D-8AB154B38945}"/>
              </a:ext>
            </a:extLst>
          </p:cNvPr>
          <p:cNvSpPr/>
          <p:nvPr/>
        </p:nvSpPr>
        <p:spPr>
          <a:xfrm>
            <a:off x="391615" y="1023512"/>
            <a:ext cx="561114" cy="266577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95" name="직각 삼각형 94">
            <a:extLst>
              <a:ext uri="{FF2B5EF4-FFF2-40B4-BE49-F238E27FC236}">
                <a16:creationId xmlns:a16="http://schemas.microsoft.com/office/drawing/2014/main" xmlns="" id="{A9229DE7-69D5-4F5E-BD46-171758C0E448}"/>
              </a:ext>
            </a:extLst>
          </p:cNvPr>
          <p:cNvSpPr/>
          <p:nvPr/>
        </p:nvSpPr>
        <p:spPr>
          <a:xfrm flipH="1" flipV="1">
            <a:off x="5230404" y="5031183"/>
            <a:ext cx="195359" cy="20597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1070" y="1456598"/>
            <a:ext cx="4978137" cy="3205829"/>
            <a:chOff x="611070" y="1456598"/>
            <a:chExt cx="4978137" cy="3205829"/>
          </a:xfrm>
        </p:grpSpPr>
        <p:sp>
          <p:nvSpPr>
            <p:cNvPr id="98" name="TextBox 97"/>
            <p:cNvSpPr txBox="1"/>
            <p:nvPr/>
          </p:nvSpPr>
          <p:spPr>
            <a:xfrm>
              <a:off x="2792338" y="2564903"/>
              <a:ext cx="1311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21÷3=3</a:t>
              </a:r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11070" y="1772815"/>
              <a:ext cx="11500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 smtClean="0">
                  <a:latin typeface="+mn-ea"/>
                </a:rPr>
                <a:t>9×2=18</a:t>
              </a:r>
              <a:endParaRPr lang="en-US" altLang="ko-KR" sz="1800" dirty="0">
                <a:latin typeface="+mn-ea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11070" y="2879647"/>
              <a:ext cx="11500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 smtClean="0">
                  <a:latin typeface="+mn-ea"/>
                </a:rPr>
                <a:t>7×3=21</a:t>
              </a:r>
              <a:endParaRPr lang="en-US" altLang="ko-KR" sz="1800" dirty="0">
                <a:latin typeface="+mn-ea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11560" y="4031775"/>
              <a:ext cx="11500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 smtClean="0">
                  <a:latin typeface="+mn-ea"/>
                </a:rPr>
                <a:t>6×4=24</a:t>
              </a:r>
              <a:endParaRPr lang="en-US" altLang="ko-KR" sz="1800" dirty="0">
                <a:latin typeface="+mn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21874" y="3753036"/>
              <a:ext cx="1123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24÷6=4</a:t>
              </a:r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64346" y="3150259"/>
              <a:ext cx="1123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21÷7=3</a:t>
              </a:r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28832" y="4293095"/>
              <a:ext cx="1123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24÷4=6</a:t>
              </a:r>
              <a:endParaRPr lang="ko-KR" altLang="en-US" sz="1800" dirty="0" smtClean="0">
                <a:latin typeface="+mj-lt"/>
              </a:endParaRPr>
            </a:p>
          </p:txBody>
        </p:sp>
        <p:pic>
          <p:nvPicPr>
            <p:cNvPr id="113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781882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897625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6186" y="4049753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>
              <a:off x="2836242" y="1456598"/>
              <a:ext cx="12162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18÷9=2</a:t>
              </a:r>
            </a:p>
            <a:p>
              <a:pPr algn="ctr"/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7" name="왼쪽 대괄호 6"/>
            <p:cNvSpPr/>
            <p:nvPr/>
          </p:nvSpPr>
          <p:spPr bwMode="auto">
            <a:xfrm>
              <a:off x="2488514" y="1640736"/>
              <a:ext cx="173740" cy="564128"/>
            </a:xfrm>
            <a:prstGeom prst="leftBracke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36242" y="1988839"/>
              <a:ext cx="1216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18÷2=9</a:t>
              </a:r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118" name="왼쪽 대괄호 117"/>
            <p:cNvSpPr/>
            <p:nvPr/>
          </p:nvSpPr>
          <p:spPr bwMode="auto">
            <a:xfrm>
              <a:off x="2488514" y="2749569"/>
              <a:ext cx="173740" cy="582205"/>
            </a:xfrm>
            <a:prstGeom prst="leftBracke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왼쪽 대괄호 124"/>
            <p:cNvSpPr/>
            <p:nvPr/>
          </p:nvSpPr>
          <p:spPr bwMode="auto">
            <a:xfrm>
              <a:off x="2468792" y="3933056"/>
              <a:ext cx="173740" cy="582205"/>
            </a:xfrm>
            <a:prstGeom prst="leftBracke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281" y="1755170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281" y="2870913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771" y="4049753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직사각형 136"/>
            <p:cNvSpPr/>
            <p:nvPr/>
          </p:nvSpPr>
          <p:spPr>
            <a:xfrm>
              <a:off x="4942386" y="1736811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 smtClean="0">
                  <a:latin typeface="+mn-ea"/>
                  <a:ea typeface="+mn-ea"/>
                </a:rPr>
                <a:t>노랑</a:t>
              </a: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942386" y="285293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 smtClean="0">
                  <a:latin typeface="+mn-ea"/>
                  <a:ea typeface="+mn-ea"/>
                </a:rPr>
                <a:t>주황</a:t>
              </a: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942876" y="403177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 smtClean="0">
                  <a:latin typeface="+mn-ea"/>
                  <a:ea typeface="+mn-ea"/>
                </a:rPr>
                <a:t>초록</a:t>
              </a: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687917" y="1603887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5" name="타원 64"/>
          <p:cNvSpPr/>
          <p:nvPr/>
        </p:nvSpPr>
        <p:spPr>
          <a:xfrm>
            <a:off x="7488324" y="5384402"/>
            <a:ext cx="900100" cy="90010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02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43042</TotalTime>
  <Words>1631</Words>
  <Application>Microsoft Office PowerPoint</Application>
  <PresentationFormat>화면 슬라이드 쇼(4:3)</PresentationFormat>
  <Paragraphs>686</Paragraphs>
  <Slides>22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7652</cp:revision>
  <dcterms:created xsi:type="dcterms:W3CDTF">2008-07-15T12:19:11Z</dcterms:created>
  <dcterms:modified xsi:type="dcterms:W3CDTF">2022-03-09T07:52:40Z</dcterms:modified>
</cp:coreProperties>
</file>