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9"/>
  </p:notesMasterIdLst>
  <p:handoutMasterIdLst>
    <p:handoutMasterId r:id="rId40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347" r:id="rId8"/>
    <p:sldId id="1348" r:id="rId9"/>
    <p:sldId id="1097" r:id="rId10"/>
    <p:sldId id="1351" r:id="rId11"/>
    <p:sldId id="1365" r:id="rId12"/>
    <p:sldId id="1357" r:id="rId13"/>
    <p:sldId id="1358" r:id="rId14"/>
    <p:sldId id="1312" r:id="rId15"/>
    <p:sldId id="1375" r:id="rId16"/>
    <p:sldId id="1376" r:id="rId17"/>
    <p:sldId id="1377" r:id="rId18"/>
    <p:sldId id="1313" r:id="rId19"/>
    <p:sldId id="1378" r:id="rId20"/>
    <p:sldId id="1379" r:id="rId21"/>
    <p:sldId id="1297" r:id="rId22"/>
    <p:sldId id="1315" r:id="rId23"/>
    <p:sldId id="1316" r:id="rId24"/>
    <p:sldId id="1366" r:id="rId25"/>
    <p:sldId id="1367" r:id="rId26"/>
    <p:sldId id="1380" r:id="rId27"/>
    <p:sldId id="1368" r:id="rId28"/>
    <p:sldId id="1381" r:id="rId29"/>
    <p:sldId id="1369" r:id="rId30"/>
    <p:sldId id="1370" r:id="rId31"/>
    <p:sldId id="1382" r:id="rId32"/>
    <p:sldId id="1371" r:id="rId33"/>
    <p:sldId id="1383" r:id="rId34"/>
    <p:sldId id="1372" r:id="rId35"/>
    <p:sldId id="1384" r:id="rId36"/>
    <p:sldId id="1373" r:id="rId37"/>
    <p:sldId id="1385" r:id="rId3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FF0000"/>
    <a:srgbClr val="F6F07C"/>
    <a:srgbClr val="F6FC10"/>
    <a:srgbClr val="F4EAE4"/>
    <a:srgbClr val="D4AE88"/>
    <a:srgbClr val="336600"/>
    <a:srgbClr val="339933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1" autoAdjust="0"/>
    <p:restoredTop sz="96909" autoAdjust="0"/>
  </p:normalViewPr>
  <p:slideViewPr>
    <p:cSldViewPr>
      <p:cViewPr>
        <p:scale>
          <a:sx n="100" d="100"/>
          <a:sy n="100" d="100"/>
        </p:scale>
        <p:origin x="-2190" y="-37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4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8.png"/><Relationship Id="rId7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data2.tsherpa.co.kr/tsherpa/MultiMedia/Flash/2020/curri/index.html?flashxmlnum=jmp1130&amp;classa=A8-C1-31-MM-MM-04-05-02-0-0-0-0&amp;classno=MM_31_04/suh_0301_04_0002/suh_0301_04_0002_401_1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jmp1130&amp;classa=A8-C1-31-MM-MM-04-05-02-0-0-0-0&amp;classno=MM_31_04/suh_0301_04_0002/suh_0301_04_0002_401_1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9.png"/><Relationship Id="rId7" Type="http://schemas.openxmlformats.org/officeDocument/2006/relationships/hyperlink" Target="https://cdata2.tsherpa.co.kr/tsherpa/MultiMedia/Flash/2020/curri/index.html?flashxmlnum=jmp1130&amp;classa=A8-C1-31-MM-MM-04-05-02-0-0-0-0&amp;classno=MM_31_04/suh_0301_04_0002/suh_0301_04_0002_401_1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9.png"/><Relationship Id="rId4" Type="http://schemas.openxmlformats.org/officeDocument/2006/relationships/image" Target="../media/image31.png"/><Relationship Id="rId9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cdata2.tsherpa.co.kr/tsherpa/MultiMedia/Flash/2020/curri/index.html?flashxmlnum=jmp1130&amp;classa=A8-C1-31-MM-MM-04-05-02-0-0-0-0&amp;classno=MM_31_04/suh_0301_04_0002/suh_0301_04_0002_401_1.html" TargetMode="External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3.png"/><Relationship Id="rId9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data2.tsherpa.co.kr/tsherpa/MultiMedia/Flash/2020/curri/index.html?flashxmlnum=jmp1130&amp;classa=A8-C1-31-MM-MM-04-05-02-0-0-0-0&amp;classno=MM_31_04/suh_0301_04_0002/suh_0301_04_0002_401_1.html" TargetMode="External"/><Relationship Id="rId5" Type="http://schemas.openxmlformats.org/officeDocument/2006/relationships/image" Target="../media/image37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37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55588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47416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25642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(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계산해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장미꽃은 모두 몇 송이인지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/>
          <p:cNvSpPr/>
          <p:nvPr/>
        </p:nvSpPr>
        <p:spPr bwMode="auto">
          <a:xfrm>
            <a:off x="2980463" y="5102292"/>
            <a:ext cx="983472" cy="3789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20×3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3934" y="4910204"/>
            <a:ext cx="360000" cy="355000"/>
          </a:xfrm>
          <a:prstGeom prst="rect">
            <a:avLst/>
          </a:prstGeom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56" name="타원 55"/>
          <p:cNvSpPr/>
          <p:nvPr/>
        </p:nvSpPr>
        <p:spPr>
          <a:xfrm>
            <a:off x="5227030" y="1123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343322" y="139879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318870" y="133890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792609" y="140041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760632" y="134326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5243896" y="140162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219444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69" name="그룹 68"/>
          <p:cNvGrpSpPr/>
          <p:nvPr/>
        </p:nvGrpSpPr>
        <p:grpSpPr>
          <a:xfrm>
            <a:off x="1727684" y="2132856"/>
            <a:ext cx="3336878" cy="2819397"/>
            <a:chOff x="143508" y="1735075"/>
            <a:chExt cx="3670566" cy="3101337"/>
          </a:xfrm>
        </p:grpSpPr>
        <p:grpSp>
          <p:nvGrpSpPr>
            <p:cNvPr id="70" name="그룹 69"/>
            <p:cNvGrpSpPr/>
            <p:nvPr/>
          </p:nvGrpSpPr>
          <p:grpSpPr>
            <a:xfrm>
              <a:off x="143508" y="1735075"/>
              <a:ext cx="3670566" cy="3101337"/>
              <a:chOff x="-3412581" y="1532989"/>
              <a:chExt cx="3670566" cy="3101337"/>
            </a:xfrm>
          </p:grpSpPr>
          <p:pic>
            <p:nvPicPr>
              <p:cNvPr id="79" name="Picture 2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78" t="-56" r="3087"/>
              <a:stretch/>
            </p:blipFill>
            <p:spPr bwMode="auto">
              <a:xfrm>
                <a:off x="-3412581" y="1532989"/>
                <a:ext cx="3670566" cy="3101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1" name="TextBox 43"/>
              <p:cNvSpPr txBox="1"/>
              <p:nvPr/>
            </p:nvSpPr>
            <p:spPr>
              <a:xfrm>
                <a:off x="-2495619" y="2440751"/>
                <a:ext cx="154291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장미꽃이 </a:t>
                </a:r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20</a:t>
                </a:r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송이씩 </a:t>
                </a:r>
                <a:endParaRPr lang="en-US" altLang="ko-KR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다발 있어요</a:t>
                </a:r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-3378140" y="4009420"/>
                <a:ext cx="1477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한 다발 </a:t>
                </a:r>
                <a:r>
                  <a:rPr lang="en-US" altLang="ko-KR" sz="11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r>
                  <a:rPr lang="ko-KR" altLang="en-US" sz="11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송이</a:t>
                </a:r>
              </a:p>
            </p:txBody>
          </p:sp>
          <p:sp>
            <p:nvSpPr>
              <p:cNvPr id="84" name="TextBox 43"/>
              <p:cNvSpPr txBox="1"/>
              <p:nvPr/>
            </p:nvSpPr>
            <p:spPr>
              <a:xfrm>
                <a:off x="-866012" y="1642155"/>
                <a:ext cx="105383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장미꽃은</a:t>
                </a:r>
                <a:endParaRPr lang="en-US" altLang="ko-KR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모두 몇 송이</a:t>
                </a:r>
                <a:endParaRPr lang="en-US" altLang="ko-KR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일까</a:t>
                </a:r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?</a:t>
                </a: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2015716" y="1907540"/>
              <a:ext cx="199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 smtClean="0">
                  <a:solidFill>
                    <a:srgbClr val="FF99CC"/>
                  </a:solidFill>
                  <a:latin typeface="맑은 고딕" pitchFamily="50" charset="-127"/>
                  <a:ea typeface="맑은 고딕" pitchFamily="50" charset="-127"/>
                </a:rPr>
                <a:t>꽃</a:t>
              </a:r>
            </a:p>
          </p:txBody>
        </p:sp>
      </p:grpSp>
      <p:sp>
        <p:nvSpPr>
          <p:cNvPr id="41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구하려는 것을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642" y="4690315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타원 85"/>
          <p:cNvSpPr/>
          <p:nvPr/>
        </p:nvSpPr>
        <p:spPr>
          <a:xfrm>
            <a:off x="4930492" y="44759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017725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)3-1-4(2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26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49" name="직사각형 48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글자 크기는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내부에 맞게 크기 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08865" y="7795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43508" y="1609725"/>
            <a:ext cx="6781800" cy="3638550"/>
            <a:chOff x="143508" y="1609725"/>
            <a:chExt cx="6781800" cy="3638550"/>
          </a:xfrm>
        </p:grpSpPr>
        <p:grpSp>
          <p:nvGrpSpPr>
            <p:cNvPr id="29" name="그룹 28"/>
            <p:cNvGrpSpPr/>
            <p:nvPr/>
          </p:nvGrpSpPr>
          <p:grpSpPr>
            <a:xfrm>
              <a:off x="143508" y="1609725"/>
              <a:ext cx="6781800" cy="3638550"/>
              <a:chOff x="143508" y="1609725"/>
              <a:chExt cx="6781800" cy="3638550"/>
            </a:xfrm>
          </p:grpSpPr>
          <p:pic>
            <p:nvPicPr>
              <p:cNvPr id="31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508" y="1609725"/>
                <a:ext cx="6781800" cy="3638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2" name="TextBox 43"/>
              <p:cNvSpPr txBox="1"/>
              <p:nvPr/>
            </p:nvSpPr>
            <p:spPr>
              <a:xfrm>
                <a:off x="251520" y="2165955"/>
                <a:ext cx="1159214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장미꽃</a:t>
                </a:r>
                <a:endParaRPr lang="en-US" altLang="ko-KR" sz="1600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판매합니다</a:t>
                </a:r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  <p:sp>
            <p:nvSpPr>
              <p:cNvPr id="33" name="TextBox 43"/>
              <p:cNvSpPr txBox="1"/>
              <p:nvPr/>
            </p:nvSpPr>
            <p:spPr>
              <a:xfrm>
                <a:off x="3425156" y="2706015"/>
                <a:ext cx="1866924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장미꽃이 </a:t>
                </a:r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20</a:t>
                </a:r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송이씩 </a:t>
                </a:r>
                <a:endParaRPr lang="en-US" altLang="ko-KR" sz="1600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다발 있어요</a:t>
                </a:r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423911" y="4489375"/>
                <a:ext cx="1788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한 다발 </a:t>
                </a:r>
                <a:r>
                  <a:rPr lang="en-US" altLang="ko-KR" sz="14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r>
                  <a:rPr lang="ko-KR" altLang="en-US" sz="14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송이</a:t>
                </a:r>
              </a:p>
            </p:txBody>
          </p:sp>
          <p:sp>
            <p:nvSpPr>
              <p:cNvPr id="35" name="TextBox 43"/>
              <p:cNvSpPr txBox="1"/>
              <p:nvPr/>
            </p:nvSpPr>
            <p:spPr>
              <a:xfrm>
                <a:off x="5396980" y="1739714"/>
                <a:ext cx="1275135" cy="1077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장미꽃은</a:t>
                </a:r>
                <a:endParaRPr lang="en-US" altLang="ko-KR" sz="1600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모두 몇 송이</a:t>
                </a:r>
                <a:endParaRPr lang="en-US" altLang="ko-KR" sz="1600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일까</a:t>
                </a:r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?</a:t>
                </a: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4644008" y="1808820"/>
              <a:ext cx="199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rgbClr val="FF99CC"/>
                  </a:solidFill>
                  <a:latin typeface="맑은 고딕" pitchFamily="50" charset="-127"/>
                  <a:ea typeface="맑은 고딕" pitchFamily="50" charset="-127"/>
                </a:rPr>
                <a:t>꽃</a:t>
              </a:r>
            </a:p>
          </p:txBody>
        </p:sp>
      </p:grpSp>
      <p:graphicFrame>
        <p:nvGraphicFramePr>
          <p:cNvPr id="2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017725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)3-1-4(2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81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4545" y="2212798"/>
            <a:ext cx="6949723" cy="3088410"/>
            <a:chOff x="34545" y="2212798"/>
            <a:chExt cx="6949723" cy="308841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2" r="1580"/>
            <a:stretch/>
          </p:blipFill>
          <p:spPr bwMode="auto">
            <a:xfrm>
              <a:off x="113093" y="2212798"/>
              <a:ext cx="6871175" cy="3088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34545" y="2497370"/>
              <a:ext cx="1877548" cy="61206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나는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씩 뛰어서 </a:t>
              </a:r>
              <a:endPara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세어 볼래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56506" y="2560430"/>
              <a:ext cx="157677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또 어떤 방법이 있을까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75656" y="3527720"/>
              <a:ext cx="490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모든 텍스트는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요소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벌집 안의 숫자는 벌집 안으로 들어가게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삭제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답 칸 내 예 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영역은 각 노란색 라인 이미지 박스 내 전체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여러 가지 방법으로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123728" y="3284984"/>
            <a:ext cx="652690" cy="571024"/>
            <a:chOff x="2123728" y="3284984"/>
            <a:chExt cx="652690" cy="571024"/>
          </a:xfrm>
        </p:grpSpPr>
        <p:sp>
          <p:nvSpPr>
            <p:cNvPr id="56" name="직사각형 55"/>
            <p:cNvSpPr/>
            <p:nvPr/>
          </p:nvSpPr>
          <p:spPr bwMode="auto">
            <a:xfrm>
              <a:off x="2123728" y="3423960"/>
              <a:ext cx="480056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40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6418" y="3284984"/>
              <a:ext cx="360000" cy="355000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2962186" y="3254020"/>
            <a:ext cx="652690" cy="571024"/>
            <a:chOff x="2123728" y="3284984"/>
            <a:chExt cx="652690" cy="571024"/>
          </a:xfrm>
        </p:grpSpPr>
        <p:sp>
          <p:nvSpPr>
            <p:cNvPr id="59" name="직사각형 58"/>
            <p:cNvSpPr/>
            <p:nvPr/>
          </p:nvSpPr>
          <p:spPr bwMode="auto">
            <a:xfrm>
              <a:off x="2123728" y="3423960"/>
              <a:ext cx="480056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6418" y="3284984"/>
              <a:ext cx="360000" cy="355000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1146370" y="4005064"/>
            <a:ext cx="5765890" cy="828092"/>
            <a:chOff x="1146370" y="3891467"/>
            <a:chExt cx="5765890" cy="828092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1146370" y="4247103"/>
              <a:ext cx="5693882" cy="47245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-KR" altLang="en-US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      더하기로 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계산하면 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20+20+20</a:t>
              </a:r>
              <a:r>
                <a:rPr lang="ko-KR" altLang="en-US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62" name="그림 61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52260" y="3891467"/>
              <a:ext cx="360000" cy="355000"/>
            </a:xfrm>
            <a:prstGeom prst="rect">
              <a:avLst/>
            </a:prstGeom>
          </p:spPr>
        </p:pic>
      </p:grp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448281"/>
            <a:ext cx="344666" cy="27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168301" y="22127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47764" y="2848864"/>
            <a:ext cx="600349" cy="595797"/>
            <a:chOff x="2447764" y="2848864"/>
            <a:chExt cx="600349" cy="595797"/>
          </a:xfrm>
        </p:grpSpPr>
        <p:sp>
          <p:nvSpPr>
            <p:cNvPr id="7" name="직사각형 6"/>
            <p:cNvSpPr/>
            <p:nvPr/>
          </p:nvSpPr>
          <p:spPr>
            <a:xfrm>
              <a:off x="2447764" y="3032956"/>
              <a:ext cx="468052" cy="41170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2751575" y="2848864"/>
              <a:ext cx="296538" cy="292104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#2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6343322" y="143666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318870" y="137677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5792609" y="143828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5760632" y="138113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5243896" y="143949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5212380" y="138912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0" name="타원 89"/>
          <p:cNvSpPr/>
          <p:nvPr/>
        </p:nvSpPr>
        <p:spPr>
          <a:xfrm>
            <a:off x="1035102" y="42530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장미꽃은 모두 몇 송이인지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66703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4_1_03_01.png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01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장미꽃은 모두 몇 송이인지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5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343950" y="140066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319498" y="134076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793237" y="140228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761260" y="134513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244524" y="140349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220072" y="135312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장미꽃은 모두 몇 송이인지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직사각형 66"/>
          <p:cNvSpPr/>
          <p:nvPr/>
        </p:nvSpPr>
        <p:spPr bwMode="auto">
          <a:xfrm>
            <a:off x="2984504" y="2276129"/>
            <a:ext cx="975428" cy="3789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송이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932" y="208404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9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20×3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계산하는 방법을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21515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4_1_4_01.png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26" name="타원 25"/>
          <p:cNvSpPr/>
          <p:nvPr/>
        </p:nvSpPr>
        <p:spPr>
          <a:xfrm>
            <a:off x="4730519" y="10154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95524" y="128957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1" name="직사각형 30"/>
          <p:cNvSpPr/>
          <p:nvPr/>
        </p:nvSpPr>
        <p:spPr>
          <a:xfrm>
            <a:off x="5846811" y="129078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822359" y="123089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296098" y="129240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264121" y="123525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747385" y="129361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722933" y="124324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363547" y="124194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9" name="TextBox 43"/>
          <p:cNvSpPr txBox="1"/>
          <p:nvPr/>
        </p:nvSpPr>
        <p:spPr>
          <a:xfrm>
            <a:off x="389043" y="1592796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묶음에는 십 모형이 몇 개씩 들어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1678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635" y="2381639"/>
            <a:ext cx="4872706" cy="2487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/>
          <p:cNvSpPr/>
          <p:nvPr/>
        </p:nvSpPr>
        <p:spPr bwMode="auto">
          <a:xfrm>
            <a:off x="3092516" y="4911881"/>
            <a:ext cx="759404" cy="3789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8404" y="471979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635" y="2381639"/>
            <a:ext cx="4872706" cy="2487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20×3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계산하는 방법을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소발문에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소발문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위치는 탭 전체 동일함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369301" y="128957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6337324" y="124194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820588" y="129078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796136" y="123089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269875" y="1292403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5237898" y="123525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721162" y="129361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4689646" y="124324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439652" y="1970950"/>
            <a:ext cx="35618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375756" y="1982273"/>
            <a:ext cx="35618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863588" y="1818345"/>
            <a:ext cx="802871" cy="556221"/>
            <a:chOff x="1772364" y="4175320"/>
            <a:chExt cx="802871" cy="556221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1767626" y="1818345"/>
            <a:ext cx="800580" cy="556221"/>
            <a:chOff x="1772364" y="4175320"/>
            <a:chExt cx="800580" cy="556221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2699792" y="1818345"/>
            <a:ext cx="752326" cy="556221"/>
            <a:chOff x="1772364" y="4175320"/>
            <a:chExt cx="752326" cy="556221"/>
          </a:xfrm>
        </p:grpSpPr>
        <p:sp>
          <p:nvSpPr>
            <p:cNvPr id="65" name="직사각형 64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64690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43"/>
          <p:cNvSpPr txBox="1"/>
          <p:nvPr/>
        </p:nvSpPr>
        <p:spPr>
          <a:xfrm>
            <a:off x="389043" y="1484784"/>
            <a:ext cx="651978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십 모형은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묶음이므로 십 모형의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나타내면                           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1678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715331" y="17654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87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20×3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계산하는 방법을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소발문에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소발문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위치는 탭 전체 동일함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388607" y="128957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356630" y="124194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5839894" y="129078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815442" y="123089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289181" y="129240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257204" y="123525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740468" y="129361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716016" y="124324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5052620" y="1386297"/>
            <a:ext cx="707512" cy="599350"/>
            <a:chOff x="1772364" y="4132191"/>
            <a:chExt cx="707512" cy="599350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60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19876" y="4132191"/>
              <a:ext cx="360000" cy="355000"/>
            </a:xfrm>
            <a:prstGeom prst="rect">
              <a:avLst/>
            </a:prstGeom>
          </p:spPr>
        </p:pic>
      </p:grpSp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635" y="2381639"/>
            <a:ext cx="4872706" cy="2487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43"/>
          <p:cNvSpPr txBox="1"/>
          <p:nvPr/>
        </p:nvSpPr>
        <p:spPr>
          <a:xfrm>
            <a:off x="389043" y="1484784"/>
            <a:ext cx="6519789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십 모형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개는 일 모형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개와 같으므로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20×3=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1678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/>
          <p:cNvSpPr/>
          <p:nvPr/>
        </p:nvSpPr>
        <p:spPr>
          <a:xfrm>
            <a:off x="4855779" y="14371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87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20×3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계산하는 방법을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395524" y="1289573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6363547" y="124194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846811" y="129078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822359" y="123089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296098" y="129240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5264121" y="123525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747385" y="129361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4722933" y="124324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9" name="TextBox 43"/>
          <p:cNvSpPr txBox="1"/>
          <p:nvPr/>
        </p:nvSpPr>
        <p:spPr>
          <a:xfrm>
            <a:off x="389043" y="1484784"/>
            <a:ext cx="6519789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2×3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이용하여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20×3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계산하는 방법을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1678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635" y="2381639"/>
            <a:ext cx="4872706" cy="2487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/>
          <p:cNvSpPr/>
          <p:nvPr/>
        </p:nvSpPr>
        <p:spPr bwMode="auto">
          <a:xfrm>
            <a:off x="757754" y="4814260"/>
            <a:ext cx="5610332" cy="3789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2×3=6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6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은 십 모형의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수이므로 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20×3=60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3547" y="462217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7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혼자서도 척척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8869" y="2177334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10×6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195736" y="1988840"/>
            <a:ext cx="840546" cy="537565"/>
            <a:chOff x="2368346" y="2009118"/>
            <a:chExt cx="840546" cy="537565"/>
          </a:xfrm>
        </p:grpSpPr>
        <p:sp>
          <p:nvSpPr>
            <p:cNvPr id="35" name="직사각형 34"/>
            <p:cNvSpPr/>
            <p:nvPr/>
          </p:nvSpPr>
          <p:spPr bwMode="auto">
            <a:xfrm>
              <a:off x="2368346" y="2181553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4120257" y="2177334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0×2=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88869" y="3397396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30×2=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2195736" y="3208902"/>
            <a:ext cx="840546" cy="537565"/>
            <a:chOff x="2368346" y="2009118"/>
            <a:chExt cx="840546" cy="537565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2368346" y="2181553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51" name="TextBox 50"/>
          <p:cNvSpPr txBox="1"/>
          <p:nvPr/>
        </p:nvSpPr>
        <p:spPr>
          <a:xfrm>
            <a:off x="4120257" y="3397396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40×2=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927975" y="1993905"/>
            <a:ext cx="868161" cy="542630"/>
            <a:chOff x="5107995" y="2014183"/>
            <a:chExt cx="868161" cy="542630"/>
          </a:xfrm>
        </p:grpSpPr>
        <p:sp>
          <p:nvSpPr>
            <p:cNvPr id="42" name="직사각형 41"/>
            <p:cNvSpPr/>
            <p:nvPr/>
          </p:nvSpPr>
          <p:spPr bwMode="auto">
            <a:xfrm>
              <a:off x="5107995" y="2191683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6156" y="2014183"/>
              <a:ext cx="360000" cy="355000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4927975" y="3213967"/>
            <a:ext cx="868161" cy="542630"/>
            <a:chOff x="5107995" y="3234245"/>
            <a:chExt cx="868161" cy="542630"/>
          </a:xfrm>
        </p:grpSpPr>
        <p:sp>
          <p:nvSpPr>
            <p:cNvPr id="37" name="직사각형 36"/>
            <p:cNvSpPr/>
            <p:nvPr/>
          </p:nvSpPr>
          <p:spPr bwMode="auto">
            <a:xfrm>
              <a:off x="5107995" y="3411745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6156" y="3234245"/>
              <a:ext cx="360000" cy="355000"/>
            </a:xfrm>
            <a:prstGeom prst="rect">
              <a:avLst/>
            </a:prstGeom>
          </p:spPr>
        </p:pic>
      </p:grp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997043"/>
            <a:ext cx="501203" cy="394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87524" y="1680184"/>
            <a:ext cx="6617645" cy="2676446"/>
            <a:chOff x="287524" y="1680184"/>
            <a:chExt cx="6617645" cy="2676446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24" y="1680184"/>
              <a:ext cx="6617645" cy="2676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259632" y="2132856"/>
              <a:ext cx="19142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한 상자에</a:t>
              </a:r>
              <a:endParaRPr lang="en-US" altLang="ko-KR" sz="16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양말이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켤레씩</a:t>
              </a:r>
              <a:endParaRPr lang="en-US" altLang="ko-KR" sz="16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들어 있어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788024" y="1877923"/>
              <a:ext cx="19142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상자에 들어 있는</a:t>
              </a:r>
              <a:endParaRPr lang="en-US" altLang="ko-KR" sz="16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양말은 모두</a:t>
              </a:r>
              <a:endParaRPr lang="en-US" altLang="ko-KR" sz="16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몇 켤레일까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247950">
              <a:off x="3393388" y="3728722"/>
              <a:ext cx="451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662929" y="3728722"/>
              <a:ext cx="451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 rot="21055153">
              <a:off x="2800688" y="3465004"/>
              <a:ext cx="451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양말은 모두 몇 켤레인지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혼자서도 척척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말풍선에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텍스트 모두 들어가게 크기 맞추기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모든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풀이 확인 버튼 클릭 시 미니 팝업 화면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954630" y="4356630"/>
            <a:ext cx="1185322" cy="537565"/>
            <a:chOff x="2368345" y="2009118"/>
            <a:chExt cx="1185322" cy="537565"/>
          </a:xfrm>
        </p:grpSpPr>
        <p:sp>
          <p:nvSpPr>
            <p:cNvPr id="35" name="직사각형 34"/>
            <p:cNvSpPr/>
            <p:nvPr/>
          </p:nvSpPr>
          <p:spPr bwMode="auto">
            <a:xfrm>
              <a:off x="2368345" y="2181553"/>
              <a:ext cx="97675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90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켤레</a:t>
              </a: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3667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58" name="타원 57"/>
          <p:cNvSpPr/>
          <p:nvPr/>
        </p:nvSpPr>
        <p:spPr>
          <a:xfrm>
            <a:off x="338107" y="18779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" y="992843"/>
            <a:ext cx="509589" cy="3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06847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4_1_7_01.png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98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189270"/>
              </p:ext>
            </p:extLst>
          </p:nvPr>
        </p:nvGraphicFramePr>
        <p:xfrm>
          <a:off x="179388" y="654012"/>
          <a:ext cx="8774172" cy="5029008"/>
        </p:xfrm>
        <a:graphic>
          <a:graphicData uri="http://schemas.openxmlformats.org/drawingml/2006/table">
            <a:tbl>
              <a:tblPr/>
              <a:tblGrid>
                <a:gridCol w="540184"/>
                <a:gridCol w="566258"/>
                <a:gridCol w="2938990"/>
                <a:gridCol w="675797"/>
                <a:gridCol w="1277955"/>
                <a:gridCol w="1789137"/>
                <a:gridCol w="985851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장미꽃 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장미꽃은 모두 몇 송이인지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장미꽃은 모두 몇 송이인지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20×3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수 모형으로 계산하는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87524" y="1680184"/>
            <a:ext cx="6617645" cy="2676446"/>
            <a:chOff x="287524" y="1680184"/>
            <a:chExt cx="6617645" cy="2676446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24" y="1680184"/>
              <a:ext cx="6617645" cy="2676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259632" y="2132856"/>
              <a:ext cx="19142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한 상자에</a:t>
              </a:r>
              <a:endParaRPr lang="en-US" altLang="ko-KR" sz="16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양말이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켤레씩</a:t>
              </a:r>
              <a:endParaRPr lang="en-US" altLang="ko-KR" sz="16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들어 있어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788024" y="1877923"/>
              <a:ext cx="19142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상자에 들어 있는</a:t>
              </a:r>
              <a:endParaRPr lang="en-US" altLang="ko-KR" sz="16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양말은 모두</a:t>
              </a:r>
              <a:endParaRPr lang="en-US" altLang="ko-KR" sz="16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몇 켤레일까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247950">
              <a:off x="3393388" y="3728722"/>
              <a:ext cx="451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662929" y="3728722"/>
              <a:ext cx="451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 rot="21055153">
              <a:off x="2800688" y="3465004"/>
              <a:ext cx="451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양말은 모두 몇 켤레인지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24790" y="4545124"/>
            <a:ext cx="68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켤레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803153" y="4356630"/>
            <a:ext cx="840546" cy="537565"/>
            <a:chOff x="2368346" y="2009118"/>
            <a:chExt cx="840546" cy="537565"/>
          </a:xfrm>
        </p:grpSpPr>
        <p:sp>
          <p:nvSpPr>
            <p:cNvPr id="35" name="직사각형 34"/>
            <p:cNvSpPr/>
            <p:nvPr/>
          </p:nvSpPr>
          <p:spPr bwMode="auto">
            <a:xfrm>
              <a:off x="2368346" y="2181553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84268" y="1007440"/>
            <a:ext cx="2159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풀이 화면 클릭 시 보이는 화면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92745" y="4005064"/>
            <a:ext cx="6667165" cy="108012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97666" y="384304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각 삼각형 37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5966" y="4221088"/>
            <a:ext cx="6531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한 상자에 양말이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켤레씩 들어 있고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모두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상자 있습니다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상자에 들어 있는 양말의 수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)=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30×3=90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켤레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" y="992843"/>
            <a:ext cx="509589" cy="3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65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411760" y="4103823"/>
            <a:ext cx="3096344" cy="516758"/>
            <a:chOff x="2411760" y="4103823"/>
            <a:chExt cx="3096344" cy="516758"/>
          </a:xfrm>
        </p:grpSpPr>
        <p:cxnSp>
          <p:nvCxnSpPr>
            <p:cNvPr id="8" name="직선 연결선 7"/>
            <p:cNvCxnSpPr/>
            <p:nvPr/>
          </p:nvCxnSpPr>
          <p:spPr bwMode="auto">
            <a:xfrm>
              <a:off x="2411760" y="4611345"/>
              <a:ext cx="3096344" cy="0"/>
            </a:xfrm>
            <a:prstGeom prst="line">
              <a:avLst/>
            </a:prstGeom>
            <a:noFill/>
            <a:ln w="381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직선 화살표 연결선 9"/>
            <p:cNvCxnSpPr/>
            <p:nvPr/>
          </p:nvCxnSpPr>
          <p:spPr bwMode="auto">
            <a:xfrm flipV="1">
              <a:off x="2411760" y="4103823"/>
              <a:ext cx="0" cy="507522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4" name="직선 화살표 연결선 33"/>
            <p:cNvCxnSpPr/>
            <p:nvPr/>
          </p:nvCxnSpPr>
          <p:spPr bwMode="auto">
            <a:xfrm flipV="1">
              <a:off x="5508104" y="4113059"/>
              <a:ext cx="0" cy="507522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err="1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보기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35794" y="2204864"/>
            <a:ext cx="6183152" cy="2952328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3167844" y="33478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644" y="3657394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직사각형 64"/>
          <p:cNvSpPr/>
          <p:nvPr/>
        </p:nvSpPr>
        <p:spPr>
          <a:xfrm>
            <a:off x="3208238" y="3659031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좌우로 움직이는 클릭 유도 이벤트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1-1, #1-2, #1-3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#1-1, #1-2, #1-3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은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버튼이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33" name="TextBox 43"/>
          <p:cNvSpPr txBox="1"/>
          <p:nvPr/>
        </p:nvSpPr>
        <p:spPr>
          <a:xfrm>
            <a:off x="858279" y="2312876"/>
            <a:ext cx="5079629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3×2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이용하여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30×2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계산할 수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56" y="25312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412202" y="3580603"/>
            <a:ext cx="1183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5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2800" spc="-150" dirty="0" smtClean="0">
                <a:latin typeface="맑은 고딕" pitchFamily="50" charset="-127"/>
                <a:ea typeface="맑은 고딕" pitchFamily="50" charset="-127"/>
              </a:rPr>
              <a:t>×2=</a:t>
            </a:r>
            <a:r>
              <a:rPr lang="en-US" altLang="ko-KR" sz="2800" spc="-15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280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45720" y="3580603"/>
            <a:ext cx="15392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5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en-US" altLang="ko-KR" sz="2800" spc="-150" dirty="0" smtClean="0">
                <a:latin typeface="맑은 고딕" pitchFamily="50" charset="-127"/>
                <a:ea typeface="맑은 고딕" pitchFamily="50" charset="-127"/>
              </a:rPr>
              <a:t>×2=</a:t>
            </a:r>
            <a:r>
              <a:rPr lang="en-US" altLang="ko-KR" sz="2800" spc="-15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280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567761" y="4463863"/>
            <a:ext cx="802554" cy="294965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배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65164" y="2843791"/>
            <a:ext cx="3384612" cy="75597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193492" y="4103823"/>
            <a:ext cx="3591432" cy="8710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137708" y="3599767"/>
            <a:ext cx="1728192" cy="46993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1216894" y="2724666"/>
            <a:ext cx="50854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611627" y="3401125"/>
            <a:ext cx="50854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#1-2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5429363" y="4732819"/>
            <a:ext cx="50854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#1-3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 rot="10800000">
            <a:off x="1616364" y="2977171"/>
            <a:ext cx="2962087" cy="516758"/>
            <a:chOff x="2411760" y="4103823"/>
            <a:chExt cx="2962087" cy="516758"/>
          </a:xfrm>
        </p:grpSpPr>
        <p:cxnSp>
          <p:nvCxnSpPr>
            <p:cNvPr id="37" name="직선 연결선 36"/>
            <p:cNvCxnSpPr/>
            <p:nvPr/>
          </p:nvCxnSpPr>
          <p:spPr bwMode="auto">
            <a:xfrm rot="10800000" flipH="1" flipV="1">
              <a:off x="2411760" y="4611345"/>
              <a:ext cx="2962087" cy="3062"/>
            </a:xfrm>
            <a:prstGeom prst="line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직선 화살표 연결선 37"/>
            <p:cNvCxnSpPr/>
            <p:nvPr/>
          </p:nvCxnSpPr>
          <p:spPr bwMode="auto">
            <a:xfrm flipV="1">
              <a:off x="2411760" y="4103823"/>
              <a:ext cx="0" cy="507522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직선 화살표 연결선 38"/>
            <p:cNvCxnSpPr/>
            <p:nvPr/>
          </p:nvCxnSpPr>
          <p:spPr bwMode="auto">
            <a:xfrm flipV="1">
              <a:off x="5370539" y="4113059"/>
              <a:ext cx="0" cy="507522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9" name="모서리가 둥근 직사각형 18"/>
          <p:cNvSpPr/>
          <p:nvPr/>
        </p:nvSpPr>
        <p:spPr>
          <a:xfrm>
            <a:off x="2595539" y="2852936"/>
            <a:ext cx="802554" cy="29496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배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0671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볼까요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1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56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53"/>
          <p:cNvSpPr txBox="1"/>
          <p:nvPr/>
        </p:nvSpPr>
        <p:spPr>
          <a:xfrm>
            <a:off x="2315549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31" name="TextBox 53"/>
          <p:cNvSpPr txBox="1"/>
          <p:nvPr/>
        </p:nvSpPr>
        <p:spPr>
          <a:xfrm>
            <a:off x="4722831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30×2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여러 가지 방법으로 구해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않다가 답과 함께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1197498" y="2146999"/>
            <a:ext cx="4883202" cy="489913"/>
            <a:chOff x="899592" y="3999479"/>
            <a:chExt cx="4883202" cy="489913"/>
          </a:xfrm>
        </p:grpSpPr>
        <p:sp>
          <p:nvSpPr>
            <p:cNvPr id="55" name="직사각형 54"/>
            <p:cNvSpPr/>
            <p:nvPr/>
          </p:nvSpPr>
          <p:spPr bwMode="auto">
            <a:xfrm>
              <a:off x="899592" y="4071487"/>
              <a:ext cx="4737375" cy="41790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360000">
                <a:spcBef>
                  <a:spcPct val="50000"/>
                </a:spcBef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30+30=60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56" name="그림 5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2794" y="3999479"/>
              <a:ext cx="360000" cy="355000"/>
            </a:xfrm>
            <a:prstGeom prst="rect">
              <a:avLst/>
            </a:prstGeom>
          </p:spPr>
        </p:pic>
      </p:grp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387" y="2275860"/>
            <a:ext cx="344666" cy="27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1002471" y="2184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197498" y="2646040"/>
            <a:ext cx="4919206" cy="530931"/>
            <a:chOff x="899592" y="3999479"/>
            <a:chExt cx="4919206" cy="530931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899592" y="4071487"/>
              <a:ext cx="4737375" cy="45892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360000">
                <a:spcBef>
                  <a:spcPct val="50000"/>
                </a:spcBef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씩 뛰어서 세면 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30, 60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  <p:pic>
          <p:nvPicPr>
            <p:cNvPr id="59" name="그림 58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8798" y="3999479"/>
              <a:ext cx="360000" cy="355000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1197498" y="3191049"/>
            <a:ext cx="4955250" cy="551661"/>
            <a:chOff x="899592" y="3999479"/>
            <a:chExt cx="4955250" cy="551661"/>
          </a:xfrm>
        </p:grpSpPr>
        <p:sp>
          <p:nvSpPr>
            <p:cNvPr id="73" name="직사각형 72"/>
            <p:cNvSpPr/>
            <p:nvPr/>
          </p:nvSpPr>
          <p:spPr bwMode="auto">
            <a:xfrm>
              <a:off x="899592" y="4071487"/>
              <a:ext cx="4737375" cy="47965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360000">
                <a:spcBef>
                  <a:spcPct val="50000"/>
                </a:spcBef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30×1=30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30×2=30+30=60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76" name="그림 7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94842" y="3999479"/>
              <a:ext cx="360000" cy="355000"/>
            </a:xfrm>
            <a:prstGeom prst="rect">
              <a:avLst/>
            </a:prstGeom>
          </p:spPr>
        </p:pic>
      </p:grp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710" y="2813099"/>
            <a:ext cx="344666" cy="27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09" y="3364451"/>
            <a:ext cx="344666" cy="27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3367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버튼은 다른 색의 풀이 확인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754371" y="2708920"/>
            <a:ext cx="2406256" cy="87707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     20×4=    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901310" y="2708920"/>
            <a:ext cx="2406256" cy="87707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   10×5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2087724" y="2780928"/>
            <a:ext cx="868161" cy="542630"/>
            <a:chOff x="5107995" y="3234245"/>
            <a:chExt cx="868161" cy="542630"/>
          </a:xfrm>
        </p:grpSpPr>
        <p:sp>
          <p:nvSpPr>
            <p:cNvPr id="98" name="직사각형 97"/>
            <p:cNvSpPr/>
            <p:nvPr/>
          </p:nvSpPr>
          <p:spPr bwMode="auto">
            <a:xfrm>
              <a:off x="5107995" y="3411745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16156" y="3234245"/>
              <a:ext cx="360000" cy="355000"/>
            </a:xfrm>
            <a:prstGeom prst="rect">
              <a:avLst/>
            </a:prstGeom>
          </p:spPr>
        </p:pic>
      </p:grpSp>
      <p:grpSp>
        <p:nvGrpSpPr>
          <p:cNvPr id="100" name="그룹 99"/>
          <p:cNvGrpSpPr/>
          <p:nvPr/>
        </p:nvGrpSpPr>
        <p:grpSpPr>
          <a:xfrm>
            <a:off x="5076056" y="2780928"/>
            <a:ext cx="868161" cy="542630"/>
            <a:chOff x="5107995" y="3234245"/>
            <a:chExt cx="868161" cy="542630"/>
          </a:xfrm>
        </p:grpSpPr>
        <p:sp>
          <p:nvSpPr>
            <p:cNvPr id="101" name="직사각형 100"/>
            <p:cNvSpPr/>
            <p:nvPr/>
          </p:nvSpPr>
          <p:spPr bwMode="auto">
            <a:xfrm>
              <a:off x="5107995" y="3411745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16156" y="3234245"/>
              <a:ext cx="360000" cy="355000"/>
            </a:xfrm>
            <a:prstGeom prst="rect">
              <a:avLst/>
            </a:prstGeom>
          </p:spPr>
        </p:pic>
      </p:grpSp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타원 104"/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446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모서리가 둥근 직사각형 50"/>
          <p:cNvSpPr/>
          <p:nvPr/>
        </p:nvSpPr>
        <p:spPr>
          <a:xfrm>
            <a:off x="754371" y="2708920"/>
            <a:ext cx="2406256" cy="87707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     20×4=    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901310" y="2708920"/>
            <a:ext cx="2406256" cy="87707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   10×5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2087724" y="2958428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5076056" y="2958428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75934" y="3365087"/>
            <a:ext cx="6667165" cy="1900117"/>
            <a:chOff x="179512" y="3456266"/>
            <a:chExt cx="6667165" cy="1817024"/>
          </a:xfrm>
        </p:grpSpPr>
        <p:sp>
          <p:nvSpPr>
            <p:cNvPr id="44" name="직각 삼각형 4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79512" y="3827250"/>
              <a:ext cx="6667165" cy="125793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45626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498595" y="3948040"/>
            <a:ext cx="666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20×4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2×4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배이므로 답은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2×4=8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배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80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98595" y="4512620"/>
            <a:ext cx="666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10×5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1×5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배이므로 답은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1×5=5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배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50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02" y="404698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62570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2442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다음 대화를 읽고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붙임딱지는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모두 몇 장인지 구해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프렌즈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캐릭터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버튼은 다른 색의 풀이 확인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pic>
        <p:nvPicPr>
          <p:cNvPr id="4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60" y="2407594"/>
            <a:ext cx="1005568" cy="100556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3645024"/>
            <a:ext cx="1005568" cy="1005568"/>
          </a:xfrm>
          <a:prstGeom prst="ellipse">
            <a:avLst/>
          </a:prstGeom>
          <a:ln>
            <a:noFill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3" name="모서리가 둥근 사각형 설명선 2"/>
          <p:cNvSpPr/>
          <p:nvPr/>
        </p:nvSpPr>
        <p:spPr>
          <a:xfrm>
            <a:off x="2373695" y="2480874"/>
            <a:ext cx="3779053" cy="826820"/>
          </a:xfrm>
          <a:prstGeom prst="wedgeRoundRectCallout">
            <a:avLst>
              <a:gd name="adj1" fmla="val -57975"/>
              <a:gd name="adj2" fmla="val -13195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한 상자에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붙임딱지가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개씩 들어있어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모서리가 둥근 사각형 설명선 54"/>
          <p:cNvSpPr/>
          <p:nvPr/>
        </p:nvSpPr>
        <p:spPr>
          <a:xfrm>
            <a:off x="1007604" y="3734398"/>
            <a:ext cx="3779053" cy="826820"/>
          </a:xfrm>
          <a:prstGeom prst="wedgeRoundRectCallout">
            <a:avLst>
              <a:gd name="adj1" fmla="val 58219"/>
              <a:gd name="adj2" fmla="val -21156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모두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상자가 있어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붙임딱지는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모두 몇 장일까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935596" y="22048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370505" y="4593005"/>
            <a:ext cx="815587" cy="542630"/>
            <a:chOff x="5160569" y="3234245"/>
            <a:chExt cx="815587" cy="542630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5160569" y="3411745"/>
              <a:ext cx="60797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616156" y="3234245"/>
              <a:ext cx="360000" cy="355000"/>
            </a:xfrm>
            <a:prstGeom prst="rect">
              <a:avLst/>
            </a:prstGeom>
          </p:spPr>
        </p:pic>
      </p:grpSp>
      <p:sp>
        <p:nvSpPr>
          <p:cNvPr id="45" name="TextBox 43"/>
          <p:cNvSpPr txBox="1"/>
          <p:nvPr/>
        </p:nvSpPr>
        <p:spPr>
          <a:xfrm>
            <a:off x="3932289" y="4769964"/>
            <a:ext cx="4695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장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1500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60" y="2407594"/>
            <a:ext cx="1005568" cy="100556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3645024"/>
            <a:ext cx="1005568" cy="1005568"/>
          </a:xfrm>
          <a:prstGeom prst="ellipse">
            <a:avLst/>
          </a:prstGeom>
          <a:ln>
            <a:noFill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59" name="모서리가 둥근 사각형 설명선 58"/>
          <p:cNvSpPr/>
          <p:nvPr/>
        </p:nvSpPr>
        <p:spPr>
          <a:xfrm>
            <a:off x="2373695" y="2480874"/>
            <a:ext cx="3779053" cy="826820"/>
          </a:xfrm>
          <a:prstGeom prst="wedgeRoundRectCallout">
            <a:avLst>
              <a:gd name="adj1" fmla="val -57975"/>
              <a:gd name="adj2" fmla="val -13195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한 상자에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붙임딱지가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개씩 들어있어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모서리가 둥근 사각형 설명선 59"/>
          <p:cNvSpPr/>
          <p:nvPr/>
        </p:nvSpPr>
        <p:spPr>
          <a:xfrm>
            <a:off x="1007604" y="3734398"/>
            <a:ext cx="3779053" cy="826820"/>
          </a:xfrm>
          <a:prstGeom prst="wedgeRoundRectCallout">
            <a:avLst>
              <a:gd name="adj1" fmla="val 58219"/>
              <a:gd name="adj2" fmla="val -21156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모두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상자가 있어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붙임딱지는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모두 몇 장일까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45" name="직각 삼각형 44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0" name="TextBox 49"/>
          <p:cNvSpPr txBox="1"/>
          <p:nvPr/>
        </p:nvSpPr>
        <p:spPr>
          <a:xfrm>
            <a:off x="282571" y="3861048"/>
            <a:ext cx="6665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한 상자에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붙임딱지가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개씩 들어있고 총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상자가 있으므로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40×2=80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붙임딱지는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총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장이 있습니다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다음 대화를 읽고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붙임딱지는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모두 몇 장인지 구해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6605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cdata2.tsherpa.co.kr/tsherpa/MultiMedia/Flash/2020/curri/index.html?flashxmlnum=jmp1130&amp;classa=A8-C1-31-MM-MM-04-05-02-0-0-0-0&amp;classno=MM_31_04/suh_0301_04_0002/suh_0301_04_0002_401_1.html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계산을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031928" y="2519608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50×1=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95624" y="3701200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30×3=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2102491" y="3512706"/>
            <a:ext cx="840546" cy="537565"/>
            <a:chOff x="2368346" y="2009118"/>
            <a:chExt cx="840546" cy="537565"/>
          </a:xfrm>
        </p:grpSpPr>
        <p:sp>
          <p:nvSpPr>
            <p:cNvPr id="71" name="직사각형 70"/>
            <p:cNvSpPr/>
            <p:nvPr/>
          </p:nvSpPr>
          <p:spPr bwMode="auto">
            <a:xfrm>
              <a:off x="2368346" y="2181553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73" name="TextBox 72"/>
          <p:cNvSpPr txBox="1"/>
          <p:nvPr/>
        </p:nvSpPr>
        <p:spPr>
          <a:xfrm>
            <a:off x="4031928" y="3707740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10×7=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4843711" y="2336179"/>
            <a:ext cx="868161" cy="542630"/>
            <a:chOff x="5107995" y="2014183"/>
            <a:chExt cx="868161" cy="542630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5107995" y="2191683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16156" y="2014183"/>
              <a:ext cx="360000" cy="355000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>
            <a:off x="4843711" y="3524311"/>
            <a:ext cx="868161" cy="542630"/>
            <a:chOff x="5107995" y="3234245"/>
            <a:chExt cx="868161" cy="542630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5107995" y="3411745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16156" y="3234245"/>
              <a:ext cx="360000" cy="355000"/>
            </a:xfrm>
            <a:prstGeom prst="rect">
              <a:avLst/>
            </a:prstGeom>
          </p:spPr>
        </p:pic>
      </p:grpSp>
      <p:sp>
        <p:nvSpPr>
          <p:cNvPr id="85" name="TextBox 84"/>
          <p:cNvSpPr txBox="1"/>
          <p:nvPr/>
        </p:nvSpPr>
        <p:spPr>
          <a:xfrm>
            <a:off x="1295624" y="2536030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30×2=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2102491" y="2347536"/>
            <a:ext cx="840546" cy="537565"/>
            <a:chOff x="2368346" y="2009118"/>
            <a:chExt cx="840546" cy="537565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2368346" y="2181553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50" name="타원 49"/>
          <p:cNvSpPr/>
          <p:nvPr/>
        </p:nvSpPr>
        <p:spPr>
          <a:xfrm>
            <a:off x="5355582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46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7" t="14011" r="21183" b="11801"/>
          <a:stretch/>
        </p:blipFill>
        <p:spPr bwMode="auto">
          <a:xfrm>
            <a:off x="1" y="890086"/>
            <a:ext cx="6981192" cy="471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012927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272220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4_1_1_ani.mp4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\app\resource\contents\lesson04\ops\4\media\mp4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348880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53159" y="890085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32441" y="246808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장미꽃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사기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366160" y="353019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 rot="5400000">
            <a:off x="3476099" y="363821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관계있는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것끼리 선으로 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https://cdata2.tsherpa.co.kr/tsherpa/MultiMedia/Flash/2020/curri/index.html?flashxmlnum=jmp1130&amp;classa=A8-C1-31-MM-MM-04-05-02-0-0-0-0&amp;classno=MM_31_04/suh_0301_04_0002/suh_0301_04_0002_401_1.html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드래그해서 선 잇기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기존개발물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버튼은 다른 색의 풀이 확인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863600" y="2441490"/>
            <a:ext cx="1548160" cy="46805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50×1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863600" y="3313287"/>
            <a:ext cx="1548160" cy="46805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20×3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63600" y="4185084"/>
            <a:ext cx="1548160" cy="46805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20×2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532976" y="2441490"/>
            <a:ext cx="1548160" cy="4680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532976" y="3313287"/>
            <a:ext cx="1548160" cy="4680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532976" y="4185084"/>
            <a:ext cx="1548160" cy="4680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>
            <a:stCxn id="2" idx="3"/>
            <a:endCxn id="39" idx="1"/>
          </p:cNvCxnSpPr>
          <p:nvPr/>
        </p:nvCxnSpPr>
        <p:spPr bwMode="auto">
          <a:xfrm>
            <a:off x="2411760" y="2675516"/>
            <a:ext cx="2121216" cy="871797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36" idx="3"/>
            <a:endCxn id="40" idx="1"/>
          </p:cNvCxnSpPr>
          <p:nvPr/>
        </p:nvCxnSpPr>
        <p:spPr bwMode="auto">
          <a:xfrm>
            <a:off x="2411760" y="3547313"/>
            <a:ext cx="2121216" cy="871797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37" idx="3"/>
            <a:endCxn id="38" idx="1"/>
          </p:cNvCxnSpPr>
          <p:nvPr/>
        </p:nvCxnSpPr>
        <p:spPr bwMode="auto">
          <a:xfrm flipV="1">
            <a:off x="2411760" y="2675516"/>
            <a:ext cx="2121216" cy="1743594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4399761" y="1988840"/>
            <a:ext cx="2212984" cy="227347"/>
            <a:chOff x="3643487" y="2197503"/>
            <a:chExt cx="2673309" cy="227347"/>
          </a:xfrm>
        </p:grpSpPr>
        <p:sp>
          <p:nvSpPr>
            <p:cNvPr id="86" name="모서리가 둥근 직사각형 85"/>
            <p:cNvSpPr/>
            <p:nvPr/>
          </p:nvSpPr>
          <p:spPr>
            <a:xfrm>
              <a:off x="3643487" y="2197503"/>
              <a:ext cx="2673309" cy="22734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타원 86"/>
            <p:cNvSpPr/>
            <p:nvPr/>
          </p:nvSpPr>
          <p:spPr>
            <a:xfrm>
              <a:off x="3710123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 err="1" smtClean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88" name="타원 87"/>
          <p:cNvSpPr/>
          <p:nvPr/>
        </p:nvSpPr>
        <p:spPr>
          <a:xfrm>
            <a:off x="4696298" y="16926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417074" y="2608690"/>
            <a:ext cx="141416" cy="1414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2403988" y="3508355"/>
            <a:ext cx="141416" cy="1414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2402570" y="4332507"/>
            <a:ext cx="141416" cy="1414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412847" y="2604808"/>
            <a:ext cx="141416" cy="1414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399761" y="3460023"/>
            <a:ext cx="141416" cy="1414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4398343" y="4328625"/>
            <a:ext cx="141416" cy="1414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3994547" y="25868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679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863600" y="2441490"/>
            <a:ext cx="1548160" cy="468052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50×1</a:t>
            </a:r>
            <a:endParaRPr lang="ko-KR" altLang="en-US" sz="24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863600" y="3313287"/>
            <a:ext cx="1548160" cy="468052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20×3</a:t>
            </a:r>
            <a:endParaRPr lang="ko-KR" altLang="en-US" sz="24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863600" y="4185084"/>
            <a:ext cx="1548160" cy="468052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20×2</a:t>
            </a:r>
            <a:endParaRPr lang="ko-KR" altLang="en-US" sz="24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4532976" y="2441490"/>
            <a:ext cx="1548160" cy="468052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40</a:t>
            </a:r>
            <a:endParaRPr lang="ko-KR" altLang="en-US" sz="2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4532976" y="3313287"/>
            <a:ext cx="1548160" cy="468052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50</a:t>
            </a:r>
            <a:endParaRPr lang="ko-KR" altLang="en-US" sz="24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4532976" y="4185084"/>
            <a:ext cx="1548160" cy="468052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2400" dirty="0"/>
          </a:p>
        </p:txBody>
      </p:sp>
      <p:cxnSp>
        <p:nvCxnSpPr>
          <p:cNvPr id="71" name="직선 연결선 70"/>
          <p:cNvCxnSpPr>
            <a:stCxn id="49" idx="3"/>
            <a:endCxn id="57" idx="1"/>
          </p:cNvCxnSpPr>
          <p:nvPr/>
        </p:nvCxnSpPr>
        <p:spPr bwMode="auto">
          <a:xfrm>
            <a:off x="2411760" y="2675516"/>
            <a:ext cx="2121216" cy="871797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50" idx="3"/>
            <a:endCxn id="58" idx="1"/>
          </p:cNvCxnSpPr>
          <p:nvPr/>
        </p:nvCxnSpPr>
        <p:spPr bwMode="auto">
          <a:xfrm>
            <a:off x="2411760" y="3547313"/>
            <a:ext cx="2121216" cy="871797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51" idx="3"/>
            <a:endCxn id="55" idx="1"/>
          </p:cNvCxnSpPr>
          <p:nvPr/>
        </p:nvCxnSpPr>
        <p:spPr bwMode="auto">
          <a:xfrm flipV="1">
            <a:off x="2411760" y="2675516"/>
            <a:ext cx="2121216" cy="1743594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76" name="그룹 75"/>
          <p:cNvGrpSpPr/>
          <p:nvPr/>
        </p:nvGrpSpPr>
        <p:grpSpPr>
          <a:xfrm>
            <a:off x="4399761" y="1988840"/>
            <a:ext cx="2212984" cy="227347"/>
            <a:chOff x="3643487" y="2197503"/>
            <a:chExt cx="2673309" cy="227347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3643487" y="2197503"/>
              <a:ext cx="2673309" cy="22734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3710123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 err="1" smtClean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80" name="타원 79"/>
          <p:cNvSpPr/>
          <p:nvPr/>
        </p:nvSpPr>
        <p:spPr>
          <a:xfrm>
            <a:off x="2417074" y="2608690"/>
            <a:ext cx="141416" cy="1414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2403988" y="3508355"/>
            <a:ext cx="141416" cy="1414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2402570" y="4332507"/>
            <a:ext cx="141416" cy="1414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4412847" y="2604808"/>
            <a:ext cx="141416" cy="1414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4399761" y="3460023"/>
            <a:ext cx="141416" cy="1414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4398343" y="4328625"/>
            <a:ext cx="141416" cy="1414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관계있는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것끼리 선으로 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44" name="직각 삼각형 4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24184" y="3649498"/>
            <a:ext cx="565671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50×1=50</a:t>
            </a:r>
          </a:p>
          <a:p>
            <a:pPr algn="just">
              <a:lnSpc>
                <a:spcPct val="150000"/>
              </a:lnSpc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20×3=60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20×2=40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7357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모형을 보고       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698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222" y="2132856"/>
            <a:ext cx="4672277" cy="19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548383" y="4689140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40×2=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229" y="4745904"/>
            <a:ext cx="286154" cy="255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2441127" y="4221088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40+40=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3347864" y="4052855"/>
            <a:ext cx="840546" cy="537565"/>
            <a:chOff x="2368346" y="2009118"/>
            <a:chExt cx="840546" cy="537565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2368346" y="2181553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3347864" y="4520706"/>
            <a:ext cx="840546" cy="537565"/>
            <a:chOff x="2368346" y="2009118"/>
            <a:chExt cx="840546" cy="537565"/>
          </a:xfrm>
        </p:grpSpPr>
        <p:sp>
          <p:nvSpPr>
            <p:cNvPr id="90" name="직사각형 89"/>
            <p:cNvSpPr/>
            <p:nvPr/>
          </p:nvSpPr>
          <p:spPr bwMode="auto">
            <a:xfrm>
              <a:off x="2368346" y="2181553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92" name="타원 91"/>
          <p:cNvSpPr/>
          <p:nvPr/>
        </p:nvSpPr>
        <p:spPr>
          <a:xfrm>
            <a:off x="2197072" y="1463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7"/>
              </a:rPr>
              <a:t>https://cdata2.tsherpa.co.kr/tsherpa/MultiMedia/Flash/2020/curri/index.html?flashxmlnum=jmp1130&amp;classa=A8-C1-31-MM-MM-04-05-02-0-0-0-0&amp;classno=MM_31_04/suh_0301_04_0002/suh_0301_04_0002_401_1.html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타원 95"/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3981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222" y="2132856"/>
            <a:ext cx="4672277" cy="19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529333" y="4689140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40×2=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384" y="4701348"/>
            <a:ext cx="429376" cy="38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2441127" y="4221088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40+40=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185084"/>
            <a:ext cx="668398" cy="442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701348"/>
            <a:ext cx="668398" cy="442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6" name="그룹 85"/>
          <p:cNvGrpSpPr/>
          <p:nvPr/>
        </p:nvGrpSpPr>
        <p:grpSpPr>
          <a:xfrm>
            <a:off x="3482128" y="4052855"/>
            <a:ext cx="840546" cy="537565"/>
            <a:chOff x="2368346" y="2009118"/>
            <a:chExt cx="840546" cy="537565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2368346" y="2181553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3482128" y="4520706"/>
            <a:ext cx="840546" cy="537565"/>
            <a:chOff x="2368346" y="2009118"/>
            <a:chExt cx="840546" cy="537565"/>
          </a:xfrm>
        </p:grpSpPr>
        <p:sp>
          <p:nvSpPr>
            <p:cNvPr id="90" name="직사각형 89"/>
            <p:cNvSpPr/>
            <p:nvPr/>
          </p:nvSpPr>
          <p:spPr bwMode="auto">
            <a:xfrm>
              <a:off x="2368346" y="2181553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pic>
        <p:nvPicPr>
          <p:cNvPr id="9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51" name="직각 삼각형 5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4" name="TextBox 53"/>
          <p:cNvSpPr txBox="1"/>
          <p:nvPr/>
        </p:nvSpPr>
        <p:spPr>
          <a:xfrm>
            <a:off x="387244" y="3681028"/>
            <a:ext cx="627298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십 모형이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개씩 양 쪽에 모두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덧셈식으로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나타내면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40+40=80,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나타내면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40×2=80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모형을 보고       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698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1187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도영이는 색종이를 일주일에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장씩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묶음 사용합니다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주일 동안 사용하는 색종이는 모두 몇 장인지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쓰고 답을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4" y="356651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178" y="3566514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46"/>
          <p:cNvSpPr txBox="1"/>
          <p:nvPr/>
        </p:nvSpPr>
        <p:spPr>
          <a:xfrm>
            <a:off x="1828610" y="3599728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30×3=90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053" y="35050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51"/>
          <p:cNvSpPr txBox="1"/>
          <p:nvPr/>
        </p:nvSpPr>
        <p:spPr>
          <a:xfrm>
            <a:off x="4452969" y="3566078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790" y="344153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53"/>
          <p:cNvSpPr txBox="1"/>
          <p:nvPr/>
        </p:nvSpPr>
        <p:spPr>
          <a:xfrm>
            <a:off x="4843486" y="3579052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833" y="2305781"/>
            <a:ext cx="838383" cy="28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353" y="2299875"/>
            <a:ext cx="684876" cy="28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7" name="직선 연결선 66"/>
          <p:cNvCxnSpPr/>
          <p:nvPr/>
        </p:nvCxnSpPr>
        <p:spPr bwMode="auto">
          <a:xfrm>
            <a:off x="667914" y="2233704"/>
            <a:ext cx="5976315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/>
          <p:cNvCxnSpPr/>
          <p:nvPr/>
        </p:nvCxnSpPr>
        <p:spPr bwMode="auto">
          <a:xfrm>
            <a:off x="6376662" y="1973260"/>
            <a:ext cx="24756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/>
          <p:nvPr/>
        </p:nvCxnSpPr>
        <p:spPr bwMode="auto">
          <a:xfrm>
            <a:off x="646326" y="1945672"/>
            <a:ext cx="562654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/>
          <p:cNvCxnSpPr/>
          <p:nvPr/>
        </p:nvCxnSpPr>
        <p:spPr bwMode="auto">
          <a:xfrm>
            <a:off x="683389" y="2528900"/>
            <a:ext cx="1314235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8"/>
              </a:rPr>
              <a:t>https://cdata2.tsherpa.co.kr/tsherpa/MultiMedia/Flash/2020/curri/index.html?flashxmlnum=jmp1130&amp;classa=A8-C1-31-MM-MM-04-05-02-0-0-0-0&amp;classno=MM_31_04/suh_0301_04_0002/suh_0301_04_0002_401_1.html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/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5827887" y="5069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6959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53"/>
          <p:cNvSpPr txBox="1"/>
          <p:nvPr/>
        </p:nvSpPr>
        <p:spPr>
          <a:xfrm>
            <a:off x="4843486" y="3579052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도영이는 색종이를 일주일에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장씩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묶음 사용합니다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주일 동안 사용하는 색종이는 모두 몇 장인지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쓰고 답을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4" y="356651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178" y="3566514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46"/>
          <p:cNvSpPr txBox="1"/>
          <p:nvPr/>
        </p:nvSpPr>
        <p:spPr>
          <a:xfrm>
            <a:off x="1828610" y="3599728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30×3=90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51"/>
          <p:cNvSpPr txBox="1"/>
          <p:nvPr/>
        </p:nvSpPr>
        <p:spPr>
          <a:xfrm>
            <a:off x="4452969" y="3566078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833" y="2305781"/>
            <a:ext cx="838383" cy="28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353" y="2299875"/>
            <a:ext cx="684876" cy="28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7" name="직선 연결선 66"/>
          <p:cNvCxnSpPr/>
          <p:nvPr/>
        </p:nvCxnSpPr>
        <p:spPr bwMode="auto">
          <a:xfrm>
            <a:off x="667914" y="2233704"/>
            <a:ext cx="5976315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/>
          <p:cNvCxnSpPr/>
          <p:nvPr/>
        </p:nvCxnSpPr>
        <p:spPr bwMode="auto">
          <a:xfrm>
            <a:off x="6376662" y="1973260"/>
            <a:ext cx="24756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/>
          <p:nvPr/>
        </p:nvCxnSpPr>
        <p:spPr bwMode="auto">
          <a:xfrm>
            <a:off x="646326" y="1945672"/>
            <a:ext cx="562654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/>
          <p:cNvCxnSpPr/>
          <p:nvPr/>
        </p:nvCxnSpPr>
        <p:spPr bwMode="auto">
          <a:xfrm>
            <a:off x="683389" y="2528900"/>
            <a:ext cx="1314235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482565" y="3237778"/>
            <a:ext cx="6061059" cy="2035512"/>
            <a:chOff x="482565" y="3237778"/>
            <a:chExt cx="6061059" cy="2035512"/>
          </a:xfrm>
        </p:grpSpPr>
        <p:sp>
          <p:nvSpPr>
            <p:cNvPr id="44" name="직각 삼각형 4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82565" y="3599728"/>
              <a:ext cx="6061059" cy="14854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도영이는 색종이를 일주일에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장씩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묶음 사용합니다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도영이가 </a:t>
              </a:r>
              <a:r>
                <a:rPr lang="ko-KR" altLang="en-US" sz="1900" spc="-15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일주일동안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사용하는 색종이는 총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장입니다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도영이는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장씩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주일 사용했으므로 </a:t>
              </a:r>
              <a:r>
                <a:rPr lang="ko-KR" altLang="en-US" sz="1900" spc="-15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곱셈식으로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쓰면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30×3=90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이고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도영이는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90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장을 사용했습니다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125" y="3237778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8" name="TextBox 68"/>
          <p:cNvSpPr txBox="1"/>
          <p:nvPr/>
        </p:nvSpPr>
        <p:spPr>
          <a:xfrm>
            <a:off x="7056276" y="1016373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43847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붙임딱지를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각각 몇 장씩 가지고 있는지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651579" y="4437112"/>
            <a:ext cx="726665" cy="547933"/>
            <a:chOff x="3345811" y="4825283"/>
            <a:chExt cx="726665" cy="547933"/>
          </a:xfrm>
        </p:grpSpPr>
        <p:sp>
          <p:nvSpPr>
            <p:cNvPr id="70" name="직사각형 69"/>
            <p:cNvSpPr/>
            <p:nvPr/>
          </p:nvSpPr>
          <p:spPr>
            <a:xfrm>
              <a:off x="3345811" y="5013176"/>
              <a:ext cx="595520" cy="3600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2476" y="4825283"/>
              <a:ext cx="360000" cy="355000"/>
            </a:xfrm>
            <a:prstGeom prst="rect">
              <a:avLst/>
            </a:prstGeom>
          </p:spPr>
        </p:pic>
      </p:grp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536250" y="2277883"/>
            <a:ext cx="867400" cy="37044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슬</a:t>
            </a:r>
            <a:r>
              <a:rPr lang="ko-KR" altLang="en-US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536250" y="2936357"/>
            <a:ext cx="867400" cy="37044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지혜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36250" y="3728445"/>
            <a:ext cx="867400" cy="37044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도영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43"/>
          <p:cNvSpPr txBox="1"/>
          <p:nvPr/>
        </p:nvSpPr>
        <p:spPr>
          <a:xfrm>
            <a:off x="1403649" y="2288285"/>
            <a:ext cx="52205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나는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붙임딱지를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 가지고 있어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/>
          <p:cNvSpPr txBox="1"/>
          <p:nvPr/>
        </p:nvSpPr>
        <p:spPr>
          <a:xfrm>
            <a:off x="1403649" y="2907321"/>
            <a:ext cx="52205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나는 슬기가 가지고 있는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붙임딱지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수의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배만큼 가지고 있어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43"/>
          <p:cNvSpPr txBox="1"/>
          <p:nvPr/>
        </p:nvSpPr>
        <p:spPr>
          <a:xfrm>
            <a:off x="1403649" y="3687996"/>
            <a:ext cx="52205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나는 지혜가 가지고 있는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붙임딱지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수의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배만큼 가지고 있어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527969" y="4633042"/>
            <a:ext cx="867400" cy="37044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지혜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3654212" y="4633042"/>
            <a:ext cx="867400" cy="37044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도영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2506327" y="4501819"/>
            <a:ext cx="710027" cy="523366"/>
            <a:chOff x="3345811" y="4849850"/>
            <a:chExt cx="710027" cy="523366"/>
          </a:xfrm>
        </p:grpSpPr>
        <p:sp>
          <p:nvSpPr>
            <p:cNvPr id="79" name="직사각형 78"/>
            <p:cNvSpPr/>
            <p:nvPr/>
          </p:nvSpPr>
          <p:spPr>
            <a:xfrm>
              <a:off x="3345811" y="5013176"/>
              <a:ext cx="595520" cy="3600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95838" y="4849850"/>
              <a:ext cx="360000" cy="355000"/>
            </a:xfrm>
            <a:prstGeom prst="rect">
              <a:avLst/>
            </a:prstGeom>
          </p:spPr>
        </p:pic>
      </p:grpSp>
      <p:sp>
        <p:nvSpPr>
          <p:cNvPr id="81" name="TextBox 53"/>
          <p:cNvSpPr txBox="1"/>
          <p:nvPr/>
        </p:nvSpPr>
        <p:spPr>
          <a:xfrm>
            <a:off x="2866691" y="4664459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53"/>
          <p:cNvSpPr txBox="1"/>
          <p:nvPr/>
        </p:nvSpPr>
        <p:spPr>
          <a:xfrm>
            <a:off x="5026931" y="4613809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/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5827887" y="5069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6"/>
              </a:rPr>
              <a:t>https://cdata2.tsherpa.co.kr/tsherpa/MultiMedia/Flash/2020/curri/index.html?flashxmlnum=jmp1130&amp;classa=A8-C1-31-MM-MM-04-05-02-0-0-0-0&amp;classno=MM_31_04/suh_0301_04_0002/suh_0301_04_0002_401_1.html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95536" y="1988840"/>
            <a:ext cx="6228693" cy="2448272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2985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4615575" y="4477252"/>
            <a:ext cx="726665" cy="547933"/>
            <a:chOff x="3345811" y="4825283"/>
            <a:chExt cx="726665" cy="547933"/>
          </a:xfrm>
        </p:grpSpPr>
        <p:sp>
          <p:nvSpPr>
            <p:cNvPr id="68" name="직사각형 67"/>
            <p:cNvSpPr/>
            <p:nvPr/>
          </p:nvSpPr>
          <p:spPr>
            <a:xfrm>
              <a:off x="3345811" y="5013176"/>
              <a:ext cx="595520" cy="3600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2476" y="4825283"/>
              <a:ext cx="360000" cy="355000"/>
            </a:xfrm>
            <a:prstGeom prst="rect">
              <a:avLst/>
            </a:prstGeom>
          </p:spPr>
        </p:pic>
      </p:grpSp>
      <p:sp>
        <p:nvSpPr>
          <p:cNvPr id="74" name="모서리가 둥근 직사각형 73"/>
          <p:cNvSpPr/>
          <p:nvPr/>
        </p:nvSpPr>
        <p:spPr>
          <a:xfrm>
            <a:off x="536250" y="2936357"/>
            <a:ext cx="867400" cy="370442"/>
          </a:xfrm>
          <a:prstGeom prst="roundRect">
            <a:avLst/>
          </a:prstGeom>
          <a:solidFill>
            <a:schemeClr val="accent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지혜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536250" y="3728445"/>
            <a:ext cx="867400" cy="370442"/>
          </a:xfrm>
          <a:prstGeom prst="roundRect">
            <a:avLst/>
          </a:prstGeom>
          <a:solidFill>
            <a:schemeClr val="accent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도영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43"/>
          <p:cNvSpPr txBox="1"/>
          <p:nvPr/>
        </p:nvSpPr>
        <p:spPr>
          <a:xfrm>
            <a:off x="1403649" y="2288285"/>
            <a:ext cx="52205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나는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붙임딱지를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 가지고 있어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43"/>
          <p:cNvSpPr txBox="1"/>
          <p:nvPr/>
        </p:nvSpPr>
        <p:spPr>
          <a:xfrm>
            <a:off x="1403649" y="2907321"/>
            <a:ext cx="52205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나는 슬기가 가지고 있는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붙임딱지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수의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배만큼 가지고 있어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43"/>
          <p:cNvSpPr txBox="1"/>
          <p:nvPr/>
        </p:nvSpPr>
        <p:spPr>
          <a:xfrm>
            <a:off x="1403649" y="3687996"/>
            <a:ext cx="52205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나는 지혜가 가지고 있는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붙임딱지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수의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배만큼 가지고 있어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1383953" y="4633042"/>
            <a:ext cx="867400" cy="370442"/>
          </a:xfrm>
          <a:prstGeom prst="roundRect">
            <a:avLst/>
          </a:prstGeom>
          <a:solidFill>
            <a:schemeClr val="accent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지혜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3510196" y="4633042"/>
            <a:ext cx="867400" cy="370442"/>
          </a:xfrm>
          <a:prstGeom prst="roundRect">
            <a:avLst/>
          </a:prstGeom>
          <a:solidFill>
            <a:schemeClr val="accent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도영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2362311" y="4501819"/>
            <a:ext cx="710027" cy="523366"/>
            <a:chOff x="3345811" y="4849850"/>
            <a:chExt cx="710027" cy="523366"/>
          </a:xfrm>
        </p:grpSpPr>
        <p:sp>
          <p:nvSpPr>
            <p:cNvPr id="92" name="직사각형 91"/>
            <p:cNvSpPr/>
            <p:nvPr/>
          </p:nvSpPr>
          <p:spPr>
            <a:xfrm>
              <a:off x="3345811" y="5013176"/>
              <a:ext cx="595520" cy="3600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95838" y="4849850"/>
              <a:ext cx="360000" cy="355000"/>
            </a:xfrm>
            <a:prstGeom prst="rect">
              <a:avLst/>
            </a:prstGeom>
          </p:spPr>
        </p:pic>
      </p:grpSp>
      <p:sp>
        <p:nvSpPr>
          <p:cNvPr id="94" name="TextBox 53"/>
          <p:cNvSpPr txBox="1"/>
          <p:nvPr/>
        </p:nvSpPr>
        <p:spPr>
          <a:xfrm>
            <a:off x="2722675" y="4664459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53"/>
          <p:cNvSpPr txBox="1"/>
          <p:nvPr/>
        </p:nvSpPr>
        <p:spPr>
          <a:xfrm>
            <a:off x="4990927" y="4653949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붙임딱지를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각각 몇 장씩 가지고 있는지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44499" y="3122913"/>
            <a:ext cx="759149" cy="43204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지혜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44499" y="3861048"/>
            <a:ext cx="759149" cy="43204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도영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/>
          <p:cNvSpPr txBox="1"/>
          <p:nvPr/>
        </p:nvSpPr>
        <p:spPr>
          <a:xfrm>
            <a:off x="1403649" y="3120732"/>
            <a:ext cx="52205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나는 슬기가 가지고 있는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붙임딱지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수의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배만큼 가지고 있어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43"/>
          <p:cNvSpPr txBox="1"/>
          <p:nvPr/>
        </p:nvSpPr>
        <p:spPr>
          <a:xfrm>
            <a:off x="1403649" y="3908375"/>
            <a:ext cx="52205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나는 지혜가 가지고 있는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붙임딱지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수의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배만큼 가지고 있어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그룹 48"/>
          <p:cNvGrpSpPr/>
          <p:nvPr/>
        </p:nvGrpSpPr>
        <p:grpSpPr>
          <a:xfrm>
            <a:off x="482565" y="2750474"/>
            <a:ext cx="6061059" cy="2522816"/>
            <a:chOff x="482565" y="2750474"/>
            <a:chExt cx="6061059" cy="2522816"/>
          </a:xfrm>
        </p:grpSpPr>
        <p:sp>
          <p:nvSpPr>
            <p:cNvPr id="51" name="직각 삼각형 5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82565" y="3122913"/>
              <a:ext cx="6061059" cy="19622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지혜는 슬기가 가지고 있는 </a:t>
              </a:r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붙임딱지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수의 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배만큼 </a:t>
              </a:r>
              <a:endPara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가지고 있으므로 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10×3=30, 30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 가지고 있습니다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도영이는 지혜가 가지고 있는 </a:t>
              </a:r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붙임딱지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수의 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배만큼 </a:t>
              </a:r>
              <a:endPara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가지고 있으므로 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30×2=60, 60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 가지고 있습니다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581" y="2750474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9" name="TextBox 68"/>
          <p:cNvSpPr txBox="1"/>
          <p:nvPr/>
        </p:nvSpPr>
        <p:spPr>
          <a:xfrm>
            <a:off x="7056276" y="1016373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36250" y="2277883"/>
            <a:ext cx="867400" cy="37044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수일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4" y="345928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429309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262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1785" y="1745016"/>
            <a:ext cx="3820880" cy="3098402"/>
            <a:chOff x="61785" y="1745016"/>
            <a:chExt cx="3820880" cy="309840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508" y="1745016"/>
              <a:ext cx="3670060" cy="3098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" name="TextBox 43"/>
            <p:cNvSpPr txBox="1"/>
            <p:nvPr/>
          </p:nvSpPr>
          <p:spPr>
            <a:xfrm>
              <a:off x="61785" y="2060848"/>
              <a:ext cx="105383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장미꽃</a:t>
              </a:r>
              <a:endParaRPr lang="en-US" altLang="ko-KR" sz="14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판매합니다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..</a:t>
              </a:r>
            </a:p>
          </p:txBody>
        </p:sp>
        <p:sp>
          <p:nvSpPr>
            <p:cNvPr id="70" name="TextBox 43"/>
            <p:cNvSpPr txBox="1"/>
            <p:nvPr/>
          </p:nvSpPr>
          <p:spPr>
            <a:xfrm>
              <a:off x="2339752" y="2474312"/>
              <a:ext cx="1542913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장미꽃이 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송이씩 </a:t>
              </a:r>
              <a:endParaRPr lang="en-US" altLang="ko-KR" sz="14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다발 있어요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347864" y="1745016"/>
              <a:ext cx="199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 smtClean="0">
                  <a:solidFill>
                    <a:srgbClr val="FF99CC"/>
                  </a:solidFill>
                  <a:latin typeface="맑은 고딕" pitchFamily="50" charset="-127"/>
                  <a:ea typeface="맑은 고딕" pitchFamily="50" charset="-127"/>
                </a:rPr>
                <a:t>꽃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59815" y="4113076"/>
              <a:ext cx="1788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rgbClr val="FF99CC"/>
                  </a:solidFill>
                  <a:latin typeface="맑은 고딕" pitchFamily="50" charset="-127"/>
                  <a:ea typeface="맑은 고딕" pitchFamily="50" charset="-127"/>
                </a:rPr>
                <a:t>한 </a:t>
              </a:r>
              <a:r>
                <a:rPr lang="ko-KR" altLang="en-US" b="1" smtClean="0">
                  <a:solidFill>
                    <a:srgbClr val="FF99CC"/>
                  </a:solidFill>
                  <a:latin typeface="맑은 고딕" pitchFamily="50" charset="-127"/>
                  <a:ea typeface="맑은 고딕" pitchFamily="50" charset="-127"/>
                </a:rPr>
                <a:t>다발 </a:t>
              </a:r>
              <a:r>
                <a:rPr lang="en-US" altLang="ko-KR" b="1" dirty="0" smtClean="0">
                  <a:solidFill>
                    <a:srgbClr val="FF99CC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b="1" dirty="0" smtClean="0">
                  <a:solidFill>
                    <a:srgbClr val="FF99CC"/>
                  </a:solidFill>
                  <a:latin typeface="맑은 고딕" pitchFamily="50" charset="-127"/>
                  <a:ea typeface="맑은 고딕" pitchFamily="50" charset="-127"/>
                </a:rPr>
                <a:t>송이</a:t>
              </a: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958942" y="1735075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642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067943" y="2216780"/>
            <a:ext cx="2822631" cy="7801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장미꽃을 판매하고 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143" y="2025091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96" y="458148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547549" y="44196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4476" y="1595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19453" y="121148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870740" y="121269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324438" y="121431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363317" y="121102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905844" y="1215880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448833" y="121555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772840" y="121552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802220" y="1210698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59" name="직사각형 58"/>
          <p:cNvSpPr/>
          <p:nvPr/>
        </p:nvSpPr>
        <p:spPr bwMode="auto">
          <a:xfrm>
            <a:off x="4067943" y="3080629"/>
            <a:ext cx="2822631" cy="7801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장미꽃이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송이씩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다발 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143" y="2888940"/>
            <a:ext cx="360000" cy="355000"/>
          </a:xfrm>
          <a:prstGeom prst="rect">
            <a:avLst/>
          </a:prstGeom>
        </p:spPr>
      </p:pic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24009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)3-1-4(2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6" name="타원 45"/>
          <p:cNvSpPr/>
          <p:nvPr/>
        </p:nvSpPr>
        <p:spPr>
          <a:xfrm>
            <a:off x="5154509" y="9807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글자 크기는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말풍선에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맞게 조절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19" name="타원 18"/>
          <p:cNvSpPr/>
          <p:nvPr/>
        </p:nvSpPr>
        <p:spPr>
          <a:xfrm>
            <a:off x="143508" y="11206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43508" y="1609725"/>
            <a:ext cx="6781800" cy="3638550"/>
            <a:chOff x="143508" y="1609725"/>
            <a:chExt cx="6781800" cy="3638550"/>
          </a:xfrm>
        </p:grpSpPr>
        <p:grpSp>
          <p:nvGrpSpPr>
            <p:cNvPr id="3" name="그룹 2"/>
            <p:cNvGrpSpPr/>
            <p:nvPr/>
          </p:nvGrpSpPr>
          <p:grpSpPr>
            <a:xfrm>
              <a:off x="143508" y="1609725"/>
              <a:ext cx="6781800" cy="3638550"/>
              <a:chOff x="143508" y="1609725"/>
              <a:chExt cx="6781800" cy="3638550"/>
            </a:xfrm>
          </p:grpSpPr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508" y="1609725"/>
                <a:ext cx="6781800" cy="3638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8" name="TextBox 43"/>
              <p:cNvSpPr txBox="1"/>
              <p:nvPr/>
            </p:nvSpPr>
            <p:spPr>
              <a:xfrm>
                <a:off x="251520" y="2201959"/>
                <a:ext cx="1159214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장미꽃</a:t>
                </a:r>
                <a:endParaRPr lang="en-US" altLang="ko-KR" sz="1600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판매합니다</a:t>
                </a:r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  <p:sp>
            <p:nvSpPr>
              <p:cNvPr id="29" name="TextBox 43"/>
              <p:cNvSpPr txBox="1"/>
              <p:nvPr/>
            </p:nvSpPr>
            <p:spPr>
              <a:xfrm>
                <a:off x="3425156" y="2706015"/>
                <a:ext cx="1866924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장미꽃이 </a:t>
                </a:r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20</a:t>
                </a:r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송이씩 </a:t>
                </a:r>
                <a:endParaRPr lang="en-US" altLang="ko-KR" sz="1600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다발 있어요</a:t>
                </a:r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423911" y="4489375"/>
                <a:ext cx="1788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한 다발 </a:t>
                </a:r>
                <a:r>
                  <a:rPr lang="en-US" altLang="ko-KR" sz="14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r>
                  <a:rPr lang="ko-KR" altLang="en-US" sz="14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송이</a:t>
                </a:r>
              </a:p>
            </p:txBody>
          </p:sp>
          <p:sp>
            <p:nvSpPr>
              <p:cNvPr id="42" name="TextBox 43"/>
              <p:cNvSpPr txBox="1"/>
              <p:nvPr/>
            </p:nvSpPr>
            <p:spPr>
              <a:xfrm>
                <a:off x="5396980" y="1739714"/>
                <a:ext cx="1275135" cy="1077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장미꽃은</a:t>
                </a:r>
                <a:endParaRPr lang="en-US" altLang="ko-KR" sz="1600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모두 몇 송이</a:t>
                </a:r>
                <a:endParaRPr lang="en-US" altLang="ko-KR" sz="1600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일까</a:t>
                </a:r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?</a:t>
                </a: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4644008" y="1808820"/>
              <a:ext cx="199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rgbClr val="FF99CC"/>
                  </a:solidFill>
                  <a:latin typeface="맑은 고딕" pitchFamily="50" charset="-127"/>
                  <a:ea typeface="맑은 고딕" pitchFamily="50" charset="-127"/>
                </a:rPr>
                <a:t>꽃</a:t>
              </a:r>
            </a:p>
          </p:txBody>
        </p:sp>
      </p:grpSp>
      <p:graphicFrame>
        <p:nvGraphicFramePr>
          <p:cNvPr id="2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10493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)3-1-4(2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3508" y="1735075"/>
            <a:ext cx="3670566" cy="3101337"/>
            <a:chOff x="143508" y="1735075"/>
            <a:chExt cx="3670566" cy="3101337"/>
          </a:xfrm>
        </p:grpSpPr>
        <p:grpSp>
          <p:nvGrpSpPr>
            <p:cNvPr id="66" name="그룹 65"/>
            <p:cNvGrpSpPr/>
            <p:nvPr/>
          </p:nvGrpSpPr>
          <p:grpSpPr>
            <a:xfrm>
              <a:off x="143508" y="1735075"/>
              <a:ext cx="3670566" cy="3101337"/>
              <a:chOff x="-3412581" y="1532989"/>
              <a:chExt cx="3670566" cy="3101337"/>
            </a:xfrm>
          </p:grpSpPr>
          <p:pic>
            <p:nvPicPr>
              <p:cNvPr id="67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78" t="-56" r="3087"/>
              <a:stretch/>
            </p:blipFill>
            <p:spPr bwMode="auto">
              <a:xfrm>
                <a:off x="-3412581" y="1532989"/>
                <a:ext cx="3670566" cy="3101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8" name="TextBox 43"/>
              <p:cNvSpPr txBox="1"/>
              <p:nvPr/>
            </p:nvSpPr>
            <p:spPr>
              <a:xfrm>
                <a:off x="-2495619" y="2440751"/>
                <a:ext cx="154291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장미꽃이 </a:t>
                </a:r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20</a:t>
                </a:r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송이씩 </a:t>
                </a:r>
                <a:endParaRPr lang="en-US" altLang="ko-KR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다발 있어요</a:t>
                </a:r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-3378140" y="4009420"/>
                <a:ext cx="1477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한 다발 </a:t>
                </a:r>
                <a:r>
                  <a:rPr lang="en-US" altLang="ko-KR" sz="11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r>
                  <a:rPr lang="ko-KR" altLang="en-US" sz="11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송이</a:t>
                </a:r>
              </a:p>
            </p:txBody>
          </p:sp>
          <p:sp>
            <p:nvSpPr>
              <p:cNvPr id="70" name="TextBox 43"/>
              <p:cNvSpPr txBox="1"/>
              <p:nvPr/>
            </p:nvSpPr>
            <p:spPr>
              <a:xfrm>
                <a:off x="-866012" y="1642155"/>
                <a:ext cx="105383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장미꽃은</a:t>
                </a:r>
                <a:endParaRPr lang="en-US" altLang="ko-KR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모두 몇 송이</a:t>
                </a:r>
                <a:endParaRPr lang="en-US" altLang="ko-KR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일까</a:t>
                </a:r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?</a:t>
                </a: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2015716" y="1907540"/>
              <a:ext cx="199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 smtClean="0">
                  <a:solidFill>
                    <a:srgbClr val="FF99CC"/>
                  </a:solidFill>
                  <a:latin typeface="맑은 고딕" pitchFamily="50" charset="-127"/>
                  <a:ea typeface="맑은 고딕" pitchFamily="50" charset="-127"/>
                </a:rPr>
                <a:t>꽃</a:t>
              </a:r>
            </a:p>
          </p:txBody>
        </p:sp>
      </p:grp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212" y="458148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43"/>
          <p:cNvSpPr txBox="1"/>
          <p:nvPr/>
        </p:nvSpPr>
        <p:spPr>
          <a:xfrm>
            <a:off x="3958942" y="1735075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궁금해하는 것은 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직사각형 120"/>
          <p:cNvSpPr/>
          <p:nvPr/>
        </p:nvSpPr>
        <p:spPr bwMode="auto">
          <a:xfrm>
            <a:off x="4067943" y="2180529"/>
            <a:ext cx="2822631" cy="7801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장미꽃이 모두 몇 송이인지 궁금해합니다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" name="그림 12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143" y="1988840"/>
            <a:ext cx="360000" cy="355000"/>
          </a:xfrm>
          <a:prstGeom prst="rect">
            <a:avLst/>
          </a:prstGeom>
        </p:spPr>
      </p:pic>
      <p:sp>
        <p:nvSpPr>
          <p:cNvPr id="124" name="직사각형 12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직사각형 73"/>
          <p:cNvSpPr/>
          <p:nvPr/>
        </p:nvSpPr>
        <p:spPr>
          <a:xfrm>
            <a:off x="6429171" y="121163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880458" y="121284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73059" y="121446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811938" y="121117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5325547" y="121567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54927" y="121085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915562" y="121603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458551" y="121570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71" name="타원 70"/>
          <p:cNvSpPr/>
          <p:nvPr/>
        </p:nvSpPr>
        <p:spPr>
          <a:xfrm>
            <a:off x="110365" y="16926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10493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)3-1-4(2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43508" y="1735075"/>
            <a:ext cx="3670566" cy="3101337"/>
            <a:chOff x="143508" y="1735075"/>
            <a:chExt cx="3670566" cy="3101337"/>
          </a:xfrm>
        </p:grpSpPr>
        <p:grpSp>
          <p:nvGrpSpPr>
            <p:cNvPr id="59" name="그룹 58"/>
            <p:cNvGrpSpPr/>
            <p:nvPr/>
          </p:nvGrpSpPr>
          <p:grpSpPr>
            <a:xfrm>
              <a:off x="143508" y="1735075"/>
              <a:ext cx="3670566" cy="3101337"/>
              <a:chOff x="-3412581" y="1532989"/>
              <a:chExt cx="3670566" cy="3101337"/>
            </a:xfrm>
          </p:grpSpPr>
          <p:pic>
            <p:nvPicPr>
              <p:cNvPr id="61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78" t="-56" r="3087"/>
              <a:stretch/>
            </p:blipFill>
            <p:spPr bwMode="auto">
              <a:xfrm>
                <a:off x="-3412581" y="1532989"/>
                <a:ext cx="3670566" cy="3101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2" name="TextBox 43"/>
              <p:cNvSpPr txBox="1"/>
              <p:nvPr/>
            </p:nvSpPr>
            <p:spPr>
              <a:xfrm>
                <a:off x="-2495619" y="2440751"/>
                <a:ext cx="154291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장미꽃이 </a:t>
                </a:r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20</a:t>
                </a:r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송이씩 </a:t>
                </a:r>
                <a:endParaRPr lang="en-US" altLang="ko-KR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다발 있어요</a:t>
                </a:r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-3378140" y="4009420"/>
                <a:ext cx="1477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한 다발 </a:t>
                </a:r>
                <a:r>
                  <a:rPr lang="en-US" altLang="ko-KR" sz="11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r>
                  <a:rPr lang="ko-KR" altLang="en-US" sz="11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송이</a:t>
                </a:r>
              </a:p>
            </p:txBody>
          </p:sp>
          <p:sp>
            <p:nvSpPr>
              <p:cNvPr id="64" name="TextBox 43"/>
              <p:cNvSpPr txBox="1"/>
              <p:nvPr/>
            </p:nvSpPr>
            <p:spPr>
              <a:xfrm>
                <a:off x="-866012" y="1642155"/>
                <a:ext cx="105383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장미꽃은</a:t>
                </a:r>
                <a:endParaRPr lang="en-US" altLang="ko-KR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모두 몇 송이</a:t>
                </a:r>
                <a:endParaRPr lang="en-US" altLang="ko-KR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일까</a:t>
                </a:r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?</a:t>
                </a: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2015716" y="1907540"/>
              <a:ext cx="199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 smtClean="0">
                  <a:solidFill>
                    <a:srgbClr val="FF99CC"/>
                  </a:solidFill>
                  <a:latin typeface="맑은 고딕" pitchFamily="50" charset="-127"/>
                  <a:ea typeface="맑은 고딕" pitchFamily="50" charset="-127"/>
                </a:rPr>
                <a:t>꽃</a:t>
              </a:r>
            </a:p>
          </p:txBody>
        </p:sp>
      </p:grpSp>
      <p:sp>
        <p:nvSpPr>
          <p:cNvPr id="84" name="직사각형 8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420574" y="12153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320797" y="121651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64462" y="121813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803341" y="121484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46330" y="121452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449954" y="121937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871861" y="121934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906965" y="121970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3" name="TextBox 43"/>
          <p:cNvSpPr txBox="1"/>
          <p:nvPr/>
        </p:nvSpPr>
        <p:spPr>
          <a:xfrm>
            <a:off x="3958942" y="1735075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장미꽃은 한 다발에 몇 송이씩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묶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여있고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모두 몇 다발이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 bwMode="auto">
          <a:xfrm>
            <a:off x="3992443" y="2720837"/>
            <a:ext cx="2898132" cy="7801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한 다발에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송이씩 묶여 있고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3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다발이 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143" y="2529148"/>
            <a:ext cx="360000" cy="355000"/>
          </a:xfrm>
          <a:prstGeom prst="rect">
            <a:avLst/>
          </a:prstGeom>
        </p:spPr>
      </p:pic>
      <p:sp>
        <p:nvSpPr>
          <p:cNvPr id="11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4476" y="15890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090" y="458148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85761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)3-1-4(2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465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143508" y="1735075"/>
            <a:ext cx="3670566" cy="3101337"/>
            <a:chOff x="143508" y="1735075"/>
            <a:chExt cx="3670566" cy="3101337"/>
          </a:xfrm>
        </p:grpSpPr>
        <p:grpSp>
          <p:nvGrpSpPr>
            <p:cNvPr id="50" name="그룹 49"/>
            <p:cNvGrpSpPr/>
            <p:nvPr/>
          </p:nvGrpSpPr>
          <p:grpSpPr>
            <a:xfrm>
              <a:off x="143508" y="1735075"/>
              <a:ext cx="3670566" cy="3101337"/>
              <a:chOff x="-3412581" y="1532989"/>
              <a:chExt cx="3670566" cy="3101337"/>
            </a:xfrm>
          </p:grpSpPr>
          <p:pic>
            <p:nvPicPr>
              <p:cNvPr id="52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78" t="-56" r="3087"/>
              <a:stretch/>
            </p:blipFill>
            <p:spPr bwMode="auto">
              <a:xfrm>
                <a:off x="-3412581" y="1532989"/>
                <a:ext cx="3670566" cy="3101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4" name="TextBox 43"/>
              <p:cNvSpPr txBox="1"/>
              <p:nvPr/>
            </p:nvSpPr>
            <p:spPr>
              <a:xfrm>
                <a:off x="-2495619" y="2440751"/>
                <a:ext cx="154291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장미꽃이 </a:t>
                </a:r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20</a:t>
                </a:r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송이씩 </a:t>
                </a:r>
                <a:endParaRPr lang="en-US" altLang="ko-KR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다발 있어요</a:t>
                </a:r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-3378140" y="4009420"/>
                <a:ext cx="1477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한 다발 </a:t>
                </a:r>
                <a:r>
                  <a:rPr lang="en-US" altLang="ko-KR" sz="11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r>
                  <a:rPr lang="ko-KR" altLang="en-US" sz="11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송이</a:t>
                </a:r>
              </a:p>
            </p:txBody>
          </p:sp>
          <p:sp>
            <p:nvSpPr>
              <p:cNvPr id="56" name="TextBox 43"/>
              <p:cNvSpPr txBox="1"/>
              <p:nvPr/>
            </p:nvSpPr>
            <p:spPr>
              <a:xfrm>
                <a:off x="-866012" y="1642155"/>
                <a:ext cx="105383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장미꽃은</a:t>
                </a:r>
                <a:endParaRPr lang="en-US" altLang="ko-KR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모두 몇 송이</a:t>
                </a:r>
                <a:endParaRPr lang="en-US" altLang="ko-KR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일까</a:t>
                </a:r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?</a:t>
                </a: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2015716" y="1907540"/>
              <a:ext cx="199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 smtClean="0">
                  <a:solidFill>
                    <a:srgbClr val="FF99CC"/>
                  </a:solidFill>
                  <a:latin typeface="맑은 고딕" pitchFamily="50" charset="-127"/>
                  <a:ea typeface="맑은 고딕" pitchFamily="50" charset="-127"/>
                </a:rPr>
                <a:t>꽃</a:t>
              </a:r>
            </a:p>
          </p:txBody>
        </p:sp>
      </p:grpSp>
      <p:sp>
        <p:nvSpPr>
          <p:cNvPr id="84" name="직사각형 8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물음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1, 2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삽화와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같은 크기와 위치로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모든 텍스트는 타이핑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886182" y="12153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329394" y="121651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73059" y="121813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811938" y="121484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54927" y="121452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915562" y="121970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420759" y="121934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458551" y="121937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3958942" y="1735075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장미꽃이 모두 몇 송이인지 어떻게 구할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3992443" y="2457752"/>
            <a:ext cx="2898132" cy="42037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20+20+20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을 계산합니다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143" y="2266062"/>
            <a:ext cx="360000" cy="355000"/>
          </a:xfrm>
          <a:prstGeom prst="rect">
            <a:avLst/>
          </a:prstGeom>
        </p:spPr>
      </p:pic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090" y="458148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타원 76"/>
          <p:cNvSpPr/>
          <p:nvPr/>
        </p:nvSpPr>
        <p:spPr>
          <a:xfrm>
            <a:off x="46799" y="16926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3992443" y="2972618"/>
            <a:ext cx="2898132" cy="42037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20×3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을 계산합니다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143" y="2780928"/>
            <a:ext cx="360000" cy="355000"/>
          </a:xfrm>
          <a:prstGeom prst="rect">
            <a:avLst/>
          </a:prstGeom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017725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)3-1-4(2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07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787896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 원리와 형식을 이해하고 계산할 수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94651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43405</TotalTime>
  <Words>3060</Words>
  <Application>Microsoft Office PowerPoint</Application>
  <PresentationFormat>화면 슬라이드 쇼(4:3)</PresentationFormat>
  <Paragraphs>1007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dell</cp:lastModifiedBy>
  <cp:revision>7715</cp:revision>
  <cp:lastPrinted>2021-12-20T01:30:02Z</cp:lastPrinted>
  <dcterms:created xsi:type="dcterms:W3CDTF">2008-07-15T12:19:11Z</dcterms:created>
  <dcterms:modified xsi:type="dcterms:W3CDTF">2022-03-12T15:51:57Z</dcterms:modified>
</cp:coreProperties>
</file>