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356" r:id="rId4"/>
    <p:sldId id="1357" r:id="rId5"/>
    <p:sldId id="1358" r:id="rId6"/>
    <p:sldId id="1359" r:id="rId7"/>
    <p:sldId id="1360" r:id="rId8"/>
    <p:sldId id="1361" r:id="rId9"/>
    <p:sldId id="1362" r:id="rId10"/>
    <p:sldId id="1363" r:id="rId11"/>
    <p:sldId id="1364" r:id="rId12"/>
    <p:sldId id="1366" r:id="rId13"/>
    <p:sldId id="1367" r:id="rId14"/>
    <p:sldId id="1385" r:id="rId15"/>
    <p:sldId id="1386" r:id="rId16"/>
    <p:sldId id="1370" r:id="rId17"/>
    <p:sldId id="1371" r:id="rId18"/>
    <p:sldId id="1372" r:id="rId19"/>
    <p:sldId id="1387" r:id="rId20"/>
    <p:sldId id="1388" r:id="rId21"/>
    <p:sldId id="1373" r:id="rId22"/>
    <p:sldId id="1374" r:id="rId23"/>
    <p:sldId id="1375" r:id="rId24"/>
    <p:sldId id="1376" r:id="rId25"/>
    <p:sldId id="1394" r:id="rId26"/>
    <p:sldId id="1395" r:id="rId27"/>
    <p:sldId id="1377" r:id="rId28"/>
    <p:sldId id="1378" r:id="rId29"/>
    <p:sldId id="1392" r:id="rId30"/>
    <p:sldId id="1383" r:id="rId31"/>
    <p:sldId id="1393" r:id="rId32"/>
    <p:sldId id="1381" r:id="rId33"/>
    <p:sldId id="1382" r:id="rId34"/>
    <p:sldId id="1391" r:id="rId35"/>
    <p:sldId id="1384" r:id="rId3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E4"/>
    <a:srgbClr val="FF9900"/>
    <a:srgbClr val="D4EFFD"/>
    <a:srgbClr val="F3FAD0"/>
    <a:srgbClr val="F6E7D4"/>
    <a:srgbClr val="AE7C65"/>
    <a:srgbClr val="D0ECD8"/>
    <a:srgbClr val="F27712"/>
    <a:srgbClr val="FF9999"/>
    <a:srgbClr val="A46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data2.tsherpa.co.kr/tsherpa/MultiMedia/Flash/2020/curri/index.html?flashxmlnum=yuni4856&amp;classa=A8-C1-31-MM-MM-04-02-05-0-0-0-0&amp;classno=MM_31_04/suh_0301_01_0005/suh_0301_01_0005_204_1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data2.tsherpa.co.kr/tsherpa/MultiMedia/Flash/2020/curri/index.html?flashxmlnum=youblue86&amp;classa=A8-C1-31-MM-MM-04-02-05-0-0-0-0&amp;classno=MM_31_04/suh_0301_01_0005/suh_0301_01_0005_1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youblue86&amp;classa=A8-C1-31-MM-MM-04-02-05-0-0-0-0&amp;classno=MM_31_04/suh_0301_01_0005/suh_0301_01_0005_101_1.html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1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1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data2.tsherpa.co.kr/tsherpa/MultiMedia/Flash/2020/curri/index.html?flashxmlnum=youblue86&amp;classa=A8-C1-31-MM-MM-04-02-05-0-0-0-0&amp;classno=MM_31_04/suh_0301_01_0005/suh_0301_01_0005_1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hyperlink" Target="https://cdata2.tsherpa.co.kr/tsherpa/MultiMedia/Flash/2020/curri/index.html?flashxmlnum=youblue86&amp;classa=A8-C1-31-MM-MM-04-02-05-0-0-0-0&amp;classno=MM_31_04/suh_0301_01_0005/suh_0301_01_0005_101_1.html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hyperlink" Target="https://cdata2.tsherpa.co.kr/tsherpa/MultiMedia/Flash/2020/curri/index.html?flashxmlnum=youblue86&amp;classa=A8-C1-31-MM-MM-04-02-05-0-0-0-0&amp;classno=MM_31_04/suh_0301_01_0005/suh_0301_01_0005_101_1.html" TargetMode="External"/><Relationship Id="rId9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hyperlink" Target="https://cdata2.tsherpa.co.kr/tsherpa/MultiMedia/Flash/2020/curri/index.html?flashxmlnum=youblue86&amp;classa=A8-C1-31-MM-MM-04-02-05-0-0-0-0&amp;classno=MM_31_04/suh_0301_01_0005/suh_0301_01_0005_101_1.html" TargetMode="Externa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ebook.tsherpa.co.kr/webdata/15/2021test/math31p/viewer/contents/index.html?contentInformationURL=../../resource/contents/lesson01/&amp;pageName=mm_31_1_04_03_01.html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67496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56693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20565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뺄셈을 알아볼까요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아빠는 선우보다 줄넘기를 몇 번 더 많이 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아빠는 선우보다 줄넘기를 몇 번 더 많이 했는지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951820" y="2456892"/>
            <a:ext cx="1401699" cy="364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265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91" y="27715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2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0395" y="2219528"/>
            <a:ext cx="6399857" cy="7090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아빠는 선우보다 줄넘기를 몇 번 더 많이 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계산할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2" y="226614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198602" y="21276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63600" y="2254277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수 모형을 놓고 거기에서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덜어 낸 뒤 남은 수 모형의 개수를 세어 구할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57" y="2609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7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5" y="1668876"/>
            <a:ext cx="6763997" cy="391178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265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내 텍스트 지우고 텍스트를 따로 얹혀주세요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크기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이지만 한 화면에 안 들어갈 경우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38px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 영상을 팝업 플레이어로 재생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텍스트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영상 보기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4985375" y="137014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323942"/>
              </p:ext>
            </p:extLst>
          </p:nvPr>
        </p:nvGraphicFramePr>
        <p:xfrm>
          <a:off x="755576" y="5860504"/>
          <a:ext cx="6065251" cy="457200"/>
        </p:xfrm>
        <a:graphic>
          <a:graphicData uri="http://schemas.openxmlformats.org/drawingml/2006/table">
            <a:tbl>
              <a:tblPr/>
              <a:tblGrid>
                <a:gridCol w="778102"/>
                <a:gridCol w="5287149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825535"/>
              </p:ext>
            </p:extLst>
          </p:nvPr>
        </p:nvGraphicFramePr>
        <p:xfrm>
          <a:off x="755575" y="6381328"/>
          <a:ext cx="6065251" cy="304800"/>
        </p:xfrm>
        <a:graphic>
          <a:graphicData uri="http://schemas.openxmlformats.org/drawingml/2006/table">
            <a:tbl>
              <a:tblPr/>
              <a:tblGrid>
                <a:gridCol w="778102"/>
                <a:gridCol w="5287149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영상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mm_31_1_04_04_01_ani.mp4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\app\resource\contents\lesson01\ops\lesson01\video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47" name="타원 46"/>
          <p:cNvSpPr/>
          <p:nvPr/>
        </p:nvSpPr>
        <p:spPr>
          <a:xfrm>
            <a:off x="4826698" y="14796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91262" y="16731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83871" y="1115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411360" y="1781058"/>
            <a:ext cx="1320879" cy="1142490"/>
          </a:xfrm>
          <a:prstGeom prst="roundRect">
            <a:avLst/>
          </a:prstGeom>
          <a:solidFill>
            <a:srgbClr val="FFD0E4"/>
          </a:solidFill>
          <a:ln w="12700">
            <a:solidFill>
              <a:srgbClr val="FFD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411525" y="3073919"/>
            <a:ext cx="1320714" cy="1030008"/>
          </a:xfrm>
          <a:prstGeom prst="roundRect">
            <a:avLst/>
          </a:prstGeom>
          <a:solidFill>
            <a:srgbClr val="D4EFFD"/>
          </a:solidFill>
          <a:ln w="12700">
            <a:solidFill>
              <a:srgbClr val="D4EF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367602" y="4365104"/>
            <a:ext cx="1364637" cy="1071064"/>
          </a:xfrm>
          <a:prstGeom prst="roundRect">
            <a:avLst/>
          </a:prstGeom>
          <a:solidFill>
            <a:srgbClr val="D0ECD8"/>
          </a:solidFill>
          <a:ln w="12700">
            <a:solidFill>
              <a:srgbClr val="D0E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245886" y="1867644"/>
            <a:ext cx="1641098" cy="969318"/>
            <a:chOff x="5353360" y="1847614"/>
            <a:chExt cx="1641098" cy="969318"/>
          </a:xfrm>
        </p:grpSpPr>
        <p:sp>
          <p:nvSpPr>
            <p:cNvPr id="3" name="TextBox 2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53360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7" name="그룹 56"/>
          <p:cNvGrpSpPr/>
          <p:nvPr/>
        </p:nvGrpSpPr>
        <p:grpSpPr>
          <a:xfrm>
            <a:off x="5256076" y="3179762"/>
            <a:ext cx="1654206" cy="969318"/>
            <a:chOff x="5340252" y="1847614"/>
            <a:chExt cx="1654206" cy="969318"/>
          </a:xfrm>
        </p:grpSpPr>
        <p:sp>
          <p:nvSpPr>
            <p:cNvPr id="64" name="TextBox 63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40252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1" name="그룹 80"/>
          <p:cNvGrpSpPr/>
          <p:nvPr/>
        </p:nvGrpSpPr>
        <p:grpSpPr>
          <a:xfrm>
            <a:off x="5245886" y="4426732"/>
            <a:ext cx="1642214" cy="969318"/>
            <a:chOff x="5352244" y="1847614"/>
            <a:chExt cx="1642214" cy="969318"/>
          </a:xfrm>
        </p:grpSpPr>
        <p:sp>
          <p:nvSpPr>
            <p:cNvPr id="82" name="TextBox 81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52244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직선 연결선 86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05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265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4985375" y="137014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직사각형 106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59" name="TextBox 43"/>
          <p:cNvSpPr txBox="1"/>
          <p:nvPr/>
        </p:nvSpPr>
        <p:spPr>
          <a:xfrm>
            <a:off x="389043" y="1700808"/>
            <a:ext cx="65197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265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어떻게 계산할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670530" y="3489382"/>
            <a:ext cx="5818052" cy="3695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89764" y="3492365"/>
            <a:ext cx="5929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3, 60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20, 200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차례대로 계산합니다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661" y="46925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790382" y="51148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922680" y="2173637"/>
            <a:ext cx="1711490" cy="1129240"/>
          </a:xfrm>
          <a:prstGeom prst="roundRect">
            <a:avLst/>
          </a:prstGeom>
          <a:solidFill>
            <a:srgbClr val="D0EC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49362" y="2196478"/>
            <a:ext cx="1711490" cy="1106399"/>
          </a:xfrm>
          <a:prstGeom prst="roundRect">
            <a:avLst/>
          </a:prstGeom>
          <a:solidFill>
            <a:srgbClr val="D4EF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56254" y="2196478"/>
            <a:ext cx="1711490" cy="1106400"/>
          </a:xfrm>
          <a:prstGeom prst="roundRect">
            <a:avLst/>
          </a:prstGeom>
          <a:solidFill>
            <a:srgbClr val="FFD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07" y="256211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27" y="2551220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565366" y="2265018"/>
            <a:ext cx="1628048" cy="969318"/>
            <a:chOff x="5366410" y="1847614"/>
            <a:chExt cx="1628048" cy="969318"/>
          </a:xfrm>
        </p:grpSpPr>
        <p:sp>
          <p:nvSpPr>
            <p:cNvPr id="39" name="TextBox 38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6410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직선 연결선 47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직선 연결선 48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그룹 50"/>
          <p:cNvGrpSpPr/>
          <p:nvPr/>
        </p:nvGrpSpPr>
        <p:grpSpPr>
          <a:xfrm>
            <a:off x="2735796" y="2232522"/>
            <a:ext cx="1658945" cy="969318"/>
            <a:chOff x="5335513" y="1847614"/>
            <a:chExt cx="1658945" cy="969318"/>
          </a:xfrm>
        </p:grpSpPr>
        <p:sp>
          <p:nvSpPr>
            <p:cNvPr id="53" name="TextBox 52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5513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그룹 64"/>
          <p:cNvGrpSpPr/>
          <p:nvPr/>
        </p:nvGrpSpPr>
        <p:grpSpPr>
          <a:xfrm>
            <a:off x="4921850" y="2198166"/>
            <a:ext cx="1640239" cy="969318"/>
            <a:chOff x="5354219" y="1847614"/>
            <a:chExt cx="1640239" cy="969318"/>
          </a:xfrm>
        </p:grpSpPr>
        <p:sp>
          <p:nvSpPr>
            <p:cNvPr id="70" name="TextBox 69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54219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68" y="351477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754" y="35452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440395" y="33820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8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265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천재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4985375" y="137014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670530" y="3489382"/>
            <a:ext cx="5818052" cy="6493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67378" y="3492365"/>
            <a:ext cx="5452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자리의 수끼리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자리의 수끼리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자리의 수끼리 뺀 값을 차례대로 적어 줍니다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30" y="351477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847" y="38301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38" y="4427356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3045826" y="4332304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타원 80"/>
          <p:cNvSpPr/>
          <p:nvPr/>
        </p:nvSpPr>
        <p:spPr>
          <a:xfrm>
            <a:off x="2821673" y="45036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68431" y="336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785525" y="4986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88" name="직사각형 87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922680" y="2173637"/>
            <a:ext cx="1711490" cy="1129240"/>
          </a:xfrm>
          <a:prstGeom prst="roundRect">
            <a:avLst/>
          </a:prstGeom>
          <a:solidFill>
            <a:srgbClr val="D0EC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749362" y="2196478"/>
            <a:ext cx="1711490" cy="1106399"/>
          </a:xfrm>
          <a:prstGeom prst="roundRect">
            <a:avLst/>
          </a:prstGeom>
          <a:solidFill>
            <a:srgbClr val="D4EF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56254" y="2196478"/>
            <a:ext cx="1711490" cy="1106400"/>
          </a:xfrm>
          <a:prstGeom prst="roundRect">
            <a:avLst/>
          </a:prstGeom>
          <a:solidFill>
            <a:srgbClr val="FFD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07" y="256211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27" y="2551220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565366" y="2265018"/>
            <a:ext cx="1628048" cy="969318"/>
            <a:chOff x="5366410" y="1847614"/>
            <a:chExt cx="1628048" cy="969318"/>
          </a:xfrm>
        </p:grpSpPr>
        <p:sp>
          <p:nvSpPr>
            <p:cNvPr id="92" name="TextBox 91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66410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0" name="그룹 99"/>
          <p:cNvGrpSpPr/>
          <p:nvPr/>
        </p:nvGrpSpPr>
        <p:grpSpPr>
          <a:xfrm>
            <a:off x="2735796" y="2232522"/>
            <a:ext cx="1658945" cy="969318"/>
            <a:chOff x="5335513" y="1847614"/>
            <a:chExt cx="1658945" cy="969318"/>
          </a:xfrm>
        </p:grpSpPr>
        <p:sp>
          <p:nvSpPr>
            <p:cNvPr id="101" name="TextBox 100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35513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4" name="직선 연결선 103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9" name="그룹 108"/>
          <p:cNvGrpSpPr/>
          <p:nvPr/>
        </p:nvGrpSpPr>
        <p:grpSpPr>
          <a:xfrm>
            <a:off x="4921850" y="2198166"/>
            <a:ext cx="1640239" cy="969318"/>
            <a:chOff x="5354219" y="1847614"/>
            <a:chExt cx="1640239" cy="969318"/>
          </a:xfrm>
        </p:grpSpPr>
        <p:sp>
          <p:nvSpPr>
            <p:cNvPr id="110" name="TextBox 109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354219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직선 연결선 113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직선 연결선 115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직선 연결선 116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506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4985375" y="137014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670530" y="3489382"/>
            <a:ext cx="5818052" cy="6493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89764" y="3492365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일의 자리의 수끼리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자리의 수끼리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자리의 수끼리 뺀 값을 차례대로 적어 줍니다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모서리가 둥근 직사각형 29"/>
          <p:cNvSpPr/>
          <p:nvPr/>
        </p:nvSpPr>
        <p:spPr>
          <a:xfrm>
            <a:off x="4922680" y="2173637"/>
            <a:ext cx="1711490" cy="1129240"/>
          </a:xfrm>
          <a:prstGeom prst="roundRect">
            <a:avLst/>
          </a:prstGeom>
          <a:solidFill>
            <a:srgbClr val="D0EC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49362" y="2196478"/>
            <a:ext cx="1711490" cy="1106399"/>
          </a:xfrm>
          <a:prstGeom prst="roundRect">
            <a:avLst/>
          </a:prstGeom>
          <a:solidFill>
            <a:srgbClr val="D4EF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56254" y="2196478"/>
            <a:ext cx="1711490" cy="1106400"/>
          </a:xfrm>
          <a:prstGeom prst="roundRect">
            <a:avLst/>
          </a:prstGeom>
          <a:solidFill>
            <a:srgbClr val="FFD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07" y="256211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27" y="2551220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616700" y="2265018"/>
            <a:ext cx="1576714" cy="969318"/>
            <a:chOff x="5417744" y="1847614"/>
            <a:chExt cx="1576714" cy="969318"/>
          </a:xfrm>
        </p:grpSpPr>
        <p:sp>
          <p:nvSpPr>
            <p:cNvPr id="39" name="TextBox 38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17744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직선 연결선 47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직선 연결선 48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그룹 50"/>
          <p:cNvGrpSpPr/>
          <p:nvPr/>
        </p:nvGrpSpPr>
        <p:grpSpPr>
          <a:xfrm>
            <a:off x="2818027" y="2232522"/>
            <a:ext cx="1576714" cy="969318"/>
            <a:chOff x="5417744" y="1847614"/>
            <a:chExt cx="1576714" cy="969318"/>
          </a:xfrm>
        </p:grpSpPr>
        <p:sp>
          <p:nvSpPr>
            <p:cNvPr id="53" name="TextBox 52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17744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그룹 64"/>
          <p:cNvGrpSpPr/>
          <p:nvPr/>
        </p:nvGrpSpPr>
        <p:grpSpPr>
          <a:xfrm>
            <a:off x="4985375" y="2198166"/>
            <a:ext cx="1576714" cy="969318"/>
            <a:chOff x="5417744" y="1847614"/>
            <a:chExt cx="1576714" cy="969318"/>
          </a:xfrm>
        </p:grpSpPr>
        <p:sp>
          <p:nvSpPr>
            <p:cNvPr id="70" name="TextBox 69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417744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30" y="351477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847" y="38301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직사각형 86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88" name="직사각형 87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2805478" y="4509120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어림한 값과 계산한 값을</a:t>
            </a:r>
            <a:endParaRPr lang="en-US" altLang="ko-KR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비교해 볼까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1310726" y="4368308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직사각형 88"/>
          <p:cNvSpPr>
            <a:spLocks noChangeArrowheads="1"/>
          </p:cNvSpPr>
          <p:nvPr/>
        </p:nvSpPr>
        <p:spPr bwMode="auto">
          <a:xfrm>
            <a:off x="7054884" y="5380672"/>
            <a:ext cx="1971702" cy="931024"/>
          </a:xfrm>
          <a:prstGeom prst="rect">
            <a:avLst/>
          </a:prstGeom>
          <a:solidFill>
            <a:srgbClr val="FFD0E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어림한 값과 계산한 값을 비교해 볼까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601093" y="4289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918576" y="4289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각 삼각형 66"/>
          <p:cNvSpPr/>
          <p:nvPr/>
        </p:nvSpPr>
        <p:spPr>
          <a:xfrm rot="5400000" flipV="1">
            <a:off x="2542299" y="4651274"/>
            <a:ext cx="195359" cy="31242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265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51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45486" y="2124660"/>
            <a:ext cx="1611078" cy="1125136"/>
            <a:chOff x="1645486" y="2026173"/>
            <a:chExt cx="1611078" cy="1125136"/>
          </a:xfrm>
        </p:grpSpPr>
        <p:sp>
          <p:nvSpPr>
            <p:cNvPr id="36" name="TextBox 3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6  8  9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4548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4  2  3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1" name="그룹 60"/>
          <p:cNvGrpSpPr/>
          <p:nvPr/>
        </p:nvGrpSpPr>
        <p:grpSpPr>
          <a:xfrm>
            <a:off x="3877734" y="2123331"/>
            <a:ext cx="1594366" cy="1125136"/>
            <a:chOff x="1662198" y="2026173"/>
            <a:chExt cx="1594366" cy="1125136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4  8  6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62198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1  7  5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3  1  1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2771800" y="4031542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817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44468" y="4046931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056" y="42874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3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cdata2.tsherpa.co.kr/tsherpa/MultiMedia/Flash/2020/curri/index.html?flashxmlnum=yuni4856&amp;classa=A8-C1-31-MM-MM-04-02-05-0-0-0-0&amp;classno=MM_31_04/suh_0301_01_0005/suh_0301_01_0005_204_1.html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영역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예시를 교과서에 나오는 수로 변경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1162283"/>
            <a:ext cx="6912768" cy="4102922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35048" y="9532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9572" y="1245379"/>
            <a:ext cx="5580620" cy="464730"/>
          </a:xfrm>
          <a:prstGeom prst="rect">
            <a:avLst/>
          </a:prstGeom>
          <a:solidFill>
            <a:srgbClr val="F6E7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</a:rPr>
              <a:t>받아내림이</a:t>
            </a:r>
            <a:r>
              <a:rPr lang="ko-KR" altLang="en-US" sz="1800" dirty="0" smtClean="0">
                <a:solidFill>
                  <a:schemeClr val="tx1"/>
                </a:solidFill>
              </a:rPr>
              <a:t> 없는 세 자리 수끼리의 뺄셈을 해 봅시다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4822" y="2509736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689</a:t>
            </a:r>
            <a:endParaRPr lang="ko-KR" altLang="en-US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14289" y="3230822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423</a:t>
            </a:r>
            <a:endParaRPr lang="ko-KR" altLang="en-US" sz="28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675955" y="3356992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817</a:t>
            </a:r>
            <a:endParaRPr lang="ko-KR" altLang="en-US" sz="2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188266" y="3356992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512</a:t>
            </a:r>
            <a:endParaRPr lang="ko-KR" altLang="en-US" sz="2800" dirty="0" smtClean="0"/>
          </a:p>
        </p:txBody>
      </p:sp>
      <p:sp>
        <p:nvSpPr>
          <p:cNvPr id="17" name="타원 16"/>
          <p:cNvSpPr/>
          <p:nvPr/>
        </p:nvSpPr>
        <p:spPr>
          <a:xfrm>
            <a:off x="869566" y="23196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5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10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847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학교 도서관에는 동화책이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534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권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중 학생들이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113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권을 빌렸다면 남아 있는 동화책은 몇 권일까요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0701" y="2591616"/>
            <a:ext cx="588260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도서관에 남이 있는 동화책 수를 구하는 문제입니다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389043" y="213285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무엇을 구하는 문제인가요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27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545" y="27032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5629090" y="17218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47" name="직사각형 46"/>
          <p:cNvSpPr/>
          <p:nvPr/>
        </p:nvSpPr>
        <p:spPr>
          <a:xfrm>
            <a:off x="4957750" y="173807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48" name="직사각형 47"/>
          <p:cNvSpPr/>
          <p:nvPr/>
        </p:nvSpPr>
        <p:spPr>
          <a:xfrm>
            <a:off x="6289898" y="172944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9" name="타원 48"/>
          <p:cNvSpPr/>
          <p:nvPr/>
        </p:nvSpPr>
        <p:spPr>
          <a:xfrm>
            <a:off x="4771763" y="15553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3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10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847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학교 도서관에는 동화책이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534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권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중 학생들이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113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권을 빌렸다면 남아 있는 동화책은 몇 권일까요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91715" y="2504840"/>
            <a:ext cx="33205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534-113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389043" y="213285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27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431" y="26392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29090" y="17218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6289898" y="172944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30" name="직사각형 29"/>
          <p:cNvSpPr/>
          <p:nvPr/>
        </p:nvSpPr>
        <p:spPr>
          <a:xfrm>
            <a:off x="4951865" y="1721854"/>
            <a:ext cx="647158" cy="2726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34" name="직사각형 33"/>
          <p:cNvSpPr/>
          <p:nvPr/>
        </p:nvSpPr>
        <p:spPr>
          <a:xfrm>
            <a:off x="5629090" y="171202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35" name="타원 34"/>
          <p:cNvSpPr/>
          <p:nvPr/>
        </p:nvSpPr>
        <p:spPr>
          <a:xfrm>
            <a:off x="4731588" y="14969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1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68136"/>
              </p:ext>
            </p:extLst>
          </p:nvPr>
        </p:nvGraphicFramePr>
        <p:xfrm>
          <a:off x="179388" y="654012"/>
          <a:ext cx="8774172" cy="5303312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아빠와 줄넘기 대결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아빠는 선우보다 줄넘기를 몇 번 더 많이 했는지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 모형으로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문장으로 된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suh_p_0301_01_0005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10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847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학교 도서관에는 동화책이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534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권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중 학생들이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113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권을 빌렸다면 남아 있는 동화책은 몇 권일까요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42651" y="2504840"/>
            <a:ext cx="301870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113=421(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389043" y="213285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도서관에 남이 있는 동화책은 몇 권일까요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27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31" y="27453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5629090" y="17218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4957750" y="173807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6289898" y="172944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4951865" y="1721854"/>
            <a:ext cx="647158" cy="2726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6289898" y="173807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731588" y="14969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9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cdata2.tsherpa.co.kr/tsherpa/MultiMedia/Flash/2020/curri/index.html?flashxmlnum=youblue86&amp;classa=A8-C1-31-MM-MM-04-02-05-0-0-0-0&amp;classno=MM_31_04/suh_0301_01_0005/suh_0301_01_0005_301_1.html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없는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2860" y="3581134"/>
            <a:ext cx="5996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값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1" y="37012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39" y="2202646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2676257" y="2420888"/>
            <a:ext cx="1655471" cy="660671"/>
            <a:chOff x="1601093" y="2026173"/>
            <a:chExt cx="1655471" cy="660671"/>
          </a:xfrm>
        </p:grpSpPr>
        <p:sp>
          <p:nvSpPr>
            <p:cNvPr id="37" name="TextBox 36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n-ea"/>
                  <a:ea typeface="+mn-ea"/>
                </a:rPr>
                <a:t>7  9  8</a:t>
              </a:r>
              <a:endParaRPr lang="ko-KR" altLang="en-US" sz="1900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n-ea"/>
                  <a:ea typeface="+mn-ea"/>
                </a:rPr>
                <a:t>  -</a:t>
              </a:r>
              <a:r>
                <a:rPr lang="ko-KR" altLang="en-US" sz="1900" dirty="0" smtClean="0">
                  <a:latin typeface="+mn-ea"/>
                  <a:ea typeface="+mn-ea"/>
                </a:rPr>
                <a:t>  </a:t>
              </a:r>
              <a:r>
                <a:rPr lang="en-US" altLang="ko-KR" sz="1900" dirty="0" smtClean="0">
                  <a:latin typeface="+mn-ea"/>
                  <a:ea typeface="+mn-ea"/>
                </a:rPr>
                <a:t>4  1  2</a:t>
              </a:r>
              <a:endParaRPr lang="ko-KR" altLang="en-US" sz="1900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619754" y="3969060"/>
            <a:ext cx="5996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실제 계산한 값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65" y="40972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799692" y="3578149"/>
            <a:ext cx="700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67744" y="3995772"/>
            <a:ext cx="700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34" y="35050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78" y="39400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89042" y="2060848"/>
            <a:ext cx="6226797" cy="2520280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50394" t="12901" r="389" b="35300"/>
          <a:stretch/>
        </p:blipFill>
        <p:spPr>
          <a:xfrm>
            <a:off x="71500" y="895770"/>
            <a:ext cx="6894258" cy="4695468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483768" y="3166893"/>
            <a:ext cx="2664296" cy="4781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</a:rPr>
              <a:t>뺄셈을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알아볼까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요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2)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652120" y="1276286"/>
            <a:ext cx="1080120" cy="4251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064331" y="125101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042916" y="44819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132811" y="13398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3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230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0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652542" y="4991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8656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\app\resource\contents\lesson01\ops\lesson01\images\mm_31_1_03_07_02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03748" y="4168493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126 =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29101" y="419279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85" y="41018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526" y="1996443"/>
            <a:ext cx="5105534" cy="2107996"/>
          </a:xfrm>
          <a:prstGeom prst="rect">
            <a:avLst/>
          </a:prstGeom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32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03748" y="4168493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126 =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29101" y="419279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85" y="41018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526" y="1996443"/>
            <a:ext cx="5105534" cy="2107996"/>
          </a:xfrm>
          <a:prstGeom prst="rect">
            <a:avLst/>
          </a:prstGeom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062825" y="3424642"/>
            <a:ext cx="5265015" cy="1773123"/>
            <a:chOff x="6022341" y="3209231"/>
            <a:chExt cx="5265015" cy="1773123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6056482" y="4799667"/>
              <a:ext cx="5214529" cy="18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6022341" y="3209231"/>
              <a:ext cx="5265015" cy="49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152596" y="3663624"/>
              <a:ext cx="4931927" cy="11042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73927" y="368023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4 3 8</a:t>
              </a:r>
              <a:endPara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16570" y="398047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1 2 6</a:t>
              </a:r>
              <a:endPara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 flipV="1">
              <a:off x="7947742" y="436573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8183828" y="433871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3 1 2</a:t>
              </a:r>
              <a:endPara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86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680621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1580" y="4221088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775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31740" y="4236477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18" y="44769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743908" y="4236477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4068" y="425186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83" y="44923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069422" y="2434553"/>
            <a:ext cx="1687852" cy="1125136"/>
            <a:chOff x="1568712" y="2026173"/>
            <a:chExt cx="1687852" cy="1125136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5  5  7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6871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1  1  2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4  4  5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3995936" y="2431102"/>
            <a:ext cx="1691475" cy="1125136"/>
            <a:chOff x="1565089" y="2026173"/>
            <a:chExt cx="1691475" cy="1125136"/>
          </a:xfrm>
        </p:grpSpPr>
        <p:sp>
          <p:nvSpPr>
            <p:cNvPr id="60" name="TextBox 5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3  9  6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65089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3  3  5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6  1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4644008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443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231740" y="4236477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18" y="44769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743908" y="4236477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4068" y="425186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83" y="44923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069422" y="2434553"/>
            <a:ext cx="1687852" cy="1125136"/>
            <a:chOff x="1568712" y="2026173"/>
            <a:chExt cx="1687852" cy="1125136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5  5  7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6871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1  1  2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4  4  5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3995936" y="2431102"/>
            <a:ext cx="1691475" cy="1125136"/>
            <a:chOff x="1565089" y="2026173"/>
            <a:chExt cx="1691475" cy="1125136"/>
          </a:xfrm>
        </p:grpSpPr>
        <p:sp>
          <p:nvSpPr>
            <p:cNvPr id="60" name="TextBox 5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3  9  6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65089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3  3  5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6  1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062825" y="3424642"/>
            <a:ext cx="5265015" cy="1773123"/>
            <a:chOff x="6022341" y="3209231"/>
            <a:chExt cx="5265015" cy="1773123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6056482" y="4799667"/>
              <a:ext cx="5214529" cy="18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6022341" y="3209231"/>
              <a:ext cx="5265015" cy="49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직사각형 47"/>
            <p:cNvSpPr/>
            <p:nvPr/>
          </p:nvSpPr>
          <p:spPr>
            <a:xfrm>
              <a:off x="6152596" y="3663624"/>
              <a:ext cx="4931927" cy="11042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44557" y="368023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7 7 5</a:t>
              </a:r>
              <a:endPara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7200" y="398047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5 4 1</a:t>
              </a:r>
              <a:endPara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 bwMode="auto">
            <a:xfrm flipV="1">
              <a:off x="6818372" y="436573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7054458" y="433871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2 3 4</a:t>
              </a:r>
              <a:endPara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146035" y="3681641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8 1 8</a:t>
              </a:r>
              <a:endPara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788678" y="3981876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1 1 3</a:t>
              </a:r>
              <a:endPara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 bwMode="auto">
            <a:xfrm flipV="1">
              <a:off x="8919850" y="4367134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9155936" y="434011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7 0 5</a:t>
              </a:r>
              <a:endPara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219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16248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화살표 방향에 따라 계산하여 빈칸에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박스와 라인 박스 이용해서 만들어주세요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147131" y="2166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439652" y="2380026"/>
            <a:ext cx="1322651" cy="5908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786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39652" y="3248980"/>
            <a:ext cx="1322651" cy="5908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521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74967" y="3248980"/>
            <a:ext cx="1322651" cy="5908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+mn-ea"/>
              </a:rPr>
              <a:t>265</a:t>
            </a:r>
            <a:endParaRPr lang="ko-KR" altLang="en-US" sz="19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50" y="30682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모서리가 둥근 직사각형 46"/>
          <p:cNvSpPr/>
          <p:nvPr/>
        </p:nvSpPr>
        <p:spPr>
          <a:xfrm>
            <a:off x="4617501" y="4113076"/>
            <a:ext cx="1322651" cy="5908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+mn-ea"/>
              </a:rPr>
              <a:t>131</a:t>
            </a:r>
            <a:endParaRPr lang="ko-KR" altLang="en-US" sz="1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69670" y="4098254"/>
            <a:ext cx="1322651" cy="5908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134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28" y="39097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59283" y="2974848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89301" y="3869628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18" y="4270761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090" y="3406665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40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16248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화살표 방향에 따라 계산하여 빈칸에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439652" y="2380026"/>
            <a:ext cx="1322651" cy="5908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786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39652" y="3248980"/>
            <a:ext cx="1322651" cy="5908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521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74967" y="3248980"/>
            <a:ext cx="1322651" cy="5908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+mn-ea"/>
              </a:rPr>
              <a:t>265</a:t>
            </a:r>
            <a:endParaRPr lang="ko-KR" altLang="en-US" sz="19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50" y="30682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모서리가 둥근 직사각형 46"/>
          <p:cNvSpPr/>
          <p:nvPr/>
        </p:nvSpPr>
        <p:spPr>
          <a:xfrm>
            <a:off x="4617501" y="4113076"/>
            <a:ext cx="1322651" cy="5908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+mn-ea"/>
              </a:rPr>
              <a:t>131</a:t>
            </a:r>
            <a:endParaRPr lang="ko-KR" altLang="en-US" sz="1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69670" y="4098254"/>
            <a:ext cx="1322651" cy="5908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134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28" y="39097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59283" y="2974848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89301" y="3869628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18" y="4270761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090" y="3406665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62825" y="3424642"/>
            <a:ext cx="5265015" cy="1773123"/>
            <a:chOff x="6022341" y="3209231"/>
            <a:chExt cx="5265015" cy="1773123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6056482" y="4799667"/>
              <a:ext cx="5214529" cy="18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6022341" y="3209231"/>
              <a:ext cx="5265015" cy="49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직사각형 64"/>
            <p:cNvSpPr/>
            <p:nvPr/>
          </p:nvSpPr>
          <p:spPr>
            <a:xfrm>
              <a:off x="6152596" y="3663624"/>
              <a:ext cx="4931927" cy="11042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044557" y="368023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7 8 6</a:t>
              </a:r>
              <a:endPara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7200" y="398047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5 2 1</a:t>
              </a:r>
              <a:endPara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 bwMode="auto">
            <a:xfrm flipV="1">
              <a:off x="6818372" y="436573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7054458" y="433871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2 6 5</a:t>
              </a:r>
              <a:endPara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146035" y="3681641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2 6 5</a:t>
              </a:r>
              <a:endPara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788678" y="3981876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1 3 4</a:t>
              </a:r>
              <a:endPara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 bwMode="auto">
            <a:xfrm flipV="1">
              <a:off x="8919850" y="4367134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9155936" y="434011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1 3 1</a:t>
              </a:r>
              <a:endPara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10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★[초등] 교사용DVD 자료\수학(박) 3-1 지도서\app\resource\contents\lesson01\ops\lesson01\video\mm_31_1_04_02_01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r="9279"/>
          <a:stretch/>
        </p:blipFill>
        <p:spPr bwMode="auto">
          <a:xfrm>
            <a:off x="70812" y="925082"/>
            <a:ext cx="6913455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96263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아빠와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줄넘기 대결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654140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mm_31_1_04_02_01_ani.mp4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9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812" y="1631026"/>
            <a:ext cx="357814" cy="357814"/>
          </a:xfrm>
          <a:prstGeom prst="rect">
            <a:avLst/>
          </a:prstGeom>
        </p:spPr>
      </p:pic>
      <p:pic>
        <p:nvPicPr>
          <p:cNvPr id="10241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944" y="167943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166480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05" y="176440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8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8"/>
              </a:rPr>
              <a:t>cdata2.tsherpa.co.kr/tsherpa/MultiMedia/Flash/2020/curri/index.html?flashxmlnum=youblue86&amp;classa=A8-C1-31-MM-MM-04-02-05-0-0-0-0&amp;classno=MM_31_04/suh_0301_01_0005/suh_0301_01_0005_101_1.html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하단의 파란색 텍스트는 처음에 안 보이다가 답 칸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546642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순서도: 대체 처리 27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38046" y="2492896"/>
            <a:ext cx="3326830" cy="1044116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+mn-ea"/>
              </a:rPr>
              <a:t>654</a:t>
            </a:r>
            <a:r>
              <a:rPr lang="ko-KR" altLang="en-US" sz="1900" dirty="0" smtClean="0">
                <a:latin typeface="+mn-ea"/>
              </a:rPr>
              <a:t>－</a:t>
            </a:r>
            <a:r>
              <a:rPr lang="en-US" altLang="ko-KR" sz="1900" dirty="0" smtClean="0">
                <a:latin typeface="+mn-ea"/>
              </a:rPr>
              <a:t>312       796</a:t>
            </a:r>
            <a:r>
              <a:rPr lang="ko-KR" altLang="en-US" sz="1900" dirty="0" smtClean="0">
                <a:latin typeface="+mn-ea"/>
              </a:rPr>
              <a:t>－</a:t>
            </a:r>
            <a:r>
              <a:rPr lang="en-US" altLang="ko-KR" sz="1900" dirty="0" smtClean="0">
                <a:latin typeface="+mn-ea"/>
              </a:rPr>
              <a:t>475</a:t>
            </a:r>
            <a:endParaRPr lang="ko-KR" altLang="en-US" sz="1900" dirty="0">
              <a:latin typeface="+mn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659" y="2780928"/>
            <a:ext cx="432955" cy="432955"/>
          </a:xfrm>
          <a:prstGeom prst="rect">
            <a:avLst/>
          </a:prstGeom>
        </p:spPr>
      </p:pic>
      <p:pic>
        <p:nvPicPr>
          <p:cNvPr id="36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791" y="2871391"/>
            <a:ext cx="178101" cy="27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271681" y="3153191"/>
            <a:ext cx="86409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+mn-ea"/>
              </a:rPr>
              <a:t>=342</a:t>
            </a:r>
            <a:endParaRPr lang="ko-KR" altLang="en-US" sz="1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01507" y="3153191"/>
            <a:ext cx="86409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+mn-ea"/>
              </a:rPr>
              <a:t>=321</a:t>
            </a:r>
            <a:endParaRPr lang="ko-KR" altLang="en-US" sz="19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841" y="30878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3559635" y="25772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449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812" y="1631026"/>
            <a:ext cx="357814" cy="357814"/>
          </a:xfrm>
          <a:prstGeom prst="rect">
            <a:avLst/>
          </a:prstGeom>
        </p:spPr>
      </p:pic>
      <p:pic>
        <p:nvPicPr>
          <p:cNvPr id="10241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944" y="167943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166480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05" y="176440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순서도: 대체 처리 27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85681" y="5064548"/>
            <a:ext cx="6246559" cy="17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485680" y="3594071"/>
            <a:ext cx="624655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66044" y="3995830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6 5 4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08687" y="4296065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3 1 2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 flipV="1">
            <a:off x="1839859" y="4681323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075945" y="4654308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3 4 2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38065" y="3995830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7 9 6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80708" y="4296065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4 7 5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 flipV="1">
            <a:off x="4211880" y="4681323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447966" y="4654308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3 2 1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838046" y="2492896"/>
            <a:ext cx="3326830" cy="1044116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+mn-ea"/>
              </a:rPr>
              <a:t>654</a:t>
            </a:r>
            <a:r>
              <a:rPr lang="ko-KR" altLang="en-US" sz="1900" dirty="0" smtClean="0">
                <a:latin typeface="+mn-ea"/>
              </a:rPr>
              <a:t>－</a:t>
            </a:r>
            <a:r>
              <a:rPr lang="en-US" altLang="ko-KR" sz="1900" dirty="0" smtClean="0">
                <a:latin typeface="+mn-ea"/>
              </a:rPr>
              <a:t>312       796</a:t>
            </a:r>
            <a:r>
              <a:rPr lang="ko-KR" altLang="en-US" sz="1900" dirty="0" smtClean="0">
                <a:latin typeface="+mn-ea"/>
              </a:rPr>
              <a:t>－</a:t>
            </a:r>
            <a:r>
              <a:rPr lang="en-US" altLang="ko-KR" sz="1900" dirty="0" smtClean="0">
                <a:latin typeface="+mn-ea"/>
              </a:rPr>
              <a:t>475</a:t>
            </a:r>
            <a:endParaRPr lang="ko-KR" altLang="en-US" sz="1900" dirty="0">
              <a:latin typeface="+mn-ea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659" y="2780928"/>
            <a:ext cx="432955" cy="432955"/>
          </a:xfrm>
          <a:prstGeom prst="rect">
            <a:avLst/>
          </a:prstGeom>
        </p:spPr>
      </p:pic>
      <p:pic>
        <p:nvPicPr>
          <p:cNvPr id="55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791" y="2871391"/>
            <a:ext cx="178101" cy="27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2271681" y="3153191"/>
            <a:ext cx="86409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+mn-ea"/>
              </a:rPr>
              <a:t>=342</a:t>
            </a:r>
            <a:endParaRPr lang="ko-KR" altLang="en-US" sz="1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01507" y="3153191"/>
            <a:ext cx="86409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+mn-ea"/>
              </a:rPr>
              <a:t>=321</a:t>
            </a:r>
            <a:endParaRPr lang="ko-KR" altLang="en-US" sz="19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841" y="30878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888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cdata2.tsherpa.co.kr/tsherpa/MultiMedia/Flash/2020/curri/index.html?flashxmlnum=youblue86&amp;classa=A8-C1-31-MM-MM-04-02-05-0-0-0-0&amp;classno=MM_31_04/suh_0301_01_0005/suh_0301_01_0005_101_1.html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43184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101803" y="2434553"/>
            <a:ext cx="1655471" cy="1125136"/>
            <a:chOff x="1601093" y="2026173"/>
            <a:chExt cx="1655471" cy="1125136"/>
          </a:xfrm>
        </p:grpSpPr>
        <p:sp>
          <p:nvSpPr>
            <p:cNvPr id="32" name="TextBox 3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5  7  3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900" dirty="0" smtClean="0">
                  <a:latin typeface="+mn-ea"/>
                </a:rPr>
                <a:t>－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1  3  2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4  4  1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9" name="그룹 38"/>
          <p:cNvGrpSpPr/>
          <p:nvPr/>
        </p:nvGrpSpPr>
        <p:grpSpPr>
          <a:xfrm>
            <a:off x="4031940" y="2431102"/>
            <a:ext cx="1655471" cy="1125136"/>
            <a:chOff x="1601093" y="2026173"/>
            <a:chExt cx="1655471" cy="1125136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7  5  2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900" dirty="0">
                  <a:latin typeface="+mn-ea"/>
                </a:rPr>
                <a:t>－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1  2  1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6  3  1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5566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11560" y="162880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868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두 가지 방법으로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cdata2.tsherpa.co.kr/tsherpa/MultiMedia/Flash/2020/curri/index.html?flashxmlnum=youblue86&amp;classa=A8-C1-31-MM-MM-04-02-05-0-0-0-0&amp;classno=MM_31_04/suh_0301_01_0005/suh_0301_01_0005_101_1.html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424814" y="2240868"/>
            <a:ext cx="514113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자리부터 빼주는 방법이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800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400, 60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20, 8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03" y="27583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543184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7" y="2240868"/>
            <a:ext cx="8966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598" y="229405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방법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1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7" y="3285060"/>
            <a:ext cx="8966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22598" y="333825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방법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1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6481" y="3273858"/>
            <a:ext cx="514113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자리부터 빼주는 방법이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7, 60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20, 800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37891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769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동네 도서관에 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745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사람들이 빌려간 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권일 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도서관에 몇 권이 남았는지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cdata2.tsherpa.co.kr/tsherpa/MultiMedia/Flash/2020/curri/index.html?flashxmlnum=youblue86&amp;classa=A8-C1-31-MM-MM-04-02-05-0-0-0-0&amp;classno=MM_31_04/suh_0301_01_0005/suh_0301_01_0005_101_1.html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안쪽이 아닌 오른쪽 옆에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17" y="2362336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59084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683568" y="1952836"/>
            <a:ext cx="5771445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1825772" y="2276872"/>
            <a:ext cx="365085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759" y="454512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213" y="454512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983645" y="457833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213=532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46" y="49190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608004" y="454468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60" y="48634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040052" y="4549009"/>
            <a:ext cx="7295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431843" y="43615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 bwMode="auto">
          <a:xfrm>
            <a:off x="656623" y="2276872"/>
            <a:ext cx="1070577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순서도: 대체 처리 3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8258" y="2636461"/>
            <a:ext cx="2665774" cy="180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63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배추를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489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포기를 뽑았는데 이 중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165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포기를 팔았습니다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포기가 남았는지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cdata2.tsherpa.co.kr/tsherpa/MultiMedia/Flash/2020/curri/index.html?flashxmlnum=youblue86&amp;classa=A8-C1-31-MM-MM-04-02-05-0-0-0-0&amp;classno=MM_31_04/suh_0301_01_0005/suh_0301_01_0005_101_1.html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포기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안쪽이 아닌 오른쪽 옆에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17" y="2362336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59084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683568" y="1952836"/>
            <a:ext cx="5649313" cy="21486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endCxn id="66" idx="3"/>
          </p:cNvCxnSpPr>
          <p:nvPr/>
        </p:nvCxnSpPr>
        <p:spPr bwMode="auto">
          <a:xfrm>
            <a:off x="6435301" y="1974322"/>
            <a:ext cx="332943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759" y="454512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213" y="454512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983645" y="457833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489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165=324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46" y="49190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608004" y="454468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60" y="48634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138553" y="4549009"/>
            <a:ext cx="7295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포기</a:t>
            </a:r>
          </a:p>
        </p:txBody>
      </p:sp>
      <p:sp>
        <p:nvSpPr>
          <p:cNvPr id="32" name="타원 31"/>
          <p:cNvSpPr/>
          <p:nvPr/>
        </p:nvSpPr>
        <p:spPr>
          <a:xfrm>
            <a:off x="5751626" y="4401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6335" y="2661201"/>
            <a:ext cx="2438382" cy="1771222"/>
          </a:xfrm>
          <a:prstGeom prst="rect">
            <a:avLst/>
          </a:prstGeom>
        </p:spPr>
      </p:pic>
      <p:cxnSp>
        <p:nvCxnSpPr>
          <p:cNvPr id="43" name="직선 연결선 42"/>
          <p:cNvCxnSpPr/>
          <p:nvPr/>
        </p:nvCxnSpPr>
        <p:spPr bwMode="auto">
          <a:xfrm>
            <a:off x="683568" y="2240868"/>
            <a:ext cx="259228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119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l="4213"/>
          <a:stretch/>
        </p:blipFill>
        <p:spPr>
          <a:xfrm>
            <a:off x="192745" y="1594439"/>
            <a:ext cx="3533573" cy="388511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문제에서 구하려는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18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29780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25374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02688" y="10696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4212" y="2258709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아빠가 선우보다 줄넘기를 몇 번 더 많이 했는지 구하려고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2893" y="3198293"/>
            <a:ext cx="360000" cy="355000"/>
          </a:xfrm>
          <a:prstGeom prst="rect">
            <a:avLst/>
          </a:prstGeom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76467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그림에 포함된 텍스트는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\app\resource\contents\lesson01\ops\lesson01\images\mm_31_1_04_02_01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71700" y="2456892"/>
            <a:ext cx="61178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dirty="0" smtClean="0">
                <a:latin typeface="+mn-ea"/>
                <a:ea typeface="+mn-ea"/>
              </a:rPr>
              <a:t>265</a:t>
            </a:r>
            <a:r>
              <a:rPr lang="ko-KR" altLang="en-US" sz="1800" dirty="0">
                <a:latin typeface="+mn-ea"/>
                <a:ea typeface="+mn-ea"/>
              </a:rPr>
              <a:t>번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71700" y="2719953"/>
            <a:ext cx="61178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smtClean="0">
                <a:latin typeface="+mn-ea"/>
                <a:ea typeface="+mn-ea"/>
              </a:rPr>
              <a:t>아빠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71700" y="3104964"/>
            <a:ext cx="61178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dirty="0" smtClean="0">
                <a:latin typeface="+mn-ea"/>
                <a:ea typeface="+mn-ea"/>
              </a:rPr>
              <a:t>123</a:t>
            </a:r>
            <a:r>
              <a:rPr lang="ko-KR" altLang="en-US" sz="1800" dirty="0" smtClean="0">
                <a:latin typeface="+mn-ea"/>
                <a:ea typeface="+mn-ea"/>
              </a:rPr>
              <a:t>번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71700" y="3368025"/>
            <a:ext cx="61178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smtClean="0">
                <a:latin typeface="+mn-ea"/>
                <a:ea typeface="+mn-ea"/>
              </a:rPr>
              <a:t>선</a:t>
            </a:r>
            <a:r>
              <a:rPr lang="ko-KR" altLang="en-US" sz="1800" dirty="0">
                <a:latin typeface="+mn-ea"/>
                <a:ea typeface="+mn-ea"/>
              </a:rPr>
              <a:t>우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66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넣고 텍스트 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3" y="1052736"/>
            <a:ext cx="6953678" cy="396044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02519" y="1943062"/>
            <a:ext cx="3333377" cy="2746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79018" y="1624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6338" y="2816932"/>
            <a:ext cx="61178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dirty="0" smtClean="0">
                <a:latin typeface="+mn-ea"/>
                <a:ea typeface="+mn-ea"/>
              </a:rPr>
              <a:t>265</a:t>
            </a:r>
            <a:r>
              <a:rPr lang="ko-KR" altLang="en-US" sz="1800" dirty="0">
                <a:latin typeface="+mn-ea"/>
                <a:ea typeface="+mn-ea"/>
              </a:rPr>
              <a:t>번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6338" y="3079993"/>
            <a:ext cx="61178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smtClean="0">
                <a:latin typeface="+mn-ea"/>
                <a:ea typeface="+mn-ea"/>
              </a:rPr>
              <a:t>아빠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76338" y="3465004"/>
            <a:ext cx="61178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dirty="0" smtClean="0">
                <a:latin typeface="+mn-ea"/>
                <a:ea typeface="+mn-ea"/>
              </a:rPr>
              <a:t>123</a:t>
            </a:r>
            <a:r>
              <a:rPr lang="ko-KR" altLang="en-US" sz="1800" dirty="0" smtClean="0">
                <a:latin typeface="+mn-ea"/>
                <a:ea typeface="+mn-ea"/>
              </a:rPr>
              <a:t>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76338" y="3728065"/>
            <a:ext cx="61178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smtClean="0">
                <a:latin typeface="+mn-ea"/>
                <a:ea typeface="+mn-ea"/>
              </a:rPr>
              <a:t>선</a:t>
            </a:r>
            <a:r>
              <a:rPr lang="ko-KR" altLang="en-US" sz="1800" dirty="0">
                <a:latin typeface="+mn-ea"/>
                <a:ea typeface="+mn-ea"/>
              </a:rPr>
              <a:t>우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9902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그림에 포함된 텍스트는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\app\resource\contents\lesson01\ops\lesson01\images\mm_31_1_04_02_01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l="4213"/>
          <a:stretch/>
        </p:blipFill>
        <p:spPr>
          <a:xfrm>
            <a:off x="192745" y="1594439"/>
            <a:ext cx="3533573" cy="388511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문제에서 알 수 있는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18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94212" y="2258709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선우는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줄넘기를 넘었습니다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5980" y="2550040"/>
            <a:ext cx="360000" cy="355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1700" y="2456892"/>
            <a:ext cx="61178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dirty="0" smtClean="0">
                <a:latin typeface="+mn-ea"/>
                <a:ea typeface="+mn-ea"/>
              </a:rPr>
              <a:t>265</a:t>
            </a:r>
            <a:r>
              <a:rPr lang="ko-KR" altLang="en-US" sz="1800" dirty="0">
                <a:latin typeface="+mn-ea"/>
                <a:ea typeface="+mn-ea"/>
              </a:rPr>
              <a:t>번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1700" y="2719953"/>
            <a:ext cx="61178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smtClean="0">
                <a:latin typeface="+mn-ea"/>
                <a:ea typeface="+mn-ea"/>
              </a:rPr>
              <a:t>아빠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71700" y="3104964"/>
            <a:ext cx="61178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dirty="0" smtClean="0">
                <a:latin typeface="+mn-ea"/>
                <a:ea typeface="+mn-ea"/>
              </a:rPr>
              <a:t>123</a:t>
            </a:r>
            <a:r>
              <a:rPr lang="ko-KR" altLang="en-US" sz="1800" dirty="0" smtClean="0">
                <a:latin typeface="+mn-ea"/>
                <a:ea typeface="+mn-ea"/>
              </a:rPr>
              <a:t>번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71700" y="3368025"/>
            <a:ext cx="61178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smtClean="0">
                <a:latin typeface="+mn-ea"/>
                <a:ea typeface="+mn-ea"/>
              </a:rPr>
              <a:t>선</a:t>
            </a:r>
            <a:r>
              <a:rPr lang="ko-KR" altLang="en-US" sz="1800" dirty="0">
                <a:latin typeface="+mn-ea"/>
                <a:ea typeface="+mn-ea"/>
              </a:rPr>
              <a:t>우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97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9685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없는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결과를 어림할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792251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없는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 원리를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9035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3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아빠는 선우보다 줄넘기를 몇 번 더 많이 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아빠는 선우보다 줄넘기를 몇 번 더 많이 했을지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300428" y="2443375"/>
            <a:ext cx="46382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140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정도 더 많이 했을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6" y="29249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52" y="246865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9" name="타원 58"/>
          <p:cNvSpPr/>
          <p:nvPr/>
        </p:nvSpPr>
        <p:spPr>
          <a:xfrm>
            <a:off x="1163110" y="2236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7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★[초등] 교사용DVD 자료\수학(박) 3-1 지도서\app\resource\contents\lesson01\ops\lesson01\images\mm_31_1_04_03_01\img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83" y="2384512"/>
            <a:ext cx="4814549" cy="208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아빠는 선우보다 줄넘기를 몇 번 더 많이 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첨부이미지 넣기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삭제하고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따로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http://ebook.tsherpa.co.kr/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  <a:hlinkClick r:id="rId3"/>
              </a:rPr>
              <a:t>webdata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/15/2021test/math31p/viewer/contents/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  <a:hlinkClick r:id="rId3"/>
              </a:rPr>
              <a:t>index.html?contentInformationURL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=../../resource/contents/lesson01/&amp;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pageName=mm_31_1_04_03_01.html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구할 수 있을지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7" name="타원 26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7681" y="4626016"/>
            <a:ext cx="617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놓고 빼는 수만큼 덜어 내어 구할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31" y="45295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38" y="4635310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59329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755576" y="2241086"/>
            <a:ext cx="2376264" cy="88360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992097" y="2203874"/>
            <a:ext cx="2376264" cy="88360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750519" y="2478200"/>
            <a:ext cx="1653846" cy="88360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947478" y="2589968"/>
            <a:ext cx="1332136" cy="66061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51520" y="2240868"/>
            <a:ext cx="2607146" cy="864096"/>
          </a:xfrm>
          <a:prstGeom prst="wedgeRoundRectCallout">
            <a:avLst>
              <a:gd name="adj1" fmla="val 35385"/>
              <a:gd name="adj2" fmla="val 68012"/>
              <a:gd name="adj3" fmla="val 16667"/>
            </a:avLst>
          </a:prstGeom>
          <a:ln>
            <a:solidFill>
              <a:srgbClr val="FF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265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에서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123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이 될 때까지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거꾸로 세어 볼까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?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3815916" y="2235325"/>
            <a:ext cx="2563235" cy="864096"/>
          </a:xfrm>
          <a:prstGeom prst="wedgeRoundRectCallout">
            <a:avLst>
              <a:gd name="adj1" fmla="val -20144"/>
              <a:gd name="adj2" fmla="val 64392"/>
              <a:gd name="adj3" fmla="val 16667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나는 수 모형을 이용하여 </a:t>
            </a:r>
            <a:endParaRPr lang="en-US" altLang="ko-KR" sz="16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생각해 볼 거야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+mn-ea"/>
              </a:rPr>
              <a:t>!</a:t>
            </a:r>
            <a:endParaRPr lang="ko-KR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795439" y="32909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790382" y="50844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1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41991</TotalTime>
  <Words>3236</Words>
  <Application>Microsoft Office PowerPoint</Application>
  <PresentationFormat>화면 슬라이드 쇼(4:3)</PresentationFormat>
  <Paragraphs>990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7209</cp:revision>
  <dcterms:created xsi:type="dcterms:W3CDTF">2008-07-15T12:19:11Z</dcterms:created>
  <dcterms:modified xsi:type="dcterms:W3CDTF">2022-01-05T23:50:24Z</dcterms:modified>
</cp:coreProperties>
</file>