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782" r:id="rId2"/>
    <p:sldId id="783" r:id="rId3"/>
    <p:sldId id="1338" r:id="rId4"/>
    <p:sldId id="1395" r:id="rId5"/>
    <p:sldId id="1370" r:id="rId6"/>
    <p:sldId id="1339" r:id="rId7"/>
    <p:sldId id="1396" r:id="rId8"/>
    <p:sldId id="1341" r:id="rId9"/>
    <p:sldId id="1342" r:id="rId10"/>
    <p:sldId id="1405" r:id="rId11"/>
    <p:sldId id="1404" r:id="rId12"/>
    <p:sldId id="1345" r:id="rId13"/>
    <p:sldId id="1361" r:id="rId14"/>
    <p:sldId id="1407" r:id="rId15"/>
    <p:sldId id="1406" r:id="rId16"/>
    <p:sldId id="1348" r:id="rId17"/>
    <p:sldId id="1364" r:id="rId18"/>
    <p:sldId id="1408" r:id="rId19"/>
    <p:sldId id="1393" r:id="rId20"/>
    <p:sldId id="1366" r:id="rId21"/>
    <p:sldId id="1410" r:id="rId22"/>
    <p:sldId id="1409" r:id="rId23"/>
    <p:sldId id="1355" r:id="rId24"/>
    <p:sldId id="1401" r:id="rId25"/>
    <p:sldId id="1402" r:id="rId26"/>
    <p:sldId id="1403" r:id="rId27"/>
    <p:sldId id="1378" r:id="rId28"/>
    <p:sldId id="1411" r:id="rId2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FC1"/>
    <a:srgbClr val="F5DA75"/>
    <a:srgbClr val="517B70"/>
    <a:srgbClr val="C4E9B2"/>
    <a:srgbClr val="D2E8FF"/>
    <a:srgbClr val="6184DB"/>
    <a:srgbClr val="E8EEDA"/>
    <a:srgbClr val="FFF0BF"/>
    <a:srgbClr val="E5F5BF"/>
    <a:srgbClr val="456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14" autoAdjust="0"/>
    <p:restoredTop sz="96686" autoAdjust="0"/>
  </p:normalViewPr>
  <p:slideViewPr>
    <p:cSldViewPr>
      <p:cViewPr>
        <p:scale>
          <a:sx n="125" d="100"/>
          <a:sy n="125" d="100"/>
        </p:scale>
        <p:origin x="-1356" y="-3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274812"/>
              </p:ext>
            </p:extLst>
          </p:nvPr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3.jpeg"/><Relationship Id="rId9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16.jpe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0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0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9.png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9.png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13.jpe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10" Type="http://schemas.openxmlformats.org/officeDocument/2006/relationships/image" Target="../media/image27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3.png"/><Relationship Id="rId3" Type="http://schemas.openxmlformats.org/officeDocument/2006/relationships/image" Target="../media/image28.jpeg"/><Relationship Id="rId7" Type="http://schemas.openxmlformats.org/officeDocument/2006/relationships/image" Target="../media/image26.jpeg"/><Relationship Id="rId12" Type="http://schemas.openxmlformats.org/officeDocument/2006/relationships/image" Target="../media/image1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32.png"/><Relationship Id="rId5" Type="http://schemas.openxmlformats.org/officeDocument/2006/relationships/image" Target="../media/image10.jpeg"/><Relationship Id="rId10" Type="http://schemas.openxmlformats.org/officeDocument/2006/relationships/image" Target="../media/image31.png"/><Relationship Id="rId4" Type="http://schemas.openxmlformats.org/officeDocument/2006/relationships/image" Target="../media/image9.png"/><Relationship Id="rId9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27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28.jpeg"/><Relationship Id="rId9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image" Target="../media/image13.jpe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11" Type="http://schemas.openxmlformats.org/officeDocument/2006/relationships/image" Target="../media/image30.png"/><Relationship Id="rId5" Type="http://schemas.openxmlformats.org/officeDocument/2006/relationships/image" Target="../media/image9.png"/><Relationship Id="rId10" Type="http://schemas.openxmlformats.org/officeDocument/2006/relationships/image" Target="../media/image31.png"/><Relationship Id="rId4" Type="http://schemas.openxmlformats.org/officeDocument/2006/relationships/image" Target="../media/image28.jpeg"/><Relationship Id="rId9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6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31.png"/><Relationship Id="rId5" Type="http://schemas.openxmlformats.org/officeDocument/2006/relationships/image" Target="../media/image9.png"/><Relationship Id="rId15" Type="http://schemas.openxmlformats.org/officeDocument/2006/relationships/image" Target="../media/image27.png"/><Relationship Id="rId10" Type="http://schemas.openxmlformats.org/officeDocument/2006/relationships/image" Target="../media/image35.png"/><Relationship Id="rId4" Type="http://schemas.openxmlformats.org/officeDocument/2006/relationships/image" Target="../media/image28.jpeg"/><Relationship Id="rId9" Type="http://schemas.openxmlformats.org/officeDocument/2006/relationships/image" Target="../media/image26.jpeg"/><Relationship Id="rId1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38.png"/><Relationship Id="rId5" Type="http://schemas.openxmlformats.org/officeDocument/2006/relationships/image" Target="../media/image14.png"/><Relationship Id="rId10" Type="http://schemas.openxmlformats.org/officeDocument/2006/relationships/image" Target="../media/image27.png"/><Relationship Id="rId4" Type="http://schemas.openxmlformats.org/officeDocument/2006/relationships/image" Target="../media/image13.jpe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3.jpe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9557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85746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14715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뺄셈을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suhi_p_0301_01_0006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922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736" y="2188926"/>
            <a:ext cx="5945678" cy="1709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228967" y="3457415"/>
            <a:ext cx="588623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68914" y="2395271"/>
            <a:ext cx="588623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845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10296" y="3457667"/>
            <a:ext cx="107686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419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8962" y="1412776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    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541" y="143760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5" y="3608742"/>
            <a:ext cx="331562" cy="300956"/>
          </a:xfrm>
          <a:prstGeom prst="rect">
            <a:avLst/>
          </a:prstGeom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298" y="54259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1179193" y="3636097"/>
            <a:ext cx="5265015" cy="1773123"/>
            <a:chOff x="6022341" y="3209231"/>
            <a:chExt cx="5265015" cy="1773123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6056482" y="4799667"/>
              <a:ext cx="5214529" cy="182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6022341" y="3209231"/>
              <a:ext cx="5265015" cy="493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152596" y="3663624"/>
              <a:ext cx="4931927" cy="110421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173927" y="3680239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8 4 5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16570" y="3980474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4 2 6</a:t>
              </a:r>
            </a:p>
          </p:txBody>
        </p:sp>
        <p:cxnSp>
          <p:nvCxnSpPr>
            <p:cNvPr id="39" name="직선 연결선 38"/>
            <p:cNvCxnSpPr/>
            <p:nvPr/>
          </p:nvCxnSpPr>
          <p:spPr bwMode="auto">
            <a:xfrm flipV="1">
              <a:off x="7947742" y="4365732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8142310" y="4338717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4 1 9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436775" y="3954700"/>
            <a:ext cx="767645" cy="452640"/>
            <a:chOff x="2425818" y="1927865"/>
            <a:chExt cx="767645" cy="452640"/>
          </a:xfrm>
        </p:grpSpPr>
        <p:sp>
          <p:nvSpPr>
            <p:cNvPr id="49" name="TextBox 48"/>
            <p:cNvSpPr txBox="1"/>
            <p:nvPr/>
          </p:nvSpPr>
          <p:spPr>
            <a:xfrm>
              <a:off x="2425818" y="1927865"/>
              <a:ext cx="7676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10</a:t>
              </a:r>
              <a:endPara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 bwMode="auto">
            <a:xfrm flipV="1">
              <a:off x="2623707" y="2216721"/>
              <a:ext cx="132840" cy="16378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풀이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67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    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898" y="2218335"/>
            <a:ext cx="5577249" cy="171657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637938" y="3465004"/>
            <a:ext cx="978964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219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76826" y="3469447"/>
            <a:ext cx="588623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518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36264" y="2530915"/>
            <a:ext cx="588623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737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565" y="166480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64" y="3661807"/>
            <a:ext cx="331562" cy="300956"/>
          </a:xfrm>
          <a:prstGeom prst="rect">
            <a:avLst/>
          </a:prstGeom>
        </p:spPr>
      </p:pic>
      <p:grpSp>
        <p:nvGrpSpPr>
          <p:cNvPr id="54" name="그룹 53"/>
          <p:cNvGrpSpPr/>
          <p:nvPr/>
        </p:nvGrpSpPr>
        <p:grpSpPr>
          <a:xfrm>
            <a:off x="1062825" y="3424642"/>
            <a:ext cx="5265015" cy="1773123"/>
            <a:chOff x="6022341" y="3209231"/>
            <a:chExt cx="5265015" cy="1773123"/>
          </a:xfrm>
        </p:grpSpPr>
        <p:pic>
          <p:nvPicPr>
            <p:cNvPr id="55" name="Picture 2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02"/>
            <a:stretch/>
          </p:blipFill>
          <p:spPr bwMode="auto">
            <a:xfrm>
              <a:off x="6056482" y="4799667"/>
              <a:ext cx="5214529" cy="182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2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87"/>
            <a:stretch/>
          </p:blipFill>
          <p:spPr bwMode="auto">
            <a:xfrm>
              <a:off x="6022341" y="3209231"/>
              <a:ext cx="5265015" cy="493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직사각형 60"/>
            <p:cNvSpPr/>
            <p:nvPr/>
          </p:nvSpPr>
          <p:spPr>
            <a:xfrm>
              <a:off x="6152596" y="3663624"/>
              <a:ext cx="4931927" cy="110421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173927" y="3680239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7 3 7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16570" y="3980474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5 1 8</a:t>
              </a:r>
            </a:p>
          </p:txBody>
        </p:sp>
        <p:cxnSp>
          <p:nvCxnSpPr>
            <p:cNvPr id="65" name="직선 연결선 64"/>
            <p:cNvCxnSpPr/>
            <p:nvPr/>
          </p:nvCxnSpPr>
          <p:spPr bwMode="auto">
            <a:xfrm flipV="1">
              <a:off x="7947742" y="4365732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8142310" y="4338717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2 1 9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320407" y="3743245"/>
            <a:ext cx="767645" cy="452640"/>
            <a:chOff x="2425818" y="1927865"/>
            <a:chExt cx="767645" cy="452640"/>
          </a:xfrm>
        </p:grpSpPr>
        <p:sp>
          <p:nvSpPr>
            <p:cNvPr id="68" name="TextBox 67"/>
            <p:cNvSpPr txBox="1"/>
            <p:nvPr/>
          </p:nvSpPr>
          <p:spPr>
            <a:xfrm>
              <a:off x="2425818" y="1927865"/>
              <a:ext cx="7676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10</a:t>
              </a:r>
              <a:endPara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 bwMode="auto">
            <a:xfrm flipV="1">
              <a:off x="2623707" y="2216721"/>
              <a:ext cx="132840" cy="163784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5903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908744"/>
              </p:ext>
            </p:extLst>
          </p:nvPr>
        </p:nvGraphicFramePr>
        <p:xfrm>
          <a:off x="7021498" y="756779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983593" y="1120247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28822" y="143967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491731" y="126452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481438" y="1208841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28" y="526544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199988" y="126146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189695" y="1205781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11949" y="1266617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01656" y="1210937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20206" y="1263557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09913" y="1207877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45417" y="127195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35124" y="1216270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90071" y="49692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21198" y="1267823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21198" y="1212143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53674" y="12688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43381" y="1213210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62" y="526544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30669" y="49755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33760" y="156667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33760" y="361454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669570" y="216719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9930" y="1653925"/>
            <a:ext cx="630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3" y="1682478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59" y="1678654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4" y="512413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207807" y="5003643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384000"/>
              </p:ext>
            </p:extLst>
          </p:nvPr>
        </p:nvGraphicFramePr>
        <p:xfrm>
          <a:off x="1387127" y="2276872"/>
          <a:ext cx="4645450" cy="6023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9090"/>
                <a:gridCol w="929090"/>
                <a:gridCol w="929090"/>
                <a:gridCol w="929090"/>
                <a:gridCol w="929090"/>
              </a:tblGrid>
              <a:tr h="60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136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00101"/>
              </p:ext>
            </p:extLst>
          </p:nvPr>
        </p:nvGraphicFramePr>
        <p:xfrm>
          <a:off x="1387127" y="3140968"/>
          <a:ext cx="4645450" cy="6023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9090"/>
                <a:gridCol w="929090"/>
                <a:gridCol w="929090"/>
                <a:gridCol w="929090"/>
                <a:gridCol w="929090"/>
              </a:tblGrid>
              <a:tr h="60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542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4" name="그림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528" y="2636912"/>
            <a:ext cx="331562" cy="300956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180" y="3465004"/>
            <a:ext cx="331562" cy="3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922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50" name="타원 49"/>
          <p:cNvSpPr/>
          <p:nvPr/>
        </p:nvSpPr>
        <p:spPr>
          <a:xfrm>
            <a:off x="133041" y="12313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2169" y="1411717"/>
            <a:ext cx="630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313311"/>
              </p:ext>
            </p:extLst>
          </p:nvPr>
        </p:nvGraphicFramePr>
        <p:xfrm>
          <a:off x="1387127" y="2276872"/>
          <a:ext cx="4645450" cy="6023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9090"/>
                <a:gridCol w="929090"/>
                <a:gridCol w="929090"/>
                <a:gridCol w="929090"/>
                <a:gridCol w="929090"/>
              </a:tblGrid>
              <a:tr h="60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234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447580"/>
              </p:ext>
            </p:extLst>
          </p:nvPr>
        </p:nvGraphicFramePr>
        <p:xfrm>
          <a:off x="1387127" y="3140968"/>
          <a:ext cx="4645450" cy="6023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9090"/>
                <a:gridCol w="929090"/>
                <a:gridCol w="929090"/>
                <a:gridCol w="929090"/>
                <a:gridCol w="929090"/>
              </a:tblGrid>
              <a:tr h="60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5DA7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5DA7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5DA7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5DA7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212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BEFC1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528" y="2636912"/>
            <a:ext cx="331562" cy="300956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180" y="3465004"/>
            <a:ext cx="331562" cy="300956"/>
          </a:xfrm>
          <a:prstGeom prst="rect">
            <a:avLst/>
          </a:prstGeom>
        </p:spPr>
      </p:pic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48" y="540940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4860032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922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50" name="타원 49"/>
          <p:cNvSpPr/>
          <p:nvPr/>
        </p:nvSpPr>
        <p:spPr>
          <a:xfrm>
            <a:off x="133041" y="12313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82169" y="1411717"/>
            <a:ext cx="630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060883"/>
              </p:ext>
            </p:extLst>
          </p:nvPr>
        </p:nvGraphicFramePr>
        <p:xfrm>
          <a:off x="1387127" y="2276872"/>
          <a:ext cx="4645450" cy="6023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9090"/>
                <a:gridCol w="929090"/>
                <a:gridCol w="929090"/>
                <a:gridCol w="929090"/>
                <a:gridCol w="929090"/>
              </a:tblGrid>
              <a:tr h="60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234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49625"/>
              </p:ext>
            </p:extLst>
          </p:nvPr>
        </p:nvGraphicFramePr>
        <p:xfrm>
          <a:off x="1387127" y="3140968"/>
          <a:ext cx="4645450" cy="6023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9090"/>
                <a:gridCol w="929090"/>
                <a:gridCol w="929090"/>
                <a:gridCol w="929090"/>
                <a:gridCol w="929090"/>
              </a:tblGrid>
              <a:tr h="60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5DA7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5DA7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5DA7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5DA7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212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BEFC1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528" y="2636912"/>
            <a:ext cx="331562" cy="300956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180" y="3465004"/>
            <a:ext cx="331562" cy="300956"/>
          </a:xfrm>
          <a:prstGeom prst="rect">
            <a:avLst/>
          </a:prstGeom>
        </p:spPr>
      </p:pic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48" y="540940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295635" y="4860315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261494" y="3269879"/>
            <a:ext cx="5265015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2070256" y="3717032"/>
            <a:ext cx="1183345" cy="1124739"/>
            <a:chOff x="2070256" y="3717032"/>
            <a:chExt cx="1183345" cy="1124739"/>
          </a:xfrm>
        </p:grpSpPr>
        <p:sp>
          <p:nvSpPr>
            <p:cNvPr id="34" name="TextBox 33"/>
            <p:cNvSpPr txBox="1"/>
            <p:nvPr/>
          </p:nvSpPr>
          <p:spPr>
            <a:xfrm>
              <a:off x="2332833" y="3717032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6 5 2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070256" y="4053370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4 1 8</a:t>
              </a:r>
            </a:p>
          </p:txBody>
        </p:sp>
        <p:cxnSp>
          <p:nvCxnSpPr>
            <p:cNvPr id="36" name="직선 연결선 35"/>
            <p:cNvCxnSpPr/>
            <p:nvPr/>
          </p:nvCxnSpPr>
          <p:spPr bwMode="auto">
            <a:xfrm flipV="1">
              <a:off x="2161779" y="4435136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2327236" y="4441661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2 3 4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808234" y="3588646"/>
            <a:ext cx="35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4146364" y="3736429"/>
            <a:ext cx="1183345" cy="1130222"/>
            <a:chOff x="2153391" y="2585632"/>
            <a:chExt cx="1183345" cy="1130222"/>
          </a:xfrm>
        </p:grpSpPr>
        <p:sp>
          <p:nvSpPr>
            <p:cNvPr id="41" name="TextBox 40"/>
            <p:cNvSpPr txBox="1"/>
            <p:nvPr/>
          </p:nvSpPr>
          <p:spPr>
            <a:xfrm>
              <a:off x="2415968" y="2585632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3 4 1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53391" y="2921970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1 2 9</a:t>
              </a:r>
            </a:p>
          </p:txBody>
        </p:sp>
        <p:cxnSp>
          <p:nvCxnSpPr>
            <p:cNvPr id="44" name="직선 연결선 43"/>
            <p:cNvCxnSpPr/>
            <p:nvPr/>
          </p:nvCxnSpPr>
          <p:spPr bwMode="auto">
            <a:xfrm flipV="1">
              <a:off x="2244914" y="3303736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2428206" y="3315744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2 1 2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605633" y="3593921"/>
            <a:ext cx="255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0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69473" y="3619028"/>
            <a:ext cx="255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63044" y="3618992"/>
            <a:ext cx="33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cxnSp>
        <p:nvCxnSpPr>
          <p:cNvPr id="51" name="직선 연결선 50"/>
          <p:cNvCxnSpPr/>
          <p:nvPr/>
        </p:nvCxnSpPr>
        <p:spPr bwMode="auto">
          <a:xfrm flipV="1">
            <a:off x="2627784" y="3834867"/>
            <a:ext cx="180450" cy="17019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/>
          <p:cNvCxnSpPr/>
          <p:nvPr/>
        </p:nvCxnSpPr>
        <p:spPr bwMode="auto">
          <a:xfrm flipV="1">
            <a:off x="4697791" y="3834867"/>
            <a:ext cx="180450" cy="17019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풀이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4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53574"/>
              </p:ext>
            </p:extLst>
          </p:nvPr>
        </p:nvGraphicFramePr>
        <p:xfrm>
          <a:off x="7021498" y="756779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28822" y="143967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491731" y="126452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481438" y="1208841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28" y="526544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199988" y="126146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189695" y="1205781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11949" y="1266617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01656" y="1210937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20206" y="1263557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09913" y="1207877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45417" y="127195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35124" y="1216270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21198" y="1267823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21198" y="1212143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53674" y="12688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43381" y="1213210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62" y="5265444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33760" y="156667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33760" y="361454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669570" y="216719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9930" y="1653925"/>
            <a:ext cx="630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빈칸에 알맞은 수를 써넣으세요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3" y="1682478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59" y="1678654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4" y="512413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53224"/>
              </p:ext>
            </p:extLst>
          </p:nvPr>
        </p:nvGraphicFramePr>
        <p:xfrm>
          <a:off x="1387127" y="2276872"/>
          <a:ext cx="4645450" cy="6023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9090"/>
                <a:gridCol w="929090"/>
                <a:gridCol w="929090"/>
                <a:gridCol w="929090"/>
                <a:gridCol w="929090"/>
              </a:tblGrid>
              <a:tr h="60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136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805570"/>
              </p:ext>
            </p:extLst>
          </p:nvPr>
        </p:nvGraphicFramePr>
        <p:xfrm>
          <a:off x="1387127" y="3140968"/>
          <a:ext cx="4645450" cy="6023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9090"/>
                <a:gridCol w="929090"/>
                <a:gridCol w="929090"/>
                <a:gridCol w="929090"/>
                <a:gridCol w="929090"/>
              </a:tblGrid>
              <a:tr h="60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542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4" name="그림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528" y="2636912"/>
            <a:ext cx="331562" cy="300956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180" y="3465004"/>
            <a:ext cx="331562" cy="30095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983593" y="1120247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295635" y="4860315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261494" y="3269879"/>
            <a:ext cx="5265015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2070256" y="3717032"/>
            <a:ext cx="1183345" cy="1124739"/>
            <a:chOff x="2070256" y="3717032"/>
            <a:chExt cx="1183345" cy="1124739"/>
          </a:xfrm>
        </p:grpSpPr>
        <p:sp>
          <p:nvSpPr>
            <p:cNvPr id="62" name="TextBox 61"/>
            <p:cNvSpPr txBox="1"/>
            <p:nvPr/>
          </p:nvSpPr>
          <p:spPr>
            <a:xfrm>
              <a:off x="2332833" y="3717032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5 5 4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070256" y="4053370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4 1 8</a:t>
              </a:r>
            </a:p>
          </p:txBody>
        </p:sp>
        <p:cxnSp>
          <p:nvCxnSpPr>
            <p:cNvPr id="65" name="직선 연결선 64"/>
            <p:cNvCxnSpPr/>
            <p:nvPr/>
          </p:nvCxnSpPr>
          <p:spPr bwMode="auto">
            <a:xfrm flipV="1">
              <a:off x="2161779" y="4435136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2327236" y="4441661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1 3 6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808234" y="3588646"/>
            <a:ext cx="35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4146364" y="3736429"/>
            <a:ext cx="1183345" cy="1130222"/>
            <a:chOff x="2153391" y="2585632"/>
            <a:chExt cx="1183345" cy="1130222"/>
          </a:xfrm>
        </p:grpSpPr>
        <p:sp>
          <p:nvSpPr>
            <p:cNvPr id="70" name="TextBox 69"/>
            <p:cNvSpPr txBox="1"/>
            <p:nvPr/>
          </p:nvSpPr>
          <p:spPr>
            <a:xfrm>
              <a:off x="2415968" y="2585632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6 7 1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153391" y="2921970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1 2 9</a:t>
              </a:r>
            </a:p>
          </p:txBody>
        </p:sp>
        <p:cxnSp>
          <p:nvCxnSpPr>
            <p:cNvPr id="72" name="직선 연결선 71"/>
            <p:cNvCxnSpPr/>
            <p:nvPr/>
          </p:nvCxnSpPr>
          <p:spPr bwMode="auto">
            <a:xfrm flipV="1">
              <a:off x="2244914" y="3303736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TextBox 72"/>
            <p:cNvSpPr txBox="1"/>
            <p:nvPr/>
          </p:nvSpPr>
          <p:spPr>
            <a:xfrm>
              <a:off x="2428206" y="3315744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5 4 2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2605633" y="3593921"/>
            <a:ext cx="255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0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669473" y="3619028"/>
            <a:ext cx="255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863044" y="3618992"/>
            <a:ext cx="33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cxnSp>
        <p:nvCxnSpPr>
          <p:cNvPr id="78" name="직선 연결선 77"/>
          <p:cNvCxnSpPr/>
          <p:nvPr/>
        </p:nvCxnSpPr>
        <p:spPr bwMode="auto">
          <a:xfrm flipV="1">
            <a:off x="2627784" y="3834867"/>
            <a:ext cx="180450" cy="17019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/>
          <p:cNvCxnSpPr/>
          <p:nvPr/>
        </p:nvCxnSpPr>
        <p:spPr bwMode="auto">
          <a:xfrm flipV="1">
            <a:off x="4697791" y="3834867"/>
            <a:ext cx="180450" cy="17019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7309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4681042" y="3018031"/>
            <a:ext cx="621802" cy="4032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195736" y="2992387"/>
            <a:ext cx="1840134" cy="4032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04986" y="1604990"/>
            <a:ext cx="630727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시우는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종이학을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397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마리 접었고 지호는 시우보다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마리 더 적게 접었습니다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지호가 접은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종이학은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몇 마리일까요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65822" y="2992886"/>
            <a:ext cx="2298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397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193=186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80012" y="2996952"/>
            <a:ext cx="643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186</a:t>
            </a: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93" y="2980233"/>
            <a:ext cx="457013" cy="403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389" y="3005877"/>
            <a:ext cx="46776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5197880" y="3018735"/>
            <a:ext cx="9582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마리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565548" y="28529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216" y="3342347"/>
            <a:ext cx="331562" cy="300956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33" y="3358950"/>
            <a:ext cx="331562" cy="3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62227"/>
            <a:ext cx="6999604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6022341" y="51712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33538" y="11930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7544" y="1408710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주미는 딱지를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371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 접었고 현수는 주미보다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 더 적게 접었습니다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현수가 접은 딱지는 몇 장일까요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타원 29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975592" y="2420888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213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11" y="2455076"/>
            <a:ext cx="331562" cy="30095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809049" y="2420888"/>
            <a:ext cx="47491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</a:p>
        </p:txBody>
      </p:sp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431" y="542615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/>
          <p:cNvSpPr/>
          <p:nvPr/>
        </p:nvSpPr>
        <p:spPr>
          <a:xfrm>
            <a:off x="4769203" y="527644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376133" y="4983432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341992" y="3392996"/>
            <a:ext cx="5265015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427092" y="3909826"/>
            <a:ext cx="6307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현수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접은 딱지 수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주미가 접은 딱지 수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158</a:t>
            </a: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=371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213(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4681042" y="3018031"/>
            <a:ext cx="621802" cy="4032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195736" y="2992387"/>
            <a:ext cx="1840134" cy="4032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04986" y="1604990"/>
            <a:ext cx="630727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시우는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종이학을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397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마리 접었고 지호는 시우보다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마리 더 적게 접었습니다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지호가 접은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종이학은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몇 마리일까요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65822" y="2992886"/>
            <a:ext cx="2298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397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193=186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80012" y="2996952"/>
            <a:ext cx="643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186</a:t>
            </a: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93" y="2980233"/>
            <a:ext cx="457013" cy="403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389" y="3005877"/>
            <a:ext cx="46776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5197880" y="3018735"/>
            <a:ext cx="9582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마리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089037" y="4959894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054896" y="3369458"/>
            <a:ext cx="5265015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1139996" y="3873822"/>
            <a:ext cx="6307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지호가 접은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종이학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시우가 접은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종이학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193</a:t>
            </a:r>
          </a:p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=379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186(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73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수를 골라 두 수의 차가 가장 큰 식을 만들어 계산해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중요표시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sp>
        <p:nvSpPr>
          <p:cNvPr id="72" name="순서도: 대체 처리 71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대체 처리 7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07904" y="2276872"/>
            <a:ext cx="2254081" cy="9001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970392" y="2510987"/>
            <a:ext cx="2254081" cy="9001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977" y="2347812"/>
            <a:ext cx="5637192" cy="103663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356919" y="2690193"/>
            <a:ext cx="631904" cy="400110"/>
          </a:xfrm>
          <a:prstGeom prst="rect">
            <a:avLst/>
          </a:prstGeom>
          <a:solidFill>
            <a:srgbClr val="E8EEDA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>
                <a:latin typeface="+mn-ea"/>
                <a:ea typeface="+mn-ea"/>
              </a:rPr>
              <a:t>713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72011" y="2704854"/>
            <a:ext cx="631904" cy="400110"/>
          </a:xfrm>
          <a:prstGeom prst="rect">
            <a:avLst/>
          </a:prstGeom>
          <a:solidFill>
            <a:srgbClr val="E8EEDA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>
                <a:latin typeface="+mn-ea"/>
                <a:ea typeface="+mn-ea"/>
              </a:rPr>
              <a:t>882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78248" y="2704854"/>
            <a:ext cx="631904" cy="400110"/>
          </a:xfrm>
          <a:prstGeom prst="rect">
            <a:avLst/>
          </a:prstGeom>
          <a:solidFill>
            <a:srgbClr val="E8EEDA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>
                <a:latin typeface="+mn-ea"/>
                <a:ea typeface="+mn-ea"/>
              </a:rPr>
              <a:t>259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29177" y="2704691"/>
            <a:ext cx="674971" cy="400110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+mn-ea"/>
                <a:ea typeface="+mn-ea"/>
              </a:rPr>
              <a:t>644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13665" y="3704456"/>
            <a:ext cx="607859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882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09556" y="3704456"/>
            <a:ext cx="607859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259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09656" y="3704454"/>
            <a:ext cx="607859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623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84" y="4048130"/>
            <a:ext cx="331562" cy="300956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601" y="4048130"/>
            <a:ext cx="331562" cy="30095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19" y="4048130"/>
            <a:ext cx="331562" cy="300956"/>
          </a:xfrm>
          <a:prstGeom prst="rect">
            <a:avLst/>
          </a:prstGeom>
        </p:spPr>
      </p:pic>
      <p:sp>
        <p:nvSpPr>
          <p:cNvPr id="69" name="타원 68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688412" y="508765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</a:p>
        </p:txBody>
      </p:sp>
      <p:sp>
        <p:nvSpPr>
          <p:cNvPr id="80" name="타원 79"/>
          <p:cNvSpPr/>
          <p:nvPr/>
        </p:nvSpPr>
        <p:spPr>
          <a:xfrm>
            <a:off x="5701611" y="510237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05" y="1953614"/>
            <a:ext cx="420441" cy="354056"/>
          </a:xfrm>
          <a:prstGeom prst="rect">
            <a:avLst/>
          </a:prstGeom>
        </p:spPr>
      </p:pic>
      <p:sp>
        <p:nvSpPr>
          <p:cNvPr id="82" name="타원 81"/>
          <p:cNvSpPr/>
          <p:nvPr/>
        </p:nvSpPr>
        <p:spPr>
          <a:xfrm>
            <a:off x="147783" y="191761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38178" y="3704455"/>
            <a:ext cx="13899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    ＝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8662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252931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suhi_p_0301_01_0006.html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/>
          <p:cNvSpPr/>
          <p:nvPr/>
        </p:nvSpPr>
        <p:spPr>
          <a:xfrm>
            <a:off x="0" y="692356"/>
            <a:ext cx="6999604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38178" y="3704455"/>
            <a:ext cx="13899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    ＝              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6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깜짝 문제 약물 사용하여 텍스트 변경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09743" y="968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87971" y="17126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181612" y="2325789"/>
            <a:ext cx="1434504" cy="8511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316609" y="3262562"/>
            <a:ext cx="1223797" cy="2194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7612" y="1412776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수를 골라 두 수의 차가 가장 큰 식을 만들어 계산해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977" y="2347812"/>
            <a:ext cx="5637192" cy="103663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368942" y="2690193"/>
            <a:ext cx="607859" cy="400110"/>
          </a:xfrm>
          <a:prstGeom prst="rect">
            <a:avLst/>
          </a:prstGeom>
          <a:solidFill>
            <a:srgbClr val="E8EEDA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>
                <a:latin typeface="+mn-ea"/>
                <a:ea typeface="+mn-ea"/>
              </a:rPr>
              <a:t>824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84034" y="2704854"/>
            <a:ext cx="607859" cy="400110"/>
          </a:xfrm>
          <a:prstGeom prst="rect">
            <a:avLst/>
          </a:prstGeom>
          <a:solidFill>
            <a:srgbClr val="E8EEDA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>
                <a:latin typeface="+mn-ea"/>
                <a:ea typeface="+mn-ea"/>
              </a:rPr>
              <a:t>971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90271" y="2704854"/>
            <a:ext cx="607859" cy="400110"/>
          </a:xfrm>
          <a:prstGeom prst="rect">
            <a:avLst/>
          </a:prstGeom>
          <a:solidFill>
            <a:srgbClr val="E8EEDA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>
                <a:latin typeface="+mn-ea"/>
                <a:ea typeface="+mn-ea"/>
              </a:rPr>
              <a:t>143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29177" y="2704691"/>
            <a:ext cx="674971" cy="400110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+mn-ea"/>
                <a:ea typeface="+mn-ea"/>
              </a:rPr>
              <a:t>562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13665" y="3704456"/>
            <a:ext cx="607859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971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09556" y="3704456"/>
            <a:ext cx="607859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143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09656" y="3704454"/>
            <a:ext cx="607859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828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84" y="4048130"/>
            <a:ext cx="331562" cy="300956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601" y="4048130"/>
            <a:ext cx="331562" cy="300956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19" y="4048130"/>
            <a:ext cx="331562" cy="300956"/>
          </a:xfrm>
          <a:prstGeom prst="rect">
            <a:avLst/>
          </a:prstGeom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431" y="542615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4769203" y="527644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</a:p>
        </p:txBody>
      </p:sp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/>
          <p:cNvSpPr/>
          <p:nvPr/>
        </p:nvSpPr>
        <p:spPr>
          <a:xfrm>
            <a:off x="0" y="692356"/>
            <a:ext cx="6999604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38178" y="3704455"/>
            <a:ext cx="13899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    ＝              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직사각형 52"/>
          <p:cNvSpPr/>
          <p:nvPr/>
        </p:nvSpPr>
        <p:spPr>
          <a:xfrm>
            <a:off x="4181612" y="2325789"/>
            <a:ext cx="1434504" cy="8511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316609" y="3262562"/>
            <a:ext cx="1223797" cy="2194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7612" y="1412776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수를 골라 두 수의 차가 가장 큰 식을 만들어 계산해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977" y="2347812"/>
            <a:ext cx="5637192" cy="103663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368942" y="2690193"/>
            <a:ext cx="607859" cy="400110"/>
          </a:xfrm>
          <a:prstGeom prst="rect">
            <a:avLst/>
          </a:prstGeom>
          <a:solidFill>
            <a:srgbClr val="E8EEDA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>
                <a:latin typeface="+mn-ea"/>
                <a:ea typeface="+mn-ea"/>
              </a:rPr>
              <a:t>824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84034" y="2704854"/>
            <a:ext cx="607859" cy="400110"/>
          </a:xfrm>
          <a:prstGeom prst="rect">
            <a:avLst/>
          </a:prstGeom>
          <a:solidFill>
            <a:srgbClr val="E8EEDA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>
                <a:latin typeface="+mn-ea"/>
                <a:ea typeface="+mn-ea"/>
              </a:rPr>
              <a:t>971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90271" y="2704854"/>
            <a:ext cx="607859" cy="400110"/>
          </a:xfrm>
          <a:prstGeom prst="rect">
            <a:avLst/>
          </a:prstGeom>
          <a:solidFill>
            <a:srgbClr val="E8EEDA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>
                <a:latin typeface="+mn-ea"/>
                <a:ea typeface="+mn-ea"/>
              </a:rPr>
              <a:t>143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29177" y="2704691"/>
            <a:ext cx="674971" cy="400110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+mn-ea"/>
                <a:ea typeface="+mn-ea"/>
              </a:rPr>
              <a:t>562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13665" y="3704456"/>
            <a:ext cx="607859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971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09556" y="3704456"/>
            <a:ext cx="607859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143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09656" y="3704454"/>
            <a:ext cx="607859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828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84" y="4048130"/>
            <a:ext cx="331562" cy="300956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601" y="4048130"/>
            <a:ext cx="331562" cy="300956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19" y="4048130"/>
            <a:ext cx="331562" cy="300956"/>
          </a:xfrm>
          <a:prstGeom prst="rect">
            <a:avLst/>
          </a:prstGeom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431" y="5426157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460493" y="4937874"/>
            <a:ext cx="5843074" cy="20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460492" y="3403361"/>
            <a:ext cx="5848131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539552" y="3855241"/>
            <a:ext cx="558767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수의 차가 가장 크려면 가장 큰 수에서 가장 작은 수를 빼면 됩니다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14" y="456424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1054318" y="4524707"/>
            <a:ext cx="55876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971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828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풀이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수를 골라 두 수의 차가 가장 큰 식을 만들어 계산해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sp>
        <p:nvSpPr>
          <p:cNvPr id="72" name="순서도: 대체 처리 71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대체 처리 7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707904" y="2276872"/>
            <a:ext cx="2254081" cy="9001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970392" y="2510987"/>
            <a:ext cx="2254081" cy="9001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977" y="2347812"/>
            <a:ext cx="5637192" cy="103663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356919" y="2690193"/>
            <a:ext cx="631904" cy="400110"/>
          </a:xfrm>
          <a:prstGeom prst="rect">
            <a:avLst/>
          </a:prstGeom>
          <a:solidFill>
            <a:srgbClr val="E8EEDA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>
                <a:latin typeface="+mn-ea"/>
                <a:ea typeface="+mn-ea"/>
              </a:rPr>
              <a:t>713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72011" y="2704854"/>
            <a:ext cx="631904" cy="400110"/>
          </a:xfrm>
          <a:prstGeom prst="rect">
            <a:avLst/>
          </a:prstGeom>
          <a:solidFill>
            <a:srgbClr val="E8EEDA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>
                <a:latin typeface="+mn-ea"/>
                <a:ea typeface="+mn-ea"/>
              </a:rPr>
              <a:t>882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78248" y="2704854"/>
            <a:ext cx="631904" cy="400110"/>
          </a:xfrm>
          <a:prstGeom prst="rect">
            <a:avLst/>
          </a:prstGeom>
          <a:solidFill>
            <a:srgbClr val="E8EEDA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>
                <a:latin typeface="+mn-ea"/>
                <a:ea typeface="+mn-ea"/>
              </a:rPr>
              <a:t>259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29177" y="2704691"/>
            <a:ext cx="674971" cy="400110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latin typeface="+mn-ea"/>
                <a:ea typeface="+mn-ea"/>
              </a:rPr>
              <a:t>644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13665" y="3704456"/>
            <a:ext cx="607859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882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09556" y="3704456"/>
            <a:ext cx="607859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259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09656" y="3704454"/>
            <a:ext cx="607859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623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84" y="4048130"/>
            <a:ext cx="331562" cy="300956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601" y="4048130"/>
            <a:ext cx="331562" cy="30095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19" y="4048130"/>
            <a:ext cx="331562" cy="30095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05" y="1953614"/>
            <a:ext cx="420441" cy="354056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938178" y="3704455"/>
            <a:ext cx="13899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    ＝            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460493" y="4937874"/>
            <a:ext cx="5843074" cy="20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460492" y="3403361"/>
            <a:ext cx="5848131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539552" y="3855241"/>
            <a:ext cx="558767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수의 차가 가장 크려면 가장 큰 수에서 가장 작은 수를 빼면 됩니다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14" y="456424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054318" y="4524707"/>
            <a:ext cx="55876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882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623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702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중요표시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(27~28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풀이는 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이너탭마다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각각 다르게 들어감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(24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7564" y="1610039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물음에 답하세요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2598" y="229405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solidFill>
                  <a:schemeClr val="bg1"/>
                </a:solidFill>
              </a:rPr>
              <a:t>방법 </a:t>
            </a:r>
            <a:r>
              <a:rPr lang="en-US" altLang="ko-KR" sz="1800" dirty="0" smtClean="0">
                <a:solidFill>
                  <a:schemeClr val="bg1"/>
                </a:solidFill>
              </a:rPr>
              <a:t>1</a:t>
            </a:r>
            <a:endParaRPr lang="ko-KR" altLang="en-US" sz="1800" dirty="0" smtClean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5251" y="4185084"/>
            <a:ext cx="558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수는 얼마인가요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297621" y="4571836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628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606024"/>
            <a:ext cx="331562" cy="300956"/>
          </a:xfrm>
          <a:prstGeom prst="rect">
            <a:avLst/>
          </a:prstGeom>
        </p:spPr>
      </p:pic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/>
          <p:cNvSpPr/>
          <p:nvPr/>
        </p:nvSpPr>
        <p:spPr>
          <a:xfrm>
            <a:off x="5752495" y="50365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4684531" y="50386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05" y="1953614"/>
            <a:ext cx="420441" cy="354056"/>
          </a:xfrm>
          <a:prstGeom prst="rect">
            <a:avLst/>
          </a:prstGeom>
        </p:spPr>
      </p:pic>
      <p:sp>
        <p:nvSpPr>
          <p:cNvPr id="76" name="타원 75"/>
          <p:cNvSpPr/>
          <p:nvPr/>
        </p:nvSpPr>
        <p:spPr>
          <a:xfrm>
            <a:off x="147783" y="191761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97704"/>
              </p:ext>
            </p:extLst>
          </p:nvPr>
        </p:nvGraphicFramePr>
        <p:xfrm>
          <a:off x="130082" y="6121337"/>
          <a:ext cx="6280537" cy="411480"/>
        </p:xfrm>
        <a:graphic>
          <a:graphicData uri="http://schemas.openxmlformats.org/drawingml/2006/table">
            <a:tbl>
              <a:tblPr/>
              <a:tblGrid>
                <a:gridCol w="7425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38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6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smtClean="0">
                          <a:latin typeface="나눔고딕" pitchFamily="50" charset="-127"/>
                          <a:ea typeface="나눔고딕" pitchFamily="50" charset="-127"/>
                        </a:rPr>
                        <a:t>img_01.png 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새로 써주세요</a:t>
                      </a: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\lesson01\ops\ms_lesson01\images\ms_31_1_05_07_01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8" name="그룹 77"/>
          <p:cNvGrpSpPr/>
          <p:nvPr/>
        </p:nvGrpSpPr>
        <p:grpSpPr>
          <a:xfrm>
            <a:off x="2368544" y="5205640"/>
            <a:ext cx="2103755" cy="261196"/>
            <a:chOff x="319554" y="1245924"/>
            <a:chExt cx="2636592" cy="423864"/>
          </a:xfrm>
        </p:grpSpPr>
        <p:pic>
          <p:nvPicPr>
            <p:cNvPr id="79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3" name="타원 82"/>
          <p:cNvSpPr/>
          <p:nvPr/>
        </p:nvSpPr>
        <p:spPr>
          <a:xfrm>
            <a:off x="2276238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98" y="4279659"/>
            <a:ext cx="178503" cy="210959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858494" y="1952836"/>
            <a:ext cx="5297682" cy="2016515"/>
            <a:chOff x="858494" y="1952836"/>
            <a:chExt cx="5297682" cy="201651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58494" y="2097688"/>
              <a:ext cx="5297682" cy="1871663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935596" y="2060848"/>
              <a:ext cx="1433680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어떤 수에 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126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더했더니 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754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되었어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5996" y="1952836"/>
              <a:ext cx="1433680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그럼 나는 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 어떤 수에서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319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빼 볼래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2302746" y="3573016"/>
              <a:ext cx="540060" cy="28904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800" dirty="0" smtClean="0">
                  <a:solidFill>
                    <a:sysClr val="windowText" lastClr="000000"/>
                  </a:solidFill>
                </a:rPr>
                <a:t>지호</a:t>
              </a:r>
              <a:endParaRPr lang="ko-KR" altLang="en-US" sz="1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3995936" y="3573016"/>
              <a:ext cx="540060" cy="289046"/>
            </a:xfrm>
            <a:prstGeom prst="roundRect">
              <a:avLst/>
            </a:prstGeom>
            <a:solidFill>
              <a:srgbClr val="FBEFC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800" smtClean="0">
                  <a:solidFill>
                    <a:sysClr val="windowText" lastClr="000000"/>
                  </a:solidFill>
                </a:rPr>
                <a:t>윤아</a:t>
              </a:r>
              <a:endParaRPr lang="ko-KR" altLang="en-US" sz="18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858494" y="1952836"/>
            <a:ext cx="5297682" cy="2016515"/>
            <a:chOff x="858494" y="1952836"/>
            <a:chExt cx="5297682" cy="2016515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8494" y="2097688"/>
              <a:ext cx="5297682" cy="1871663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935596" y="2060848"/>
              <a:ext cx="1433680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어떤 수에 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126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더했더니 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754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되었어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535996" y="1952836"/>
              <a:ext cx="1433680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그럼 나는 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 어떤 수에서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319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빼 볼래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2302746" y="3573016"/>
              <a:ext cx="540060" cy="28904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800" dirty="0" smtClean="0">
                  <a:solidFill>
                    <a:sysClr val="windowText" lastClr="000000"/>
                  </a:solidFill>
                </a:rPr>
                <a:t>지호</a:t>
              </a:r>
              <a:endParaRPr lang="ko-KR" altLang="en-US" sz="1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3995936" y="3573016"/>
              <a:ext cx="540060" cy="289046"/>
            </a:xfrm>
            <a:prstGeom prst="roundRect">
              <a:avLst/>
            </a:prstGeom>
            <a:solidFill>
              <a:srgbClr val="FBEFC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800" smtClean="0">
                  <a:solidFill>
                    <a:sysClr val="windowText" lastClr="000000"/>
                  </a:solidFill>
                </a:rPr>
                <a:t>윤아</a:t>
              </a:r>
              <a:endParaRPr lang="ko-KR" altLang="en-US" sz="1800" dirty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7564" y="1610039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물음에 답하세요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2598" y="229405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solidFill>
                  <a:schemeClr val="bg1"/>
                </a:solidFill>
              </a:rPr>
              <a:t>방법 </a:t>
            </a:r>
            <a:r>
              <a:rPr lang="en-US" altLang="ko-KR" sz="1800" dirty="0" smtClean="0">
                <a:solidFill>
                  <a:schemeClr val="bg1"/>
                </a:solidFill>
              </a:rPr>
              <a:t>1</a:t>
            </a:r>
            <a:endParaRPr lang="ko-KR" altLang="en-US" sz="1800" dirty="0" smtClean="0">
              <a:solidFill>
                <a:schemeClr val="bg1"/>
              </a:solidFill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51" y="4081450"/>
            <a:ext cx="228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675251" y="4004739"/>
            <a:ext cx="558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수는 얼마인가요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707904" y="4004739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628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23" y="4038927"/>
            <a:ext cx="331562" cy="300956"/>
          </a:xfrm>
          <a:prstGeom prst="rect">
            <a:avLst/>
          </a:prstGeom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51" y="4667668"/>
            <a:ext cx="228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696110" y="4613066"/>
            <a:ext cx="558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윤아가 계산한 값은 얼마인가요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771207" y="4607196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309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26" y="4641384"/>
            <a:ext cx="331562" cy="300956"/>
          </a:xfrm>
          <a:prstGeom prst="rect">
            <a:avLst/>
          </a:prstGeom>
        </p:spPr>
      </p:pic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05" y="1953614"/>
            <a:ext cx="420441" cy="354056"/>
          </a:xfrm>
          <a:prstGeom prst="rect">
            <a:avLst/>
          </a:prstGeom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460493" y="4937874"/>
            <a:ext cx="5843074" cy="20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460492" y="3823739"/>
            <a:ext cx="5814833" cy="115343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460492" y="3403361"/>
            <a:ext cx="5848131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539552" y="3855241"/>
            <a:ext cx="569521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수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)+126=754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어떤 수는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754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빼면 구할 수 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754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628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99" y="4473116"/>
            <a:ext cx="257625" cy="25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80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/>
          <p:cNvGrpSpPr/>
          <p:nvPr/>
        </p:nvGrpSpPr>
        <p:grpSpPr>
          <a:xfrm>
            <a:off x="858494" y="1952836"/>
            <a:ext cx="5297682" cy="2016515"/>
            <a:chOff x="858494" y="1952836"/>
            <a:chExt cx="5297682" cy="2016515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8494" y="2097688"/>
              <a:ext cx="5297682" cy="1871663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935596" y="2060848"/>
              <a:ext cx="1433680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어떤 수에 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126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더했더니 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754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되었어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535996" y="1952836"/>
              <a:ext cx="1433680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그럼 나는 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 어떤 수에서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319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빼 볼래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2302746" y="3573016"/>
              <a:ext cx="540060" cy="28904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800" dirty="0" smtClean="0">
                  <a:solidFill>
                    <a:sysClr val="windowText" lastClr="000000"/>
                  </a:solidFill>
                </a:rPr>
                <a:t>지호</a:t>
              </a:r>
              <a:endParaRPr lang="ko-KR" altLang="en-US" sz="1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995936" y="3573016"/>
              <a:ext cx="540060" cy="289046"/>
            </a:xfrm>
            <a:prstGeom prst="roundRect">
              <a:avLst/>
            </a:prstGeom>
            <a:solidFill>
              <a:srgbClr val="FBEFC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800" smtClean="0">
                  <a:solidFill>
                    <a:sysClr val="windowText" lastClr="000000"/>
                  </a:solidFill>
                </a:rPr>
                <a:t>윤아</a:t>
              </a:r>
              <a:endParaRPr lang="ko-KR" altLang="en-US" sz="1800" dirty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풀이는 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마다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각각 다르게 들어감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7564" y="1610039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물음에 답하세요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2598" y="229405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solidFill>
                  <a:schemeClr val="bg1"/>
                </a:solidFill>
              </a:rPr>
              <a:t>방법 </a:t>
            </a:r>
            <a:r>
              <a:rPr lang="en-US" altLang="ko-KR" sz="1800" dirty="0" smtClean="0">
                <a:solidFill>
                  <a:schemeClr val="bg1"/>
                </a:solidFill>
              </a:rPr>
              <a:t>1</a:t>
            </a:r>
            <a:endParaRPr lang="ko-KR" altLang="en-US" sz="1800" dirty="0" smtClean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5251" y="4185084"/>
            <a:ext cx="558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윤아가 계산한 값은 얼마인가요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211860" y="4571836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309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28" y="4630920"/>
            <a:ext cx="331562" cy="300956"/>
          </a:xfrm>
          <a:prstGeom prst="rect">
            <a:avLst/>
          </a:prstGeom>
        </p:spPr>
      </p:pic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05" y="1953614"/>
            <a:ext cx="420441" cy="354056"/>
          </a:xfrm>
          <a:prstGeom prst="rect">
            <a:avLst/>
          </a:prstGeom>
        </p:spPr>
      </p:pic>
      <p:graphicFrame>
        <p:nvGraphicFramePr>
          <p:cNvPr id="77" name="Group 1072"/>
          <p:cNvGraphicFramePr>
            <a:graphicFrameLocks noGrp="1"/>
          </p:cNvGraphicFramePr>
          <p:nvPr>
            <p:extLst/>
          </p:nvPr>
        </p:nvGraphicFramePr>
        <p:xfrm>
          <a:off x="130082" y="6121337"/>
          <a:ext cx="6280537" cy="346328"/>
        </p:xfrm>
        <a:graphic>
          <a:graphicData uri="http://schemas.openxmlformats.org/drawingml/2006/table">
            <a:tbl>
              <a:tblPr/>
              <a:tblGrid>
                <a:gridCol w="7425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38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6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latin typeface="나눔고딕" pitchFamily="50" charset="-127"/>
                          <a:ea typeface="나눔고딕" pitchFamily="50" charset="-127"/>
                        </a:rPr>
                        <a:t>박만구 </a:t>
                      </a:r>
                      <a:r>
                        <a:rPr lang="en-US" altLang="ko-KR" sz="900" b="0" dirty="0" smtClean="0">
                          <a:latin typeface="나눔고딕" pitchFamily="50" charset="-127"/>
                          <a:ea typeface="나눔고딕" pitchFamily="50" charset="-127"/>
                        </a:rPr>
                        <a:t>3-1 </a:t>
                      </a:r>
                      <a:r>
                        <a:rPr lang="ko-KR" altLang="en-US" sz="900" b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수학익힘</a:t>
                      </a:r>
                      <a:r>
                        <a:rPr lang="ko-KR" altLang="en-US" sz="9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뺄셈을 알아볼까요</a:t>
                      </a:r>
                      <a:r>
                        <a:rPr lang="en-US" altLang="ko-KR" sz="9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(2) 6</a:t>
                      </a:r>
                      <a:r>
                        <a:rPr lang="ko-KR" altLang="en-US" sz="9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번 문제 그림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2167771" y="5210767"/>
            <a:ext cx="2325608" cy="333057"/>
            <a:chOff x="290979" y="2009759"/>
            <a:chExt cx="2665167" cy="433388"/>
          </a:xfrm>
        </p:grpSpPr>
        <p:pic>
          <p:nvPicPr>
            <p:cNvPr id="60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6" name="타원 65"/>
          <p:cNvSpPr/>
          <p:nvPr/>
        </p:nvSpPr>
        <p:spPr>
          <a:xfrm>
            <a:off x="2276238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752495" y="50365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684531" y="50386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98" y="4279659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0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/>
          <p:cNvGrpSpPr/>
          <p:nvPr/>
        </p:nvGrpSpPr>
        <p:grpSpPr>
          <a:xfrm>
            <a:off x="858494" y="1952836"/>
            <a:ext cx="5297682" cy="2016515"/>
            <a:chOff x="858494" y="1952836"/>
            <a:chExt cx="5297682" cy="2016515"/>
          </a:xfrm>
        </p:grpSpPr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8494" y="2097688"/>
              <a:ext cx="5297682" cy="1871663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935596" y="2060848"/>
              <a:ext cx="1433680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어떤 수에 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126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더했더니 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754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되었어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535996" y="1952836"/>
              <a:ext cx="1433680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그럼 나는 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 어떤 수에서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319</a:t>
              </a:r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빼 볼래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2302746" y="3573016"/>
              <a:ext cx="540060" cy="28904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800" dirty="0" smtClean="0">
                  <a:solidFill>
                    <a:sysClr val="windowText" lastClr="000000"/>
                  </a:solidFill>
                </a:rPr>
                <a:t>지호</a:t>
              </a:r>
              <a:endParaRPr lang="ko-KR" altLang="en-US" sz="1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3995936" y="3573016"/>
              <a:ext cx="540060" cy="289046"/>
            </a:xfrm>
            <a:prstGeom prst="roundRect">
              <a:avLst/>
            </a:prstGeom>
            <a:solidFill>
              <a:srgbClr val="FBEFC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800" smtClean="0">
                  <a:solidFill>
                    <a:sysClr val="windowText" lastClr="000000"/>
                  </a:solidFill>
                </a:rPr>
                <a:t>윤아</a:t>
              </a:r>
              <a:endParaRPr lang="ko-KR" altLang="en-US" sz="1800" dirty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7564" y="1610039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물음에 답하세요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51" y="4261795"/>
            <a:ext cx="228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675251" y="4185084"/>
            <a:ext cx="558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윤아가 계산한 값은 얼마인가요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660331" y="4185084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309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299" y="4244168"/>
            <a:ext cx="331562" cy="300956"/>
          </a:xfrm>
          <a:prstGeom prst="rect">
            <a:avLst/>
          </a:prstGeom>
        </p:spPr>
      </p:pic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05" y="1953614"/>
            <a:ext cx="420441" cy="354056"/>
          </a:xfrm>
          <a:prstGeom prst="rect">
            <a:avLst/>
          </a:prstGeom>
        </p:spPr>
      </p:pic>
      <p:graphicFrame>
        <p:nvGraphicFramePr>
          <p:cNvPr id="77" name="Group 1072"/>
          <p:cNvGraphicFramePr>
            <a:graphicFrameLocks noGrp="1"/>
          </p:cNvGraphicFramePr>
          <p:nvPr>
            <p:extLst/>
          </p:nvPr>
        </p:nvGraphicFramePr>
        <p:xfrm>
          <a:off x="130082" y="6121337"/>
          <a:ext cx="6280537" cy="346328"/>
        </p:xfrm>
        <a:graphic>
          <a:graphicData uri="http://schemas.openxmlformats.org/drawingml/2006/table">
            <a:tbl>
              <a:tblPr/>
              <a:tblGrid>
                <a:gridCol w="7425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38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6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latin typeface="나눔고딕" pitchFamily="50" charset="-127"/>
                          <a:ea typeface="나눔고딕" pitchFamily="50" charset="-127"/>
                        </a:rPr>
                        <a:t>박만구 </a:t>
                      </a:r>
                      <a:r>
                        <a:rPr lang="en-US" altLang="ko-KR" sz="900" b="0" dirty="0" smtClean="0">
                          <a:latin typeface="나눔고딕" pitchFamily="50" charset="-127"/>
                          <a:ea typeface="나눔고딕" pitchFamily="50" charset="-127"/>
                        </a:rPr>
                        <a:t>3-1 </a:t>
                      </a:r>
                      <a:r>
                        <a:rPr lang="ko-KR" altLang="en-US" sz="900" b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수학익힘</a:t>
                      </a:r>
                      <a:r>
                        <a:rPr lang="ko-KR" altLang="en-US" sz="9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뺄셈을 알아볼까요</a:t>
                      </a:r>
                      <a:r>
                        <a:rPr lang="en-US" altLang="ko-KR" sz="9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(2) 6</a:t>
                      </a:r>
                      <a:r>
                        <a:rPr lang="ko-KR" altLang="en-US" sz="900" b="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번 문제 그림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2167771" y="5210767"/>
            <a:ext cx="2325608" cy="333057"/>
            <a:chOff x="290979" y="2009759"/>
            <a:chExt cx="2665167" cy="433388"/>
          </a:xfrm>
        </p:grpSpPr>
        <p:pic>
          <p:nvPicPr>
            <p:cNvPr id="60" name="Picture 1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4" name="타원 63"/>
          <p:cNvSpPr/>
          <p:nvPr/>
        </p:nvSpPr>
        <p:spPr>
          <a:xfrm>
            <a:off x="147783" y="191761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51" y="4667668"/>
            <a:ext cx="228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460493" y="4937874"/>
            <a:ext cx="5843074" cy="20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460492" y="3823739"/>
            <a:ext cx="5814833" cy="115343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460492" y="3403361"/>
            <a:ext cx="5848131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539552" y="3855241"/>
            <a:ext cx="558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수는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628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윤아가 계산한 값은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628-319=309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3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29" y="4204944"/>
            <a:ext cx="257625" cy="25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0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72008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깜짝 문제 약물 사용하여 텍스트 변경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18" y="537340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5762996" y="51451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67" name="타원 66"/>
          <p:cNvSpPr/>
          <p:nvPr/>
        </p:nvSpPr>
        <p:spPr>
          <a:xfrm>
            <a:off x="109743" y="968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2598" y="229405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solidFill>
                  <a:schemeClr val="bg1"/>
                </a:solidFill>
              </a:rPr>
              <a:t>방법 </a:t>
            </a:r>
            <a:r>
              <a:rPr lang="en-US" altLang="ko-KR" sz="1800" dirty="0" smtClean="0">
                <a:solidFill>
                  <a:schemeClr val="bg1"/>
                </a:solidFill>
              </a:rPr>
              <a:t>1</a:t>
            </a:r>
            <a:endParaRPr lang="ko-KR" alt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6515" y="1391577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다음을 읽고 물음에 답하세요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34" y="1886688"/>
            <a:ext cx="6108590" cy="1290284"/>
          </a:xfrm>
          <a:prstGeom prst="rect">
            <a:avLst/>
          </a:prstGeom>
        </p:spPr>
      </p:pic>
      <p:sp>
        <p:nvSpPr>
          <p:cNvPr id="69" name="타원 68"/>
          <p:cNvSpPr/>
          <p:nvPr/>
        </p:nvSpPr>
        <p:spPr>
          <a:xfrm>
            <a:off x="198994" y="1697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2371" y="2122718"/>
            <a:ext cx="4775666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수에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더했더니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794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되었어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1732" y="2600206"/>
            <a:ext cx="4785284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그럼 나는 그 어떤 수에서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빼 볼래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54140" y="3460938"/>
            <a:ext cx="558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수는 얼마인가요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112159" y="3851756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636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378" y="3885944"/>
            <a:ext cx="331562" cy="300956"/>
          </a:xfrm>
          <a:prstGeom prst="rect">
            <a:avLst/>
          </a:prstGeom>
        </p:spPr>
      </p:pic>
      <p:sp>
        <p:nvSpPr>
          <p:cNvPr id="51" name="타원 50"/>
          <p:cNvSpPr/>
          <p:nvPr/>
        </p:nvSpPr>
        <p:spPr>
          <a:xfrm>
            <a:off x="911777" y="4365799"/>
            <a:ext cx="159126" cy="116450"/>
          </a:xfrm>
          <a:prstGeom prst="ellipse">
            <a:avLst/>
          </a:prstGeom>
          <a:solidFill>
            <a:srgbClr val="517B7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911777" y="3581340"/>
            <a:ext cx="159126" cy="116450"/>
          </a:xfrm>
          <a:prstGeom prst="ellipse">
            <a:avLst/>
          </a:prstGeom>
          <a:solidFill>
            <a:srgbClr val="517B7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0902" y="4217022"/>
            <a:ext cx="558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수지가 계산한 값은 얼마인가요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3153605" y="4643844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307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678032"/>
            <a:ext cx="331562" cy="300956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1079612" y="2170555"/>
            <a:ext cx="540060" cy="2890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dirty="0" smtClean="0">
                <a:solidFill>
                  <a:sysClr val="windowText" lastClr="000000"/>
                </a:solidFill>
              </a:rPr>
              <a:t>연우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79612" y="2648043"/>
            <a:ext cx="540060" cy="289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dirty="0" smtClean="0">
                <a:solidFill>
                  <a:sysClr val="windowText" lastClr="000000"/>
                </a:solidFill>
              </a:rPr>
              <a:t>수지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800" y="5373402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4731691" y="51747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72008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18" y="537340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22598" y="229405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solidFill>
                  <a:schemeClr val="bg1"/>
                </a:solidFill>
              </a:rPr>
              <a:t>방법 </a:t>
            </a:r>
            <a:r>
              <a:rPr lang="en-US" altLang="ko-KR" sz="1800" dirty="0" smtClean="0">
                <a:solidFill>
                  <a:schemeClr val="bg1"/>
                </a:solidFill>
              </a:rPr>
              <a:t>1</a:t>
            </a:r>
            <a:endParaRPr lang="ko-KR" alt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6515" y="1391577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다음을 읽고 물음에 답하세요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34" y="1886688"/>
            <a:ext cx="6108590" cy="12902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2371" y="2122718"/>
            <a:ext cx="4775666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수에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더했더니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794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되었어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1732" y="2600206"/>
            <a:ext cx="4785284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그럼 나는 그 어떤 수에서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빼 볼래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3153605" y="4643844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307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678032"/>
            <a:ext cx="331562" cy="300956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1079612" y="2170555"/>
            <a:ext cx="540060" cy="2890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dirty="0" smtClean="0">
                <a:solidFill>
                  <a:sysClr val="windowText" lastClr="000000"/>
                </a:solidFill>
              </a:rPr>
              <a:t>연우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79612" y="2648043"/>
            <a:ext cx="540060" cy="289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dirty="0" smtClean="0">
                <a:solidFill>
                  <a:sysClr val="windowText" lastClr="000000"/>
                </a:solidFill>
              </a:rPr>
              <a:t>수지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800" y="5373402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460493" y="4937874"/>
            <a:ext cx="5843074" cy="20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460492" y="2600908"/>
            <a:ext cx="5848131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풀이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2598" y="2984927"/>
            <a:ext cx="5705586" cy="195294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4140" y="3460938"/>
            <a:ext cx="558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수는 얼마인가요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0511" y="3052788"/>
            <a:ext cx="558767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수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794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어떤 수는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794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빼면 구할 수 있습니다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794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158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636</a:t>
            </a:r>
          </a:p>
        </p:txBody>
      </p:sp>
      <p:pic>
        <p:nvPicPr>
          <p:cNvPr id="60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7" y="3697790"/>
            <a:ext cx="257625" cy="25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98" y="314862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1070902" y="4217022"/>
            <a:ext cx="558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수지가 계산한 값은 얼마인가요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3568" y="4078813"/>
            <a:ext cx="558767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수는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636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수지가 계산한 값은 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636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329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307</a:t>
            </a:r>
          </a:p>
        </p:txBody>
      </p:sp>
      <p:pic>
        <p:nvPicPr>
          <p:cNvPr id="64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17" y="4408542"/>
            <a:ext cx="257625" cy="25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414628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335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★[초등] 교사용DVD 자료\수학(박) 3-1 지도서\app\resource\data\3-1-1\(3-1-1)미디어자료\수학익힘_0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97" y="2168860"/>
            <a:ext cx="4312215" cy="204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225" y="4540952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512" y="4445900"/>
            <a:ext cx="1065031" cy="10049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뺄셈을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순서도: 대체 처리 43"/>
          <p:cNvSpPr/>
          <p:nvPr/>
        </p:nvSpPr>
        <p:spPr>
          <a:xfrm>
            <a:off x="4382455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382455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67572"/>
              </p:ext>
            </p:extLst>
          </p:nvPr>
        </p:nvGraphicFramePr>
        <p:xfrm>
          <a:off x="398612" y="6057292"/>
          <a:ext cx="6369154" cy="382332"/>
        </p:xfrm>
        <a:graphic>
          <a:graphicData uri="http://schemas.openxmlformats.org/drawingml/2006/table">
            <a:tbl>
              <a:tblPr/>
              <a:tblGrid>
                <a:gridCol w="7530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161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23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수학익힘</a:t>
                      </a:r>
                      <a:r>
                        <a:rPr lang="en-US" altLang="ko-KR" sz="900" b="0" dirty="0" smtClean="0">
                          <a:latin typeface="나눔고딕" pitchFamily="50" charset="-127"/>
                          <a:ea typeface="나눔고딕" pitchFamily="50" charset="-127"/>
                        </a:rPr>
                        <a:t>_016.jpg</a:t>
                      </a:r>
                    </a:p>
                    <a:p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\app\resource\data\3-1-1\(3-1-1)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미디어자료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첨부이미지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lvl="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셈을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354357" y="2261719"/>
            <a:ext cx="327193" cy="30393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803957" y="4465042"/>
            <a:ext cx="309111" cy="29508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4545124"/>
            <a:ext cx="1065031" cy="10049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순서도: 대체 처리 43"/>
          <p:cNvSpPr/>
          <p:nvPr/>
        </p:nvSpPr>
        <p:spPr>
          <a:xfrm>
            <a:off x="4382455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382455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805478" y="4509120"/>
            <a:ext cx="331469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같은 자리의 수끼리 뺄 수 없을 때는 </a:t>
            </a:r>
            <a:r>
              <a:rPr lang="ko-KR" altLang="en-US" spc="-15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받아내림을</a:t>
            </a:r>
            <a:r>
              <a:rPr lang="ko-KR" altLang="en-US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해</a:t>
            </a:r>
            <a:r>
              <a:rPr lang="en-US" altLang="ko-KR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32" name="직각 삼각형 31"/>
          <p:cNvSpPr/>
          <p:nvPr/>
        </p:nvSpPr>
        <p:spPr>
          <a:xfrm rot="5400000" flipV="1">
            <a:off x="2551589" y="4954646"/>
            <a:ext cx="195359" cy="31242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601093" y="4289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918576" y="4289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>
            <a:spLocks noChangeArrowheads="1"/>
          </p:cNvSpPr>
          <p:nvPr/>
        </p:nvSpPr>
        <p:spPr bwMode="auto">
          <a:xfrm>
            <a:off x="7056276" y="2816932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suhi_p_0301_01_0006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같은 자리의 수끼리 뺄 수 없을 때는 </a:t>
            </a:r>
            <a:r>
              <a:rPr lang="ko-KR" altLang="en-US" sz="1100" spc="-150" dirty="0" err="1" smtClean="0">
                <a:latin typeface="맑은 고딕" pitchFamily="50" charset="-127"/>
                <a:ea typeface="맑은 고딕" pitchFamily="50" charset="-127"/>
              </a:rPr>
              <a:t>받아내림을</a:t>
            </a: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 해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en-US" altLang="ko-KR" sz="11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 descr="D:\★[초등] 교사용DVD 자료\수학(박) 3-1 지도서\app\resource\data\3-1-1\(3-1-1)미디어자료\수학익힘_0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97" y="2168860"/>
            <a:ext cx="4312215" cy="204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85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5" y="1628800"/>
            <a:ext cx="641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051720" y="2585632"/>
            <a:ext cx="1207880" cy="1132731"/>
            <a:chOff x="2051720" y="2585632"/>
            <a:chExt cx="1207880" cy="1132731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2375823" y="3349031"/>
              <a:ext cx="88377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2 2 7</a:t>
              </a:r>
              <a:endParaRPr lang="ko-KR" altLang="en-US" sz="20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15968" y="2585632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5 8 4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51720" y="2921970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3 5 7</a:t>
              </a:r>
            </a:p>
          </p:txBody>
        </p:sp>
        <p:cxnSp>
          <p:nvCxnSpPr>
            <p:cNvPr id="59" name="직선 연결선 58"/>
            <p:cNvCxnSpPr/>
            <p:nvPr/>
          </p:nvCxnSpPr>
          <p:spPr bwMode="auto">
            <a:xfrm flipV="1">
              <a:off x="2244914" y="3303736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57" y="3366780"/>
            <a:ext cx="331562" cy="300956"/>
          </a:xfrm>
          <a:prstGeom prst="rect">
            <a:avLst/>
          </a:prstGeom>
        </p:spPr>
      </p:pic>
      <p:grpSp>
        <p:nvGrpSpPr>
          <p:cNvPr id="56" name="그룹 55"/>
          <p:cNvGrpSpPr/>
          <p:nvPr/>
        </p:nvGrpSpPr>
        <p:grpSpPr>
          <a:xfrm>
            <a:off x="3995936" y="2585632"/>
            <a:ext cx="1200260" cy="1132731"/>
            <a:chOff x="2059340" y="2585632"/>
            <a:chExt cx="1200260" cy="1132731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2375823" y="3349031"/>
              <a:ext cx="88377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5 5 1</a:t>
              </a:r>
              <a:endParaRPr lang="ko-KR" altLang="en-US" sz="20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415968" y="2585632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7 3 2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059340" y="2921970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1 8 1</a:t>
              </a:r>
            </a:p>
          </p:txBody>
        </p:sp>
        <p:cxnSp>
          <p:nvCxnSpPr>
            <p:cNvPr id="65" name="직선 연결선 64"/>
            <p:cNvCxnSpPr/>
            <p:nvPr/>
          </p:nvCxnSpPr>
          <p:spPr bwMode="auto">
            <a:xfrm flipV="1">
              <a:off x="2244914" y="3303736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87" y="3384547"/>
            <a:ext cx="331562" cy="3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클릭할 때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받아내림수도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67544" y="1408710"/>
            <a:ext cx="639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155492" y="12649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739465" y="529578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051720" y="2585632"/>
            <a:ext cx="1207880" cy="1132731"/>
            <a:chOff x="2051720" y="2585632"/>
            <a:chExt cx="1207880" cy="1132731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2375823" y="3349031"/>
              <a:ext cx="88377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3 2 6</a:t>
              </a:r>
              <a:endParaRPr lang="ko-KR" altLang="en-US" sz="20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15968" y="2585632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4 8 3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051720" y="2921970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1 5 7</a:t>
              </a:r>
            </a:p>
          </p:txBody>
        </p:sp>
        <p:cxnSp>
          <p:nvCxnSpPr>
            <p:cNvPr id="38" name="직선 연결선 37"/>
            <p:cNvCxnSpPr/>
            <p:nvPr/>
          </p:nvCxnSpPr>
          <p:spPr bwMode="auto">
            <a:xfrm flipV="1">
              <a:off x="2244914" y="3303736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57" y="3366780"/>
            <a:ext cx="331562" cy="300956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3995936" y="2585632"/>
            <a:ext cx="1200260" cy="1132731"/>
            <a:chOff x="2059340" y="2585632"/>
            <a:chExt cx="1200260" cy="1132731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2375823" y="3349031"/>
              <a:ext cx="88377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4 0 3</a:t>
              </a:r>
              <a:endParaRPr lang="ko-KR" altLang="en-US" sz="20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15968" y="2585632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6 2 1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59340" y="2921970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2 1 8</a:t>
              </a:r>
            </a:p>
          </p:txBody>
        </p:sp>
        <p:cxnSp>
          <p:nvCxnSpPr>
            <p:cNvPr id="49" name="직선 연결선 48"/>
            <p:cNvCxnSpPr/>
            <p:nvPr/>
          </p:nvCxnSpPr>
          <p:spPr bwMode="auto">
            <a:xfrm flipV="1">
              <a:off x="2244914" y="3303736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4" name="그림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466" y="3350085"/>
            <a:ext cx="331562" cy="300956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2544215" y="2433566"/>
            <a:ext cx="767645" cy="452640"/>
            <a:chOff x="2450261" y="1927865"/>
            <a:chExt cx="767645" cy="452640"/>
          </a:xfrm>
        </p:grpSpPr>
        <p:sp>
          <p:nvSpPr>
            <p:cNvPr id="34" name="TextBox 33"/>
            <p:cNvSpPr txBox="1"/>
            <p:nvPr/>
          </p:nvSpPr>
          <p:spPr>
            <a:xfrm>
              <a:off x="2450261" y="1927865"/>
              <a:ext cx="7676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7  10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 bwMode="auto">
            <a:xfrm flipV="1">
              <a:off x="2623707" y="2216721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4499992" y="2433566"/>
            <a:ext cx="767645" cy="452640"/>
            <a:chOff x="2450261" y="1927865"/>
            <a:chExt cx="767645" cy="452640"/>
          </a:xfrm>
        </p:grpSpPr>
        <p:sp>
          <p:nvSpPr>
            <p:cNvPr id="43" name="TextBox 42"/>
            <p:cNvSpPr txBox="1"/>
            <p:nvPr/>
          </p:nvSpPr>
          <p:spPr>
            <a:xfrm>
              <a:off x="2450261" y="1927865"/>
              <a:ext cx="7676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10</a:t>
              </a:r>
              <a:endParaRPr lang="ko-KR" altLang="en-US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 bwMode="auto">
            <a:xfrm flipV="1">
              <a:off x="2623707" y="2216721"/>
              <a:ext cx="132840" cy="163784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1" name="타원 50"/>
          <p:cNvSpPr/>
          <p:nvPr/>
        </p:nvSpPr>
        <p:spPr>
          <a:xfrm>
            <a:off x="2378790" y="22935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그룹 90"/>
          <p:cNvGrpSpPr/>
          <p:nvPr/>
        </p:nvGrpSpPr>
        <p:grpSpPr>
          <a:xfrm>
            <a:off x="2204120" y="2738032"/>
            <a:ext cx="1207880" cy="736448"/>
            <a:chOff x="2051720" y="2585632"/>
            <a:chExt cx="1207880" cy="736448"/>
          </a:xfrm>
        </p:grpSpPr>
        <p:sp>
          <p:nvSpPr>
            <p:cNvPr id="93" name="TextBox 92"/>
            <p:cNvSpPr txBox="1"/>
            <p:nvPr/>
          </p:nvSpPr>
          <p:spPr>
            <a:xfrm>
              <a:off x="2415968" y="2585632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5 8 4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051720" y="2921970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3 5 7</a:t>
              </a:r>
            </a:p>
          </p:txBody>
        </p:sp>
        <p:cxnSp>
          <p:nvCxnSpPr>
            <p:cNvPr id="95" name="직선 연결선 94"/>
            <p:cNvCxnSpPr/>
            <p:nvPr/>
          </p:nvCxnSpPr>
          <p:spPr bwMode="auto">
            <a:xfrm flipV="1">
              <a:off x="2244914" y="3303736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7" name="그룹 96"/>
          <p:cNvGrpSpPr/>
          <p:nvPr/>
        </p:nvGrpSpPr>
        <p:grpSpPr>
          <a:xfrm>
            <a:off x="4148336" y="2738032"/>
            <a:ext cx="1200260" cy="736448"/>
            <a:chOff x="2059340" y="2585632"/>
            <a:chExt cx="1200260" cy="736448"/>
          </a:xfrm>
        </p:grpSpPr>
        <p:sp>
          <p:nvSpPr>
            <p:cNvPr id="99" name="TextBox 98"/>
            <p:cNvSpPr txBox="1"/>
            <p:nvPr/>
          </p:nvSpPr>
          <p:spPr>
            <a:xfrm>
              <a:off x="2415968" y="2585632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7 3 2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059340" y="2921970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1 8 1</a:t>
              </a:r>
            </a:p>
          </p:txBody>
        </p:sp>
        <p:cxnSp>
          <p:nvCxnSpPr>
            <p:cNvPr id="101" name="직선 연결선 100"/>
            <p:cNvCxnSpPr/>
            <p:nvPr/>
          </p:nvCxnSpPr>
          <p:spPr bwMode="auto">
            <a:xfrm flipV="1">
              <a:off x="2244914" y="3303736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5" y="1628800"/>
            <a:ext cx="641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57" y="3366780"/>
            <a:ext cx="331562" cy="30095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87" y="3384547"/>
            <a:ext cx="331562" cy="300956"/>
          </a:xfrm>
          <a:prstGeom prst="rect">
            <a:avLst/>
          </a:prstGeom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1295635" y="4860315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1261494" y="3269879"/>
            <a:ext cx="5265015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979712" y="3717032"/>
            <a:ext cx="1196753" cy="1132731"/>
            <a:chOff x="1979712" y="3717032"/>
            <a:chExt cx="1196753" cy="1132731"/>
          </a:xfrm>
        </p:grpSpPr>
        <p:sp>
          <p:nvSpPr>
            <p:cNvPr id="70" name="직사각형 69"/>
            <p:cNvSpPr/>
            <p:nvPr/>
          </p:nvSpPr>
          <p:spPr bwMode="auto">
            <a:xfrm>
              <a:off x="2292688" y="4480431"/>
              <a:ext cx="883777" cy="3693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2 2 7</a:t>
              </a:r>
              <a:endPara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32833" y="3717032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5 8 4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979712" y="4053370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3 5 7</a:t>
              </a:r>
            </a:p>
          </p:txBody>
        </p:sp>
        <p:cxnSp>
          <p:nvCxnSpPr>
            <p:cNvPr id="76" name="직선 연결선 75"/>
            <p:cNvCxnSpPr/>
            <p:nvPr/>
          </p:nvCxnSpPr>
          <p:spPr bwMode="auto">
            <a:xfrm flipV="1">
              <a:off x="2161779" y="4435136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" name="직선 연결선 4"/>
          <p:cNvCxnSpPr/>
          <p:nvPr/>
        </p:nvCxnSpPr>
        <p:spPr bwMode="auto">
          <a:xfrm flipV="1">
            <a:off x="2627784" y="3834867"/>
            <a:ext cx="180450" cy="17019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808234" y="3588646"/>
            <a:ext cx="35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grpSp>
        <p:nvGrpSpPr>
          <p:cNvPr id="77" name="그룹 76"/>
          <p:cNvGrpSpPr/>
          <p:nvPr/>
        </p:nvGrpSpPr>
        <p:grpSpPr>
          <a:xfrm>
            <a:off x="4067944" y="3736429"/>
            <a:ext cx="1184629" cy="1132731"/>
            <a:chOff x="2074971" y="2585632"/>
            <a:chExt cx="1184629" cy="1132731"/>
          </a:xfrm>
        </p:grpSpPr>
        <p:sp>
          <p:nvSpPr>
            <p:cNvPr id="78" name="직사각형 77"/>
            <p:cNvSpPr/>
            <p:nvPr/>
          </p:nvSpPr>
          <p:spPr bwMode="auto">
            <a:xfrm>
              <a:off x="2375823" y="3349031"/>
              <a:ext cx="883777" cy="3693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5 5 1</a:t>
              </a:r>
              <a:endParaRPr lang="ko-KR" altLang="en-US" sz="2000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415968" y="2585632"/>
              <a:ext cx="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7 3 2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74971" y="2921970"/>
              <a:ext cx="118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 </a:t>
              </a:r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1 8 1</a:t>
              </a:r>
            </a:p>
          </p:txBody>
        </p:sp>
        <p:cxnSp>
          <p:nvCxnSpPr>
            <p:cNvPr id="81" name="직선 연결선 80"/>
            <p:cNvCxnSpPr/>
            <p:nvPr/>
          </p:nvCxnSpPr>
          <p:spPr bwMode="auto">
            <a:xfrm flipV="1">
              <a:off x="2244914" y="3303736"/>
              <a:ext cx="9263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3" name="TextBox 82"/>
          <p:cNvSpPr txBox="1"/>
          <p:nvPr/>
        </p:nvSpPr>
        <p:spPr>
          <a:xfrm>
            <a:off x="2605633" y="3593921"/>
            <a:ext cx="255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cxnSp>
        <p:nvCxnSpPr>
          <p:cNvPr id="84" name="직선 연결선 83"/>
          <p:cNvCxnSpPr/>
          <p:nvPr/>
        </p:nvCxnSpPr>
        <p:spPr bwMode="auto">
          <a:xfrm flipV="1">
            <a:off x="4469986" y="3866566"/>
            <a:ext cx="180450" cy="17019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450274" y="3622203"/>
            <a:ext cx="255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0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637495" y="3618992"/>
            <a:ext cx="33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672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77798"/>
              </p:ext>
            </p:extLst>
          </p:nvPr>
        </p:nvGraphicFramePr>
        <p:xfrm>
          <a:off x="130082" y="6121337"/>
          <a:ext cx="6280537" cy="411480"/>
        </p:xfrm>
        <a:graphic>
          <a:graphicData uri="http://schemas.openxmlformats.org/drawingml/2006/table">
            <a:tbl>
              <a:tblPr/>
              <a:tblGrid>
                <a:gridCol w="7425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38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6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bg.svg</a:t>
                      </a:r>
                      <a:r>
                        <a:rPr lang="en-US" altLang="ko-KR" sz="900" b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새로 써주세요</a:t>
                      </a: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</a:p>
                    <a:p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\lesson01\ops\ms_lesson01\images\ms_31_1_05_03_01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    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898" y="2218335"/>
            <a:ext cx="5577249" cy="171657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637938" y="3465004"/>
            <a:ext cx="978964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219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76826" y="3469447"/>
            <a:ext cx="588623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518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36264" y="2530915"/>
            <a:ext cx="588623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737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565" y="166480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64" y="3661807"/>
            <a:ext cx="331562" cy="3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922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뺄셈을 알아볼까요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suhi_p_0301_01_0006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/>
          <p:cNvSpPr/>
          <p:nvPr/>
        </p:nvSpPr>
        <p:spPr>
          <a:xfrm>
            <a:off x="258012" y="1697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83981"/>
              </p:ext>
            </p:extLst>
          </p:nvPr>
        </p:nvGraphicFramePr>
        <p:xfrm>
          <a:off x="130082" y="6121337"/>
          <a:ext cx="6280537" cy="411480"/>
        </p:xfrm>
        <a:graphic>
          <a:graphicData uri="http://schemas.openxmlformats.org/drawingml/2006/table">
            <a:tbl>
              <a:tblPr/>
              <a:tblGrid>
                <a:gridCol w="7425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38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6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bg_popup_more.svg</a:t>
                      </a:r>
                      <a:endParaRPr lang="en-US" altLang="ko-KR" sz="900" b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\lesson01\ops\ms_lesson01\images\ms_31_1_05_03_01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736" y="2188926"/>
            <a:ext cx="5945678" cy="170902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228967" y="3457415"/>
            <a:ext cx="588623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68914" y="2395271"/>
            <a:ext cx="588623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845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10296" y="3457667"/>
            <a:ext cx="107686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419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8962" y="1412776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    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541" y="143760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5" y="3608742"/>
            <a:ext cx="331562" cy="300956"/>
          </a:xfrm>
          <a:prstGeom prst="rect">
            <a:avLst/>
          </a:prstGeom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298" y="542599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4742976" y="5305503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41914</TotalTime>
  <Words>2545</Words>
  <Application>Microsoft Office PowerPoint</Application>
  <PresentationFormat>화면 슬라이드 쇼(4:3)</PresentationFormat>
  <Paragraphs>814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7326</cp:revision>
  <dcterms:created xsi:type="dcterms:W3CDTF">2008-07-15T12:19:11Z</dcterms:created>
  <dcterms:modified xsi:type="dcterms:W3CDTF">2022-01-06T06:36:12Z</dcterms:modified>
</cp:coreProperties>
</file>