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handoutMasterIdLst>
    <p:handoutMasterId r:id="rId29"/>
  </p:handoutMasterIdLst>
  <p:sldIdLst>
    <p:sldId id="782" r:id="rId2"/>
    <p:sldId id="783" r:id="rId3"/>
    <p:sldId id="1327" r:id="rId4"/>
    <p:sldId id="1288" r:id="rId5"/>
    <p:sldId id="1339" r:id="rId6"/>
    <p:sldId id="1344" r:id="rId7"/>
    <p:sldId id="1340" r:id="rId8"/>
    <p:sldId id="1097" r:id="rId9"/>
    <p:sldId id="1289" r:id="rId10"/>
    <p:sldId id="1343" r:id="rId11"/>
    <p:sldId id="1311" r:id="rId12"/>
    <p:sldId id="1346" r:id="rId13"/>
    <p:sldId id="1312" r:id="rId14"/>
    <p:sldId id="1337" r:id="rId15"/>
    <p:sldId id="1314" r:id="rId16"/>
    <p:sldId id="1297" r:id="rId17"/>
    <p:sldId id="1315" r:id="rId18"/>
    <p:sldId id="1316" r:id="rId19"/>
    <p:sldId id="1322" r:id="rId20"/>
    <p:sldId id="1323" r:id="rId21"/>
    <p:sldId id="1324" r:id="rId22"/>
    <p:sldId id="1317" r:id="rId23"/>
    <p:sldId id="1319" r:id="rId24"/>
    <p:sldId id="1318" r:id="rId25"/>
    <p:sldId id="1320" r:id="rId26"/>
    <p:sldId id="1321" r:id="rId27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C99447"/>
    <a:srgbClr val="FF0000"/>
    <a:srgbClr val="336600"/>
    <a:srgbClr val="339933"/>
    <a:srgbClr val="FFFFCC"/>
    <a:srgbClr val="2AD09D"/>
    <a:srgbClr val="FF9999"/>
    <a:srgbClr val="93B1D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 varScale="1">
        <p:scale>
          <a:sx n="114" d="100"/>
          <a:sy n="114" d="100"/>
        </p:scale>
        <p:origin x="-1776" y="-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data2.tsherpa.co.kr/tsherpa/MultiMedia/Flash/2020/curri/index.html?flashxmlnum=yuni4856&amp;classa=A8-C1-41-MM-MM-04-02-04-0-0-0-0&amp;classno=MM_41_04/suh_0401_01_0004/suh_0401_01_0004_301_1.html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ein820&amp;classa=A8-C1-41-MM-MM-04-02-04-0-0-0-0&amp;classno=MM_41_04/suh_0401_01_0004/suh_0401_01_0004_101_1.html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ein820&amp;classa=A8-C1-41-MM-MM-04-02-04-0-0-0-0&amp;classno=MM_41_04/suh_0401_01_0004/suh_0401_01_0004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hyperlink" Target="https://cdata2.tsherpa.co.kr/tsherpa/MultiMedia/Flash/2020/curri/index.html?flashxmlnum=yein820&amp;classa=A8-C1-41-MM-MM-04-02-04-0-0-0-0&amp;classno=MM_41_04/suh_0401_01_0004/suh_0401_01_0004_401_1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hyperlink" Target="https://cdata2.tsherpa.co.kr/tsherpa/MultiMedia/Flash/2020/curri/index.html?flashxmlnum=yein820&amp;classa=A8-C1-41-MM-MM-04-02-04-0-0-0-0&amp;classno=MM_41_04/suh_0401_01_0004/suh_0401_01_0004_401_1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hyperlink" Target="https://cdata2.tsherpa.co.kr/tsherpa/MultiMedia/Flash/2020/curri/index.html?flashxmlnum=yein820&amp;classa=A8-C1-41-MM-MM-04-02-04-0-0-0-0&amp;classno=MM_41_04/suh_0401_01_0004/suh_0401_01_0004_401_1.html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8.png"/><Relationship Id="rId4" Type="http://schemas.openxmlformats.org/officeDocument/2006/relationships/hyperlink" Target="https://cdata2.tsherpa.co.kr/tsherpa/MultiMedia/Flash/2020/curri/index.html?flashxmlnum=yein820&amp;classa=A8-C1-41-MM-MM-04-02-04-0-0-0-0&amp;classno=MM_41_04/suh_0401_01_0004/suh_0401_01_0004_4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cdata2.tsherpa.co.kr/tsherpa/MultiMedia/Flash/2020/curri/index.html?flashxmlnum=tsherpa&amp;classa=A8-C1-41-SS-SS-04-01-02-03-0-0-0&amp;classno=SS_41_04/so_0401_0102_0004/so_0401_0102_0004_204.html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87984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46687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1560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십만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백만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천만을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후원 기관에서 사용한 금액은 얼마나 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1000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수를 어떻게 쓰고 읽으면 좋을지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9AB5C028-AD51-4B98-AD35-44199F585B44}"/>
              </a:ext>
            </a:extLst>
          </p:cNvPr>
          <p:cNvSpPr/>
          <p:nvPr/>
        </p:nvSpPr>
        <p:spPr>
          <a:xfrm>
            <a:off x="207825" y="2384941"/>
            <a:ext cx="6667165" cy="27002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xmlns="" id="{A5EABEAD-BF5D-4360-A6AA-9A03CCBCB834}"/>
              </a:ext>
            </a:extLst>
          </p:cNvPr>
          <p:cNvSpPr/>
          <p:nvPr/>
        </p:nvSpPr>
        <p:spPr>
          <a:xfrm>
            <a:off x="338478" y="220486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pic>
        <p:nvPicPr>
          <p:cNvPr id="35" name="Picture 6">
            <a:extLst>
              <a:ext uri="{FF2B5EF4-FFF2-40B4-BE49-F238E27FC236}">
                <a16:creationId xmlns:a16="http://schemas.microsoft.com/office/drawing/2014/main" xmlns="" id="{4110B34C-553A-4447-9AD7-EB180ABE0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xmlns="" id="{28A33C14-4FB3-4E5F-B18A-4C5995DC9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688" y="4826219"/>
            <a:ext cx="616702" cy="206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각 삼각형 39">
            <a:extLst>
              <a:ext uri="{FF2B5EF4-FFF2-40B4-BE49-F238E27FC236}">
                <a16:creationId xmlns:a16="http://schemas.microsoft.com/office/drawing/2014/main" xmlns="" id="{82DA4CF5-BC1C-48C6-B691-37DE0F16186E}"/>
              </a:ext>
            </a:extLst>
          </p:cNvPr>
          <p:cNvSpPr/>
          <p:nvPr/>
        </p:nvSpPr>
        <p:spPr>
          <a:xfrm flipH="1" flipV="1">
            <a:off x="5824021" y="4695344"/>
            <a:ext cx="125704" cy="121038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xmlns="" id="{45C0CF7A-F0E5-43D5-AA55-A01AFF7A8F22}"/>
              </a:ext>
            </a:extLst>
          </p:cNvPr>
          <p:cNvSpPr/>
          <p:nvPr/>
        </p:nvSpPr>
        <p:spPr>
          <a:xfrm>
            <a:off x="2879812" y="2504960"/>
            <a:ext cx="3768558" cy="8264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pic>
        <p:nvPicPr>
          <p:cNvPr id="45" name="Picture 3">
            <a:extLst>
              <a:ext uri="{FF2B5EF4-FFF2-40B4-BE49-F238E27FC236}">
                <a16:creationId xmlns:a16="http://schemas.microsoft.com/office/drawing/2014/main" xmlns="" id="{51698C85-A655-46F9-8871-311F13BB3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6"/>
          <a:stretch/>
        </p:blipFill>
        <p:spPr bwMode="auto">
          <a:xfrm>
            <a:off x="3271782" y="2598329"/>
            <a:ext cx="1112311" cy="54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D741E603-D9E6-44ED-8A11-CD4EA2FA89AC}"/>
              </a:ext>
            </a:extLst>
          </p:cNvPr>
          <p:cNvSpPr txBox="1"/>
          <p:nvPr/>
        </p:nvSpPr>
        <p:spPr>
          <a:xfrm>
            <a:off x="3480436" y="3062801"/>
            <a:ext cx="6950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장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1E75AB67-A9FB-49D3-BD2B-35E8350EAD5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413" r="55018"/>
          <a:stretch/>
        </p:blipFill>
        <p:spPr>
          <a:xfrm>
            <a:off x="4745090" y="2603932"/>
            <a:ext cx="1405134" cy="67031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838D5E59-7238-4DEF-9B8C-F90EE2E071F9}"/>
              </a:ext>
            </a:extLst>
          </p:cNvPr>
          <p:cNvSpPr/>
          <p:nvPr/>
        </p:nvSpPr>
        <p:spPr>
          <a:xfrm>
            <a:off x="2860811" y="3351526"/>
            <a:ext cx="3768558" cy="8264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pic>
        <p:nvPicPr>
          <p:cNvPr id="53" name="Picture 3">
            <a:extLst>
              <a:ext uri="{FF2B5EF4-FFF2-40B4-BE49-F238E27FC236}">
                <a16:creationId xmlns:a16="http://schemas.microsoft.com/office/drawing/2014/main" xmlns="" id="{5D79664C-62B1-4350-A5DD-4AC0BE924D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6"/>
          <a:stretch/>
        </p:blipFill>
        <p:spPr bwMode="auto">
          <a:xfrm>
            <a:off x="3271782" y="3436618"/>
            <a:ext cx="1112311" cy="54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6CE55D5C-9C97-43D8-B7A4-64DC998265BB}"/>
              </a:ext>
            </a:extLst>
          </p:cNvPr>
          <p:cNvSpPr txBox="1"/>
          <p:nvPr/>
        </p:nvSpPr>
        <p:spPr>
          <a:xfrm>
            <a:off x="3433689" y="3901091"/>
            <a:ext cx="9279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장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0824FF77-5C0F-4060-BE4C-218001A16DB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392" r="29379"/>
          <a:stretch/>
        </p:blipFill>
        <p:spPr>
          <a:xfrm>
            <a:off x="4750697" y="3446746"/>
            <a:ext cx="1393922" cy="67031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22B0C840-D06B-497D-85FB-B0513EB4B3FD}"/>
              </a:ext>
            </a:extLst>
          </p:cNvPr>
          <p:cNvSpPr/>
          <p:nvPr/>
        </p:nvSpPr>
        <p:spPr>
          <a:xfrm>
            <a:off x="2862564" y="4220524"/>
            <a:ext cx="3768558" cy="8264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pic>
        <p:nvPicPr>
          <p:cNvPr id="58" name="Picture 3">
            <a:extLst>
              <a:ext uri="{FF2B5EF4-FFF2-40B4-BE49-F238E27FC236}">
                <a16:creationId xmlns:a16="http://schemas.microsoft.com/office/drawing/2014/main" xmlns="" id="{5E45F39B-C699-46BE-BE9C-8A35087AD2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6"/>
          <a:stretch/>
        </p:blipFill>
        <p:spPr bwMode="auto">
          <a:xfrm>
            <a:off x="3271782" y="4286758"/>
            <a:ext cx="1112311" cy="54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3">
            <a:extLst>
              <a:ext uri="{FF2B5EF4-FFF2-40B4-BE49-F238E27FC236}">
                <a16:creationId xmlns:a16="http://schemas.microsoft.com/office/drawing/2014/main" xmlns="" id="{C9487796-9B01-4C17-B4BC-3FC67FCB36F5}"/>
              </a:ext>
            </a:extLst>
          </p:cNvPr>
          <p:cNvSpPr txBox="1"/>
          <p:nvPr/>
        </p:nvSpPr>
        <p:spPr>
          <a:xfrm>
            <a:off x="3288909" y="4749764"/>
            <a:ext cx="112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장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F0BEF548-E868-4855-A3D5-33D0534CDE3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4426" t="-105" r="2446" b="105"/>
          <a:stretch/>
        </p:blipFill>
        <p:spPr>
          <a:xfrm>
            <a:off x="4750764" y="4298567"/>
            <a:ext cx="1423631" cy="67031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xmlns="" id="{6F3564DD-CD2A-4105-A5F7-49391840D472}"/>
              </a:ext>
            </a:extLst>
          </p:cNvPr>
          <p:cNvSpPr txBox="1"/>
          <p:nvPr/>
        </p:nvSpPr>
        <p:spPr>
          <a:xfrm>
            <a:off x="-1735077" y="3108008"/>
            <a:ext cx="651978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모형 돈을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묶음 씩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묶어 세어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천만을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12">
            <a:extLst>
              <a:ext uri="{FF2B5EF4-FFF2-40B4-BE49-F238E27FC236}">
                <a16:creationId xmlns:a16="http://schemas.microsoft.com/office/drawing/2014/main" xmlns="" id="{F351AA0B-12DF-4EAA-80B6-3B1A1BD96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768" y="5288578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각 삼각형 62">
            <a:extLst>
              <a:ext uri="{FF2B5EF4-FFF2-40B4-BE49-F238E27FC236}">
                <a16:creationId xmlns:a16="http://schemas.microsoft.com/office/drawing/2014/main" xmlns="" id="{1C50C874-BB8E-4FEC-8F3F-4A24F0001A65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117272"/>
              </p:ext>
            </p:extLst>
          </p:nvPr>
        </p:nvGraphicFramePr>
        <p:xfrm>
          <a:off x="755576" y="6364796"/>
          <a:ext cx="6688864" cy="49320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3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잘라서 사용해주세요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\app\resource\contents\lesson01\ops\lesson01\images\mm_41_1_03_03_01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484320"/>
              </p:ext>
            </p:extLst>
          </p:nvPr>
        </p:nvGraphicFramePr>
        <p:xfrm>
          <a:off x="755576" y="5805264"/>
          <a:ext cx="6688864" cy="49320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3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bg_popup_more.png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만원 이미지 잘라서 사용해주세요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\app\resource\contents\lesson01\ops\lesson01\images\mm_41_1_01_03_01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32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-21046" y="2587217"/>
            <a:ext cx="1110764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098" y="2522033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126A2E99-D28F-4DDB-88D4-59021D42C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060242"/>
              </p:ext>
            </p:extLst>
          </p:nvPr>
        </p:nvGraphicFramePr>
        <p:xfrm>
          <a:off x="2874624" y="1959466"/>
          <a:ext cx="39357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921">
                  <a:extLst>
                    <a:ext uri="{9D8B030D-6E8A-4147-A177-3AD203B41FA5}">
                      <a16:colId xmlns:a16="http://schemas.microsoft.com/office/drawing/2014/main" xmlns="" val="567447178"/>
                    </a:ext>
                  </a:extLst>
                </a:gridCol>
                <a:gridCol w="1557899">
                  <a:extLst>
                    <a:ext uri="{9D8B030D-6E8A-4147-A177-3AD203B41FA5}">
                      <a16:colId xmlns:a16="http://schemas.microsoft.com/office/drawing/2014/main" xmlns="" val="3858431089"/>
                    </a:ext>
                  </a:extLst>
                </a:gridCol>
                <a:gridCol w="1065943">
                  <a:extLst>
                    <a:ext uri="{9D8B030D-6E8A-4147-A177-3AD203B41FA5}">
                      <a16:colId xmlns:a16="http://schemas.microsoft.com/office/drawing/2014/main" xmlns="" val="302789974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94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읽기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94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7971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십만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1774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백만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2931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천만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8785432"/>
                  </a:ext>
                </a:extLst>
              </a:tr>
            </a:tbl>
          </a:graphicData>
        </a:graphic>
      </p:graphicFrame>
      <p:sp>
        <p:nvSpPr>
          <p:cNvPr id="30" name="TextBox 43">
            <a:extLst>
              <a:ext uri="{FF2B5EF4-FFF2-40B4-BE49-F238E27FC236}">
                <a16:creationId xmlns:a16="http://schemas.microsoft.com/office/drawing/2014/main" xmlns="" id="{7349B786-6A0C-4F63-A408-29C2E7220D32}"/>
              </a:ext>
            </a:extLst>
          </p:cNvPr>
          <p:cNvSpPr txBox="1"/>
          <p:nvPr/>
        </p:nvSpPr>
        <p:spPr>
          <a:xfrm>
            <a:off x="1314752" y="2209522"/>
            <a:ext cx="1312448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개인 수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43">
            <a:extLst>
              <a:ext uri="{FF2B5EF4-FFF2-40B4-BE49-F238E27FC236}">
                <a16:creationId xmlns:a16="http://schemas.microsoft.com/office/drawing/2014/main" xmlns="" id="{BB12C224-09B0-45C2-911B-425C3EF0B945}"/>
              </a:ext>
            </a:extLst>
          </p:cNvPr>
          <p:cNvSpPr txBox="1"/>
          <p:nvPr/>
        </p:nvSpPr>
        <p:spPr>
          <a:xfrm>
            <a:off x="1346120" y="2603057"/>
            <a:ext cx="1312448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개인 수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43">
            <a:extLst>
              <a:ext uri="{FF2B5EF4-FFF2-40B4-BE49-F238E27FC236}">
                <a16:creationId xmlns:a16="http://schemas.microsoft.com/office/drawing/2014/main" xmlns="" id="{FFD1EA2F-B6B4-4E19-8BF9-CC9E9288FAE1}"/>
              </a:ext>
            </a:extLst>
          </p:cNvPr>
          <p:cNvSpPr txBox="1"/>
          <p:nvPr/>
        </p:nvSpPr>
        <p:spPr>
          <a:xfrm>
            <a:off x="1329936" y="2990643"/>
            <a:ext cx="1312448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개인 수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DC357957-6CA0-4213-9741-3E4E04749A54}"/>
              </a:ext>
            </a:extLst>
          </p:cNvPr>
          <p:cNvCxnSpPr/>
          <p:nvPr/>
        </p:nvCxnSpPr>
        <p:spPr bwMode="auto">
          <a:xfrm>
            <a:off x="1174210" y="2890747"/>
            <a:ext cx="272263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59E21FCD-F5CC-4D63-9EF4-C8663A744B48}"/>
              </a:ext>
            </a:extLst>
          </p:cNvPr>
          <p:cNvCxnSpPr/>
          <p:nvPr/>
        </p:nvCxnSpPr>
        <p:spPr bwMode="auto">
          <a:xfrm>
            <a:off x="1174210" y="3249723"/>
            <a:ext cx="272263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6F7C7281-0750-4E5F-917E-F93272B38E8D}"/>
              </a:ext>
            </a:extLst>
          </p:cNvPr>
          <p:cNvCxnSpPr>
            <a:cxnSpLocks/>
          </p:cNvCxnSpPr>
          <p:nvPr/>
        </p:nvCxnSpPr>
        <p:spPr bwMode="auto">
          <a:xfrm>
            <a:off x="1174210" y="2491360"/>
            <a:ext cx="0" cy="758363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6D85C9A-4644-4A2D-9412-B345D22E1BAC}"/>
              </a:ext>
            </a:extLst>
          </p:cNvPr>
          <p:cNvCxnSpPr/>
          <p:nvPr/>
        </p:nvCxnSpPr>
        <p:spPr bwMode="auto">
          <a:xfrm>
            <a:off x="1174210" y="2505847"/>
            <a:ext cx="272263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4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456" y="2380218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456" y="276704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023" y="3146223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후원 기관에서 사용한 금액은 얼마나 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4877DD41-2FE4-41DB-ABB4-7A79EDC300B9}"/>
              </a:ext>
            </a:extLst>
          </p:cNvPr>
          <p:cNvSpPr txBox="1"/>
          <p:nvPr/>
        </p:nvSpPr>
        <p:spPr>
          <a:xfrm>
            <a:off x="342880" y="3848206"/>
            <a:ext cx="649737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4152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개이면                          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또는                     이라 쓰고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                        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이라고 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읽습니다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직사각형 62"/>
          <p:cNvSpPr/>
          <p:nvPr/>
        </p:nvSpPr>
        <p:spPr bwMode="auto">
          <a:xfrm>
            <a:off x="2674727" y="3936300"/>
            <a:ext cx="1388809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41520000</a:t>
            </a:r>
            <a:endParaRPr kumimoji="1" lang="ko-KR" altLang="en-US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7964" y="3735261"/>
            <a:ext cx="360000" cy="35500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5357B62D-919E-44AB-AE71-AD43D3FC36CB}"/>
              </a:ext>
            </a:extLst>
          </p:cNvPr>
          <p:cNvSpPr/>
          <p:nvPr/>
        </p:nvSpPr>
        <p:spPr bwMode="auto">
          <a:xfrm>
            <a:off x="4614752" y="3936300"/>
            <a:ext cx="1293421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4152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A9B7F031-93D0-4349-9CBC-0F9081A4DAC5}"/>
              </a:ext>
            </a:extLst>
          </p:cNvPr>
          <p:cNvSpPr/>
          <p:nvPr/>
        </p:nvSpPr>
        <p:spPr bwMode="auto">
          <a:xfrm>
            <a:off x="803047" y="4370977"/>
            <a:ext cx="2364797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사천백오십이만</a:t>
            </a:r>
            <a:endParaRPr kumimoji="1" lang="ko-KR" altLang="en-US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3DB512C9-96E9-4BF6-B3B2-D91EDA2A24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68" y="3735261"/>
            <a:ext cx="360000" cy="3550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18FDC8F9-822E-4912-AB84-A2EEB9FDDD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6075" y="4236875"/>
            <a:ext cx="360000" cy="355000"/>
          </a:xfrm>
          <a:prstGeom prst="rect">
            <a:avLst/>
          </a:prstGeom>
        </p:spPr>
      </p:pic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EB9816CB-D5D3-43D6-837C-2EA3871D4445}"/>
              </a:ext>
            </a:extLst>
          </p:cNvPr>
          <p:cNvSpPr/>
          <p:nvPr/>
        </p:nvSpPr>
        <p:spPr>
          <a:xfrm>
            <a:off x="2237813" y="3729218"/>
            <a:ext cx="60771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2">
            <a:extLst>
              <a:ext uri="{FF2B5EF4-FFF2-40B4-BE49-F238E27FC236}">
                <a16:creationId xmlns:a16="http://schemas.microsoft.com/office/drawing/2014/main" xmlns="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2" y="408339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D0225A66-C7FA-47C4-8587-5D034E8BF726}"/>
              </a:ext>
            </a:extLst>
          </p:cNvPr>
          <p:cNvSpPr/>
          <p:nvPr/>
        </p:nvSpPr>
        <p:spPr>
          <a:xfrm>
            <a:off x="6264188" y="5123623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6398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모서리가 둥근 직사각형 75"/>
          <p:cNvSpPr/>
          <p:nvPr/>
        </p:nvSpPr>
        <p:spPr bwMode="auto">
          <a:xfrm>
            <a:off x="2580162" y="2147294"/>
            <a:ext cx="1692188" cy="9361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후원 기관에서 사용한 금액은 얼마나 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802703" y="2322958"/>
            <a:ext cx="1247105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비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지원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2310000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>
            <a:extLst>
              <a:ext uri="{FF2B5EF4-FFF2-40B4-BE49-F238E27FC236}">
                <a16:creationId xmlns:a16="http://schemas.microsoft.com/office/drawing/2014/main" xmlns="" id="{4110B34C-553A-4447-9AD7-EB180ABE0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E17B59CE-6479-4AA8-B164-016B8BD8BD5F}"/>
              </a:ext>
            </a:extLst>
          </p:cNvPr>
          <p:cNvSpPr/>
          <p:nvPr/>
        </p:nvSpPr>
        <p:spPr>
          <a:xfrm>
            <a:off x="6629938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F5EF89C-0916-42B2-B31E-F82F8106B130}"/>
              </a:ext>
            </a:extLst>
          </p:cNvPr>
          <p:cNvSpPr txBox="1"/>
          <p:nvPr/>
        </p:nvSpPr>
        <p:spPr>
          <a:xfrm>
            <a:off x="405289" y="1592796"/>
            <a:ext cx="6497371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후원 기관에서 지원하는 데 사용한 금액을 각각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xmlns="" id="{3FBDD182-A5E5-447E-8092-EAF8315F6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87" y="180636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3BBFEC5E-84A9-42D8-9490-D748D267EA1E}"/>
              </a:ext>
            </a:extLst>
          </p:cNvPr>
          <p:cNvSpPr/>
          <p:nvPr/>
        </p:nvSpPr>
        <p:spPr bwMode="auto">
          <a:xfrm>
            <a:off x="466692" y="3273503"/>
            <a:ext cx="6085527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의료 지원으로 사용한 금액은 구십삼만 원입니다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B2B761BC-9A0D-483B-B783-9F9198BE8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160" y="3171759"/>
            <a:ext cx="360000" cy="355000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3BBFEC5E-84A9-42D8-9490-D748D267EA1E}"/>
              </a:ext>
            </a:extLst>
          </p:cNvPr>
          <p:cNvSpPr/>
          <p:nvPr/>
        </p:nvSpPr>
        <p:spPr bwMode="auto">
          <a:xfrm>
            <a:off x="467544" y="3831188"/>
            <a:ext cx="6085527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식비 지원으로 사용한 금액은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이백삼실일만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원입니다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B2B761BC-9A0D-483B-B783-9F9198BE8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012" y="3729444"/>
            <a:ext cx="360000" cy="355000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3BBFEC5E-84A9-42D8-9490-D748D267EA1E}"/>
              </a:ext>
            </a:extLst>
          </p:cNvPr>
          <p:cNvSpPr/>
          <p:nvPr/>
        </p:nvSpPr>
        <p:spPr bwMode="auto">
          <a:xfrm>
            <a:off x="467544" y="4377356"/>
            <a:ext cx="6085527" cy="7056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주거 공간 지원으로 사용한 금액은 사천백오십이만 원입니다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B2B761BC-9A0D-483B-B783-9F9198BE8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797" y="4730184"/>
            <a:ext cx="360000" cy="3550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 bwMode="auto">
          <a:xfrm>
            <a:off x="683568" y="2132856"/>
            <a:ext cx="1692188" cy="9361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62796" y="2308520"/>
            <a:ext cx="1133732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의료 지원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930000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8" name="모서리가 둥근 직사각형 77"/>
          <p:cNvSpPr/>
          <p:nvPr/>
        </p:nvSpPr>
        <p:spPr bwMode="auto">
          <a:xfrm>
            <a:off x="4535996" y="2147293"/>
            <a:ext cx="1692188" cy="9361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551986" y="2301351"/>
            <a:ext cx="1659898" cy="59911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주거 공간 지원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41250000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2759099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51640000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은 얼마큼의 수인지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내의 표 디자인이 아닌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자릿수별로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색을 다르게 표시 해 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63022" y="5079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xmlns="" id="{A755DB9E-AEA2-4C39-8D85-3EEE29F73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53" y="180278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4B046E6-0CA0-46B5-AE5C-233127735D17}"/>
              </a:ext>
            </a:extLst>
          </p:cNvPr>
          <p:cNvSpPr txBox="1"/>
          <p:nvPr/>
        </p:nvSpPr>
        <p:spPr>
          <a:xfrm>
            <a:off x="383676" y="167908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 자리의 숫자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5, 1, 6, 4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각각 얼마를 나타내는지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A4EBC3FE-3084-48F7-BCC5-06B67A8817DF}"/>
              </a:ext>
            </a:extLst>
          </p:cNvPr>
          <p:cNvSpPr txBox="1"/>
          <p:nvPr/>
        </p:nvSpPr>
        <p:spPr>
          <a:xfrm>
            <a:off x="320463" y="409999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51640000 = 50000000 +    1000000     +      600000   +  40000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BBFEC5E-84A9-42D8-9490-D748D267EA1E}"/>
              </a:ext>
            </a:extLst>
          </p:cNvPr>
          <p:cNvSpPr/>
          <p:nvPr/>
        </p:nvSpPr>
        <p:spPr bwMode="auto">
          <a:xfrm>
            <a:off x="2782938" y="4085514"/>
            <a:ext cx="1265270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6EF205EE-CFBD-42CA-BFB2-B21E52280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192" y="3908014"/>
            <a:ext cx="360000" cy="3550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930C31C0-E56F-4DD1-9CD9-E46D53C8D2EF}"/>
              </a:ext>
            </a:extLst>
          </p:cNvPr>
          <p:cNvSpPr/>
          <p:nvPr/>
        </p:nvSpPr>
        <p:spPr bwMode="auto">
          <a:xfrm>
            <a:off x="4402720" y="4085514"/>
            <a:ext cx="1132964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EA4A2DAF-573C-453C-8AAF-C5DFC74AC6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9310" y="3908014"/>
            <a:ext cx="360000" cy="355000"/>
          </a:xfrm>
          <a:prstGeom prst="rect">
            <a:avLst/>
          </a:prstGeom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A3BBA37D-76E1-4520-B6FF-7A5AC80D7494}"/>
              </a:ext>
            </a:extLst>
          </p:cNvPr>
          <p:cNvSpPr/>
          <p:nvPr/>
        </p:nvSpPr>
        <p:spPr>
          <a:xfrm>
            <a:off x="97884" y="23130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569499"/>
              </p:ext>
            </p:extLst>
          </p:nvPr>
        </p:nvGraphicFramePr>
        <p:xfrm>
          <a:off x="440391" y="2161004"/>
          <a:ext cx="6219840" cy="1592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480"/>
                <a:gridCol w="777480"/>
                <a:gridCol w="777480"/>
                <a:gridCol w="777480"/>
                <a:gridCol w="777480"/>
                <a:gridCol w="777480"/>
                <a:gridCol w="777480"/>
                <a:gridCol w="777480"/>
              </a:tblGrid>
              <a:tr h="530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306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3067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845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3" y="1007440"/>
            <a:ext cx="6343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년 동안 우리나라를 다녀간 방문객 수입니다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빈칸에 알맞은 수나 말을 써넣어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타원 92"/>
          <p:cNvSpPr/>
          <p:nvPr/>
        </p:nvSpPr>
        <p:spPr>
          <a:xfrm>
            <a:off x="542619" y="24071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BFD51EDD-E935-4757-AA0A-5FA639185FC5}"/>
              </a:ext>
            </a:extLst>
          </p:cNvPr>
          <p:cNvSpPr/>
          <p:nvPr/>
        </p:nvSpPr>
        <p:spPr>
          <a:xfrm>
            <a:off x="5700923" y="51456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281097"/>
              </p:ext>
            </p:extLst>
          </p:nvPr>
        </p:nvGraphicFramePr>
        <p:xfrm>
          <a:off x="541092" y="2096852"/>
          <a:ext cx="6096000" cy="2232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652"/>
                <a:gridCol w="1836204"/>
                <a:gridCol w="2533144"/>
              </a:tblGrid>
              <a:tr h="44645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지난 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년간 한국 방문객 수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</a:tr>
              <a:tr h="446450">
                <a:tc>
                  <a:txBody>
                    <a:bodyPr/>
                    <a:lstStyle/>
                    <a:p>
                      <a:pPr lvl="1"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중국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29000000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이천구백만</a:t>
                      </a:r>
                      <a:endParaRPr kumimoji="1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46450">
                <a:tc>
                  <a:txBody>
                    <a:bodyPr/>
                    <a:lstStyle/>
                    <a:p>
                      <a:pPr lvl="1"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4510000</a:t>
                      </a:r>
                      <a:endParaRPr kumimoji="1" lang="ko-KR" alt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사백오십일만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46450">
                <a:tc>
                  <a:txBody>
                    <a:bodyPr/>
                    <a:lstStyle/>
                    <a:p>
                      <a:pPr lvl="1"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대만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4650000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사백육십오만</a:t>
                      </a:r>
                      <a:endParaRPr kumimoji="1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46450">
                <a:tc>
                  <a:txBody>
                    <a:bodyPr/>
                    <a:lstStyle/>
                    <a:p>
                      <a:pPr lvl="1"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캐나다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890000</a:t>
                      </a:r>
                      <a:endParaRPr kumimoji="1" lang="ko-KR" alt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팔십구만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470278"/>
              </p:ext>
            </p:extLst>
          </p:nvPr>
        </p:nvGraphicFramePr>
        <p:xfrm>
          <a:off x="215516" y="6165304"/>
          <a:ext cx="6688864" cy="49320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3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각 나라의 국기 이미지는 하나씩 잘라서 넣어주세요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\app\resource\contents\lesson01\ops\lesson01\images\mm_41_1_03_05_01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053" name="Picture 5" descr="D:\★[초등] 교사용DVD 자료\수학(박) 4-1 지도서\app\resource\contents\lesson01\ops\lesson01\images\mm_41_1_03_05_01\b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4" t="41593" r="82868" b="33090"/>
          <a:stretch/>
        </p:blipFill>
        <p:spPr bwMode="auto">
          <a:xfrm>
            <a:off x="583777" y="2491820"/>
            <a:ext cx="719771" cy="93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D:\★[초등] 교사용DVD 자료\수학(박) 4-1 지도서\app\resource\contents\lesson01\ops\lesson01\images\mm_41_1_03_05_01\b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7" t="65456" r="83445" b="7226"/>
          <a:stretch/>
        </p:blipFill>
        <p:spPr bwMode="auto">
          <a:xfrm>
            <a:off x="539552" y="3429000"/>
            <a:ext cx="719771" cy="101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F5EF89C-0916-42B2-B31E-F82F8106B130}"/>
              </a:ext>
            </a:extLst>
          </p:cNvPr>
          <p:cNvSpPr txBox="1"/>
          <p:nvPr/>
        </p:nvSpPr>
        <p:spPr>
          <a:xfrm>
            <a:off x="4053104" y="4286562"/>
            <a:ext cx="2679136" cy="4385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500" spc="-15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500" spc="-150" dirty="0" smtClean="0">
                <a:latin typeface="맑은 고딕" pitchFamily="50" charset="-127"/>
                <a:ea typeface="맑은 고딕" pitchFamily="50" charset="-127"/>
              </a:rPr>
              <a:t>출처</a:t>
            </a:r>
            <a:r>
              <a:rPr lang="en-US" altLang="ko-KR" sz="1500" spc="-15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500" spc="-150" dirty="0" smtClean="0">
                <a:latin typeface="맑은 고딕" pitchFamily="50" charset="-127"/>
                <a:ea typeface="맑은 고딕" pitchFamily="50" charset="-127"/>
              </a:rPr>
              <a:t>관광지식정보시스템</a:t>
            </a:r>
            <a:r>
              <a:rPr lang="en-US" altLang="ko-KR" sz="1500" spc="-150" dirty="0" smtClean="0">
                <a:latin typeface="맑은 고딕" pitchFamily="50" charset="-127"/>
                <a:ea typeface="맑은 고딕" pitchFamily="50" charset="-127"/>
              </a:rPr>
              <a:t>, 2019]</a:t>
            </a:r>
            <a:endParaRPr lang="en-US" altLang="ko-KR" sz="15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B2B761BC-9A0D-483B-B783-9F9198BE8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168" y="2605410"/>
            <a:ext cx="360000" cy="355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B2B761BC-9A0D-483B-B783-9F9198BE8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3104" y="3021478"/>
            <a:ext cx="360000" cy="355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B2B761BC-9A0D-483B-B783-9F9198BE8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8160" y="3456219"/>
            <a:ext cx="360000" cy="355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B2B761BC-9A0D-483B-B783-9F9198BE8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293" y="393156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55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0FBDF6B9-436D-4C8E-8060-999E794D1A00}"/>
              </a:ext>
            </a:extLst>
          </p:cNvPr>
          <p:cNvSpPr txBox="1"/>
          <p:nvPr/>
        </p:nvSpPr>
        <p:spPr>
          <a:xfrm>
            <a:off x="2956192" y="4323009"/>
            <a:ext cx="343715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u="sng" dirty="0" err="1">
                <a:latin typeface="맑은 고딕" pitchFamily="50" charset="-127"/>
                <a:ea typeface="맑은 고딕" pitchFamily="50" charset="-127"/>
              </a:rPr>
              <a:t>육천칠백삼십오만</a:t>
            </a:r>
            <a:r>
              <a:rPr lang="ko-KR" altLang="en-US" sz="1900" u="sng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u="sng" dirty="0" err="1">
                <a:latin typeface="맑은 고딕" pitchFamily="50" charset="-127"/>
                <a:ea typeface="맑은 고딕" pitchFamily="50" charset="-127"/>
              </a:rPr>
              <a:t>삼천팔백이</a:t>
            </a:r>
            <a:endParaRPr lang="ko-KR" altLang="en-US" sz="1900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594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251520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와 같이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725803" y="51084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F7D232FA-ABB2-4D1F-A1F7-C53438A04169}"/>
              </a:ext>
            </a:extLst>
          </p:cNvPr>
          <p:cNvSpPr/>
          <p:nvPr/>
        </p:nvSpPr>
        <p:spPr>
          <a:xfrm>
            <a:off x="440395" y="1996391"/>
            <a:ext cx="6111825" cy="1294686"/>
          </a:xfrm>
          <a:prstGeom prst="roundRec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9A0FEC17-5709-41C2-9B0E-428E2E1EF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25" y="1817298"/>
            <a:ext cx="547788" cy="34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02AAF07-CF13-46B3-A579-36EF6F5A5024}"/>
              </a:ext>
            </a:extLst>
          </p:cNvPr>
          <p:cNvSpPr txBox="1"/>
          <p:nvPr/>
        </p:nvSpPr>
        <p:spPr>
          <a:xfrm>
            <a:off x="601770" y="2458441"/>
            <a:ext cx="1261884" cy="384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91242569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5CB8B3B1-A4E5-4C20-8A40-5A2178769000}"/>
              </a:ext>
            </a:extLst>
          </p:cNvPr>
          <p:cNvCxnSpPr/>
          <p:nvPr/>
        </p:nvCxnSpPr>
        <p:spPr bwMode="auto">
          <a:xfrm>
            <a:off x="2443563" y="2357330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89E845EA-7B13-489C-B4A4-E8115CE63435}"/>
              </a:ext>
            </a:extLst>
          </p:cNvPr>
          <p:cNvCxnSpPr/>
          <p:nvPr/>
        </p:nvCxnSpPr>
        <p:spPr bwMode="auto">
          <a:xfrm>
            <a:off x="2443563" y="2928093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5B7D030C-7F0C-4E3D-A186-0D92FEA3D0B7}"/>
              </a:ext>
            </a:extLst>
          </p:cNvPr>
          <p:cNvCxnSpPr>
            <a:cxnSpLocks/>
          </p:cNvCxnSpPr>
          <p:nvPr/>
        </p:nvCxnSpPr>
        <p:spPr bwMode="auto">
          <a:xfrm>
            <a:off x="2443563" y="2357330"/>
            <a:ext cx="0" cy="570763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3F7AF15-899B-4566-B8E0-C05F317D4872}"/>
              </a:ext>
            </a:extLst>
          </p:cNvPr>
          <p:cNvSpPr txBox="1"/>
          <p:nvPr/>
        </p:nvSpPr>
        <p:spPr>
          <a:xfrm>
            <a:off x="3713284" y="2178540"/>
            <a:ext cx="15905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9124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2569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7CE9CCD-A062-4122-9D96-2376CAF7F45D}"/>
              </a:ext>
            </a:extLst>
          </p:cNvPr>
          <p:cNvSpPr txBox="1"/>
          <p:nvPr/>
        </p:nvSpPr>
        <p:spPr>
          <a:xfrm>
            <a:off x="2834360" y="2684239"/>
            <a:ext cx="368081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구천백이십사만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이천오백육십구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3B40F912-D3EF-4A38-B017-F237B05E63CB}"/>
              </a:ext>
            </a:extLst>
          </p:cNvPr>
          <p:cNvSpPr txBox="1"/>
          <p:nvPr/>
        </p:nvSpPr>
        <p:spPr>
          <a:xfrm>
            <a:off x="601771" y="4097211"/>
            <a:ext cx="1261884" cy="384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67353802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4FD77A42-343C-4591-AB98-6C97680EC581}"/>
              </a:ext>
            </a:extLst>
          </p:cNvPr>
          <p:cNvCxnSpPr/>
          <p:nvPr/>
        </p:nvCxnSpPr>
        <p:spPr bwMode="auto">
          <a:xfrm>
            <a:off x="2443563" y="3996100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C25D20B6-71FE-45FC-B712-D9C0D4AE018D}"/>
              </a:ext>
            </a:extLst>
          </p:cNvPr>
          <p:cNvCxnSpPr/>
          <p:nvPr/>
        </p:nvCxnSpPr>
        <p:spPr bwMode="auto">
          <a:xfrm>
            <a:off x="2443563" y="4566863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97B1B17D-8C72-4F89-8B5D-D46A13C84D52}"/>
              </a:ext>
            </a:extLst>
          </p:cNvPr>
          <p:cNvCxnSpPr>
            <a:cxnSpLocks/>
          </p:cNvCxnSpPr>
          <p:nvPr/>
        </p:nvCxnSpPr>
        <p:spPr bwMode="auto">
          <a:xfrm>
            <a:off x="2443563" y="3996100"/>
            <a:ext cx="0" cy="570763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15405DFC-10C4-4D5B-ACE7-1F0D46D24BE4}"/>
              </a:ext>
            </a:extLst>
          </p:cNvPr>
          <p:cNvSpPr txBox="1"/>
          <p:nvPr/>
        </p:nvSpPr>
        <p:spPr>
          <a:xfrm>
            <a:off x="3713284" y="3817310"/>
            <a:ext cx="15905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u="sng" dirty="0">
                <a:latin typeface="맑은 고딕" pitchFamily="50" charset="-127"/>
                <a:ea typeface="맑은 고딕" pitchFamily="50" charset="-127"/>
              </a:rPr>
              <a:t>6735</a:t>
            </a:r>
            <a:r>
              <a:rPr lang="ko-KR" altLang="en-US" sz="1900" u="sng" dirty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900" u="sng" dirty="0">
                <a:latin typeface="맑은 고딕" pitchFamily="50" charset="-127"/>
                <a:ea typeface="맑은 고딕" pitchFamily="50" charset="-127"/>
              </a:rPr>
              <a:t>3802</a:t>
            </a:r>
            <a:endParaRPr lang="ko-KR" altLang="en-US" sz="1900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847114" y="4258847"/>
            <a:ext cx="347531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육천칠백삼십오만 삼천팔백이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6CAF76BE-9CC7-486E-AD1E-EE2A97D10181}"/>
              </a:ext>
            </a:extLst>
          </p:cNvPr>
          <p:cNvSpPr/>
          <p:nvPr/>
        </p:nvSpPr>
        <p:spPr bwMode="auto">
          <a:xfrm>
            <a:off x="2847114" y="3745770"/>
            <a:ext cx="347531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6735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3802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915251C1-1D96-4FB1-957D-7312C0783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2430" y="3574518"/>
            <a:ext cx="360000" cy="355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2430" y="4088404"/>
            <a:ext cx="360000" cy="355000"/>
          </a:xfrm>
          <a:prstGeom prst="rect">
            <a:avLst/>
          </a:prstGeom>
        </p:spPr>
      </p:pic>
      <p:pic>
        <p:nvPicPr>
          <p:cNvPr id="36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624" y="253921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767" y="418607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70" y="1058756"/>
            <a:ext cx="467227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838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cdata2.tsherpa.co.kr/tsherpa/MultiMedia/Flash/2020/curri/index.html?flashxmlnum=yuni4856&amp;classa=A8-C1-41-MM-MM-04-02-04-0-0-0-0&amp;classno=MM_41_04/suh_0401_01_0004/suh_0401_01_0004_301_1.html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천만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672921A1-0AC4-4599-A6A3-236E1734F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837334"/>
              </p:ext>
            </p:extLst>
          </p:nvPr>
        </p:nvGraphicFramePr>
        <p:xfrm>
          <a:off x="522945" y="2200412"/>
          <a:ext cx="6137146" cy="2698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891">
                  <a:extLst>
                    <a:ext uri="{9D8B030D-6E8A-4147-A177-3AD203B41FA5}">
                      <a16:colId xmlns:a16="http://schemas.microsoft.com/office/drawing/2014/main" xmlns="" val="3707117388"/>
                    </a:ext>
                  </a:extLst>
                </a:gridCol>
                <a:gridCol w="2340260">
                  <a:extLst>
                    <a:ext uri="{9D8B030D-6E8A-4147-A177-3AD203B41FA5}">
                      <a16:colId xmlns:a16="http://schemas.microsoft.com/office/drawing/2014/main" xmlns="" val="2483090920"/>
                    </a:ext>
                  </a:extLst>
                </a:gridCol>
                <a:gridCol w="1223995">
                  <a:extLst>
                    <a:ext uri="{9D8B030D-6E8A-4147-A177-3AD203B41FA5}">
                      <a16:colId xmlns:a16="http://schemas.microsoft.com/office/drawing/2014/main" xmlns="" val="2269357917"/>
                    </a:ext>
                  </a:extLst>
                </a:gridCol>
              </a:tblGrid>
              <a:tr h="511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읽기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5666166"/>
                  </a:ext>
                </a:extLst>
              </a:tr>
              <a:tr h="749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수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</a:t>
                      </a:r>
                      <a:b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5467242"/>
                  </a:ext>
                </a:extLst>
              </a:tr>
              <a:tr h="687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2407250"/>
                  </a:ext>
                </a:extLst>
              </a:tr>
              <a:tr h="749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</a:t>
                      </a:r>
                    </a:p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45666129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9F06CA63-FA62-408F-A1AD-B902EBB40078}"/>
              </a:ext>
            </a:extLst>
          </p:cNvPr>
          <p:cNvSpPr/>
          <p:nvPr/>
        </p:nvSpPr>
        <p:spPr bwMode="auto">
          <a:xfrm>
            <a:off x="3095836" y="3450579"/>
            <a:ext cx="2336954" cy="6624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1000000</a:t>
            </a:r>
            <a:b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97E73CB-BA77-4515-828B-D2E470B07238}"/>
              </a:ext>
            </a:extLst>
          </p:cNvPr>
          <p:cNvSpPr/>
          <p:nvPr/>
        </p:nvSpPr>
        <p:spPr bwMode="auto">
          <a:xfrm>
            <a:off x="5491614" y="2888940"/>
            <a:ext cx="1127331" cy="5118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십만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C276ADC4-FE72-4249-904D-60F43C581830}"/>
              </a:ext>
            </a:extLst>
          </p:cNvPr>
          <p:cNvSpPr/>
          <p:nvPr/>
        </p:nvSpPr>
        <p:spPr bwMode="auto">
          <a:xfrm>
            <a:off x="5491614" y="4293096"/>
            <a:ext cx="1127331" cy="5118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천만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51586D22-A3CD-44D7-81E9-139BCD1C5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45" y="2711439"/>
            <a:ext cx="360000" cy="355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2AFD7EF0-1CEF-44AF-813F-86A4602A4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045" y="4194016"/>
            <a:ext cx="360000" cy="355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9DAFEFA1-DD53-4C49-9BB4-46A29E87D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901" y="3340377"/>
            <a:ext cx="360000" cy="355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96696" y="3136171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억을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https://cdata2.tsherpa.co.kr/tsherpa/MultiMedia/Flash/2020/curri/index.html?flashxmlnum=yein820&amp;classa=A8-C1-41-MM-MM-04-02-04-0-0-0-0&amp;classno=MM_41_04/suh_0401_01_0004/suh_0401_01_0004_101_1.html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92" y="32947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점 드래그해서 선으로 이어 정답 맞히기 할 수 있도록 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  2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참고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지시문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볼드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같은 수끼리 선으로 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799420" y="2347227"/>
            <a:ext cx="2460617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개인 수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43">
            <a:extLst>
              <a:ext uri="{FF2B5EF4-FFF2-40B4-BE49-F238E27FC236}">
                <a16:creationId xmlns:a16="http://schemas.microsoft.com/office/drawing/2014/main" xmlns="" id="{9EFC6767-A9C9-4587-B502-BE3DEB874B7A}"/>
              </a:ext>
            </a:extLst>
          </p:cNvPr>
          <p:cNvSpPr txBox="1"/>
          <p:nvPr/>
        </p:nvSpPr>
        <p:spPr>
          <a:xfrm>
            <a:off x="799420" y="3185524"/>
            <a:ext cx="2460617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개인 수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03106C6C-9F0F-40B0-AFF5-8177220E8343}"/>
              </a:ext>
            </a:extLst>
          </p:cNvPr>
          <p:cNvSpPr txBox="1"/>
          <p:nvPr/>
        </p:nvSpPr>
        <p:spPr>
          <a:xfrm>
            <a:off x="799420" y="4091744"/>
            <a:ext cx="2460617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개인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128D31AE-9C3A-48C8-994A-59498CACF6AB}"/>
              </a:ext>
            </a:extLst>
          </p:cNvPr>
          <p:cNvSpPr txBox="1"/>
          <p:nvPr/>
        </p:nvSpPr>
        <p:spPr>
          <a:xfrm>
            <a:off x="4971353" y="2347227"/>
            <a:ext cx="964482" cy="3847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xmlns="" id="{01522AE3-A8E5-4D12-B5EC-DB974D515327}"/>
              </a:ext>
            </a:extLst>
          </p:cNvPr>
          <p:cNvSpPr txBox="1"/>
          <p:nvPr/>
        </p:nvSpPr>
        <p:spPr>
          <a:xfrm>
            <a:off x="4971353" y="3192665"/>
            <a:ext cx="964482" cy="3847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xmlns="" id="{CDA85520-1A58-4142-A7B1-A0747EBAE6CF}"/>
              </a:ext>
            </a:extLst>
          </p:cNvPr>
          <p:cNvSpPr txBox="1"/>
          <p:nvPr/>
        </p:nvSpPr>
        <p:spPr>
          <a:xfrm>
            <a:off x="4971353" y="4054677"/>
            <a:ext cx="964482" cy="3847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222CB59-CD7B-4529-B15B-3041005C16B4}"/>
              </a:ext>
            </a:extLst>
          </p:cNvPr>
          <p:cNvCxnSpPr/>
          <p:nvPr/>
        </p:nvCxnSpPr>
        <p:spPr bwMode="auto">
          <a:xfrm>
            <a:off x="3315233" y="2539587"/>
            <a:ext cx="1603852" cy="1744517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97CB1213-5D2A-402E-9625-B22680004635}"/>
              </a:ext>
            </a:extLst>
          </p:cNvPr>
          <p:cNvCxnSpPr>
            <a:cxnSpLocks/>
          </p:cNvCxnSpPr>
          <p:nvPr/>
        </p:nvCxnSpPr>
        <p:spPr bwMode="auto">
          <a:xfrm flipH="1">
            <a:off x="3313769" y="2539587"/>
            <a:ext cx="1550120" cy="1776999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xmlns="" id="{7B69B113-5F06-4E8F-A6E0-A5EF1A0C413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404053" y="3411845"/>
            <a:ext cx="1489624" cy="1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91EB4431-A6C6-4337-A687-5F64F8E96D79}"/>
              </a:ext>
            </a:extLst>
          </p:cNvPr>
          <p:cNvSpPr/>
          <p:nvPr/>
        </p:nvSpPr>
        <p:spPr bwMode="auto">
          <a:xfrm>
            <a:off x="3285435" y="2499391"/>
            <a:ext cx="127204" cy="1377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570A2AAB-EA3E-418F-BC14-00439649C484}"/>
              </a:ext>
            </a:extLst>
          </p:cNvPr>
          <p:cNvSpPr/>
          <p:nvPr/>
        </p:nvSpPr>
        <p:spPr bwMode="auto">
          <a:xfrm>
            <a:off x="3285435" y="3342164"/>
            <a:ext cx="127204" cy="1377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1DBDD71B-8765-4FC3-8303-BEA9646F9E58}"/>
              </a:ext>
            </a:extLst>
          </p:cNvPr>
          <p:cNvSpPr/>
          <p:nvPr/>
        </p:nvSpPr>
        <p:spPr bwMode="auto">
          <a:xfrm>
            <a:off x="3285435" y="4212875"/>
            <a:ext cx="127204" cy="1377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A85222CA-3543-4081-B9EB-DD2CCE51E9F4}"/>
              </a:ext>
            </a:extLst>
          </p:cNvPr>
          <p:cNvSpPr/>
          <p:nvPr/>
        </p:nvSpPr>
        <p:spPr bwMode="auto">
          <a:xfrm>
            <a:off x="4844149" y="4212875"/>
            <a:ext cx="127204" cy="1377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4777DE54-0F6D-421D-99EE-B04EECC30F27}"/>
              </a:ext>
            </a:extLst>
          </p:cNvPr>
          <p:cNvSpPr/>
          <p:nvPr/>
        </p:nvSpPr>
        <p:spPr bwMode="auto">
          <a:xfrm>
            <a:off x="4844149" y="3342164"/>
            <a:ext cx="127204" cy="1377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2E13D3BC-B2FE-4C47-B99E-85AE057D2843}"/>
              </a:ext>
            </a:extLst>
          </p:cNvPr>
          <p:cNvSpPr/>
          <p:nvPr/>
        </p:nvSpPr>
        <p:spPr bwMode="auto">
          <a:xfrm>
            <a:off x="4844149" y="2471453"/>
            <a:ext cx="127204" cy="1377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A0BD6A1D-1AB3-41D4-9713-469935459536}"/>
              </a:ext>
            </a:extLst>
          </p:cNvPr>
          <p:cNvSpPr/>
          <p:nvPr/>
        </p:nvSpPr>
        <p:spPr>
          <a:xfrm>
            <a:off x="651151" y="22123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57" y="1974032"/>
            <a:ext cx="1263505" cy="22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4444715" y="1974032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A0BD6A1D-1AB3-41D4-9713-469935459536}"/>
              </a:ext>
            </a:extLst>
          </p:cNvPr>
          <p:cNvSpPr/>
          <p:nvPr/>
        </p:nvSpPr>
        <p:spPr>
          <a:xfrm>
            <a:off x="4207001" y="17217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206601"/>
              </p:ext>
            </p:extLst>
          </p:nvPr>
        </p:nvGraphicFramePr>
        <p:xfrm>
          <a:off x="179388" y="654012"/>
          <a:ext cx="8774172" cy="551665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후원 기관 지원 금액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후원 기관에서 사용한 금액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십만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천만을 쓰고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읽는 방법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알아보기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(1/3)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십만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천만을 쓰고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읽는 방법 알아보기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(2/3)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십만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천만을 쓰고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읽는 방법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알아보기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(3/3)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_201_3.html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천만 단위까지 수의 각 자리 숫자와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자릿값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천만 단위까지 수 쓰고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읽는 방법 익히기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수를 두 가지 방법으로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설명하는 수를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모서리가 둥근 직사각형 41"/>
          <p:cNvSpPr/>
          <p:nvPr/>
        </p:nvSpPr>
        <p:spPr>
          <a:xfrm>
            <a:off x="988957" y="2418576"/>
            <a:ext cx="5046314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만이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100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만이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10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만이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 수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500096" y="3789040"/>
            <a:ext cx="20390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82300000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511" y="361449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2880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보기와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같이 나타내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67"/>
          <p:cNvSpPr/>
          <p:nvPr/>
        </p:nvSpPr>
        <p:spPr bwMode="auto">
          <a:xfrm>
            <a:off x="4311844" y="3707536"/>
            <a:ext cx="226733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6704583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xmlns="" id="{A6001614-F31F-434C-9D2E-9B049F3A9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9" y="1631273"/>
            <a:ext cx="547788" cy="34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AD1E602C-B60D-4E41-84DB-FC89376698E8}"/>
              </a:ext>
            </a:extLst>
          </p:cNvPr>
          <p:cNvSpPr/>
          <p:nvPr/>
        </p:nvSpPr>
        <p:spPr>
          <a:xfrm>
            <a:off x="482887" y="2594539"/>
            <a:ext cx="3066968" cy="1765503"/>
          </a:xfrm>
          <a:prstGeom prst="round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xmlns="" id="{BE14D1A5-EBBD-4957-9F6F-1D4DFA476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69" y="2415447"/>
            <a:ext cx="547788" cy="34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F50A8A7-9339-46AF-A9A8-F878335B9FE5}"/>
              </a:ext>
            </a:extLst>
          </p:cNvPr>
          <p:cNvSpPr txBox="1"/>
          <p:nvPr/>
        </p:nvSpPr>
        <p:spPr>
          <a:xfrm>
            <a:off x="569013" y="2797375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이백육십칠만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오천백구십일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3515162-D442-4C33-AFBC-7102DB191BBA}"/>
              </a:ext>
            </a:extLst>
          </p:cNvPr>
          <p:cNvSpPr txBox="1"/>
          <p:nvPr/>
        </p:nvSpPr>
        <p:spPr>
          <a:xfrm>
            <a:off x="937914" y="3289179"/>
            <a:ext cx="2745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267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5191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347506C2-396F-4159-9427-E093F59DE451}"/>
              </a:ext>
            </a:extLst>
          </p:cNvPr>
          <p:cNvSpPr txBox="1"/>
          <p:nvPr/>
        </p:nvSpPr>
        <p:spPr>
          <a:xfrm>
            <a:off x="937914" y="3740853"/>
            <a:ext cx="2745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2675191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17B9F0B4-1248-4F0F-BAE1-9893E521D533}"/>
              </a:ext>
            </a:extLst>
          </p:cNvPr>
          <p:cNvSpPr txBox="1"/>
          <p:nvPr/>
        </p:nvSpPr>
        <p:spPr>
          <a:xfrm>
            <a:off x="3788851" y="2807430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육백칠십만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사천오백팔십삼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01D8DB39-FD1B-4E5D-9B36-AA262F336474}"/>
              </a:ext>
            </a:extLst>
          </p:cNvPr>
          <p:cNvGrpSpPr/>
          <p:nvPr/>
        </p:nvGrpSpPr>
        <p:grpSpPr>
          <a:xfrm>
            <a:off x="4298614" y="3119114"/>
            <a:ext cx="2433728" cy="505600"/>
            <a:chOff x="4298614" y="3119114"/>
            <a:chExt cx="2433728" cy="505600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DD9655AD-CD88-4AFC-88B5-FFF7ECA2F108}"/>
                </a:ext>
              </a:extLst>
            </p:cNvPr>
            <p:cNvSpPr/>
            <p:nvPr/>
          </p:nvSpPr>
          <p:spPr bwMode="auto">
            <a:xfrm>
              <a:off x="4298614" y="3259584"/>
              <a:ext cx="226733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670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만 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4583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xmlns="" id="{A5C392D0-86CF-4FB6-9687-5CBCB3EC7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72342" y="3119114"/>
              <a:ext cx="360000" cy="365130"/>
            </a:xfrm>
            <a:prstGeom prst="rect">
              <a:avLst/>
            </a:prstGeom>
          </p:spPr>
        </p:pic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331" y="3551357"/>
            <a:ext cx="360000" cy="355000"/>
          </a:xfrm>
          <a:prstGeom prst="rect">
            <a:avLst/>
          </a:prstGeom>
        </p:spPr>
      </p:pic>
      <p:pic>
        <p:nvPicPr>
          <p:cNvPr id="47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90" y="3370345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2201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902" y="3344358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980" y="3796032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https://cdata2.tsherpa.co.kr/tsherpa/MultiMedia/Flash/2020/curri/index.html?flashxmlnum=yein820&amp;classa=A8-C1-41-MM-MM-04-02-04-0-0-0-0&amp;classno=MM_41_04/suh_0401_01_0004/suh_0401_01_0004_401_1.html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빨간색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점선 사각형 반짝이는 애니메이션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초록색으로 숫자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나타난 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 다음 만원으로 빨간색 사각형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후 초록색 숫자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빨간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사각형 이동하며 숫자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세기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전자저작물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애니메이션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lvl="0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 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문제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\app\resource\contents\lesson01\ops\lesson01\mm_41_1_02_06_01.html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돈이 모두 얼마인지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68"/>
          <p:cNvSpPr/>
          <p:nvPr/>
        </p:nvSpPr>
        <p:spPr bwMode="auto">
          <a:xfrm>
            <a:off x="2958148" y="4463930"/>
            <a:ext cx="130084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4796" y="4283423"/>
            <a:ext cx="360000" cy="355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D70092F-03D6-4D7C-AC65-E365E524DD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219" y="2015012"/>
            <a:ext cx="6279223" cy="2221121"/>
          </a:xfrm>
          <a:prstGeom prst="rect">
            <a:avLst/>
          </a:prstGeom>
        </p:spPr>
      </p:pic>
      <p:sp>
        <p:nvSpPr>
          <p:cNvPr id="30" name="TextBox 43"/>
          <p:cNvSpPr txBox="1"/>
          <p:nvPr/>
        </p:nvSpPr>
        <p:spPr>
          <a:xfrm>
            <a:off x="4211960" y="4465977"/>
            <a:ext cx="48091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E7997FA2-B31D-4547-A39A-BD49A6899E93}"/>
              </a:ext>
            </a:extLst>
          </p:cNvPr>
          <p:cNvSpPr/>
          <p:nvPr/>
        </p:nvSpPr>
        <p:spPr>
          <a:xfrm>
            <a:off x="1021153" y="2204864"/>
            <a:ext cx="1167244" cy="52942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71CC2B61-5872-4AB7-B690-C4890CFA3926}"/>
              </a:ext>
            </a:extLst>
          </p:cNvPr>
          <p:cNvSpPr/>
          <p:nvPr/>
        </p:nvSpPr>
        <p:spPr>
          <a:xfrm>
            <a:off x="1456506" y="2332962"/>
            <a:ext cx="296538" cy="292104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71CC2B61-5872-4AB7-B690-C4890CFA3926}"/>
              </a:ext>
            </a:extLst>
          </p:cNvPr>
          <p:cNvSpPr/>
          <p:nvPr/>
        </p:nvSpPr>
        <p:spPr>
          <a:xfrm>
            <a:off x="2755330" y="2323525"/>
            <a:ext cx="296538" cy="292104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71CC2B61-5872-4AB7-B690-C4890CFA3926}"/>
              </a:ext>
            </a:extLst>
          </p:cNvPr>
          <p:cNvSpPr/>
          <p:nvPr/>
        </p:nvSpPr>
        <p:spPr>
          <a:xfrm>
            <a:off x="4054154" y="2314088"/>
            <a:ext cx="296538" cy="292104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71CC2B61-5872-4AB7-B690-C4890CFA3926}"/>
              </a:ext>
            </a:extLst>
          </p:cNvPr>
          <p:cNvSpPr/>
          <p:nvPr/>
        </p:nvSpPr>
        <p:spPr>
          <a:xfrm>
            <a:off x="5352978" y="2304651"/>
            <a:ext cx="296538" cy="292104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71CC2B61-5872-4AB7-B690-C4890CFA3926}"/>
              </a:ext>
            </a:extLst>
          </p:cNvPr>
          <p:cNvSpPr/>
          <p:nvPr/>
        </p:nvSpPr>
        <p:spPr>
          <a:xfrm>
            <a:off x="1463407" y="2979520"/>
            <a:ext cx="296538" cy="292104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71CC2B61-5872-4AB7-B690-C4890CFA3926}"/>
              </a:ext>
            </a:extLst>
          </p:cNvPr>
          <p:cNvSpPr/>
          <p:nvPr/>
        </p:nvSpPr>
        <p:spPr>
          <a:xfrm>
            <a:off x="2762231" y="2970083"/>
            <a:ext cx="296538" cy="292104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71CC2B61-5872-4AB7-B690-C4890CFA3926}"/>
              </a:ext>
            </a:extLst>
          </p:cNvPr>
          <p:cNvSpPr/>
          <p:nvPr/>
        </p:nvSpPr>
        <p:spPr>
          <a:xfrm>
            <a:off x="4061055" y="2960646"/>
            <a:ext cx="296538" cy="292104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71CC2B61-5872-4AB7-B690-C4890CFA3926}"/>
              </a:ext>
            </a:extLst>
          </p:cNvPr>
          <p:cNvSpPr/>
          <p:nvPr/>
        </p:nvSpPr>
        <p:spPr>
          <a:xfrm>
            <a:off x="5359879" y="2951209"/>
            <a:ext cx="296538" cy="292104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71CC2B61-5872-4AB7-B690-C4890CFA3926}"/>
              </a:ext>
            </a:extLst>
          </p:cNvPr>
          <p:cNvSpPr/>
          <p:nvPr/>
        </p:nvSpPr>
        <p:spPr>
          <a:xfrm>
            <a:off x="2797254" y="3609020"/>
            <a:ext cx="296538" cy="292104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71CC2B61-5872-4AB7-B690-C4890CFA3926}"/>
              </a:ext>
            </a:extLst>
          </p:cNvPr>
          <p:cNvSpPr/>
          <p:nvPr/>
        </p:nvSpPr>
        <p:spPr>
          <a:xfrm>
            <a:off x="4096078" y="3599583"/>
            <a:ext cx="296538" cy="292104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715331" y="21267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47">
            <a:extLst>
              <a:ext uri="{FF2B5EF4-FFF2-40B4-BE49-F238E27FC236}">
                <a16:creationId xmlns:a16="http://schemas.microsoft.com/office/drawing/2014/main" xmlns="" id="{E385E7A1-ADBE-4E4B-99EE-165FF82D1784}"/>
              </a:ext>
            </a:extLst>
          </p:cNvPr>
          <p:cNvSpPr/>
          <p:nvPr/>
        </p:nvSpPr>
        <p:spPr bwMode="auto">
          <a:xfrm>
            <a:off x="3119328" y="3717032"/>
            <a:ext cx="3036848" cy="500066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모서리가 둥근 직사각형 47">
            <a:extLst>
              <a:ext uri="{FF2B5EF4-FFF2-40B4-BE49-F238E27FC236}">
                <a16:creationId xmlns:a16="http://schemas.microsoft.com/office/drawing/2014/main" xmlns="" id="{820AA50A-0839-4DC0-86D1-EB8F5B197AC5}"/>
              </a:ext>
            </a:extLst>
          </p:cNvPr>
          <p:cNvSpPr/>
          <p:nvPr/>
        </p:nvSpPr>
        <p:spPr bwMode="auto">
          <a:xfrm>
            <a:off x="1187624" y="4373493"/>
            <a:ext cx="1760902" cy="500066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47">
            <a:extLst>
              <a:ext uri="{FF2B5EF4-FFF2-40B4-BE49-F238E27FC236}">
                <a16:creationId xmlns:a16="http://schemas.microsoft.com/office/drawing/2014/main" xmlns="" id="{820AA50A-0839-4DC0-86D1-EB8F5B197AC5}"/>
              </a:ext>
            </a:extLst>
          </p:cNvPr>
          <p:cNvSpPr/>
          <p:nvPr/>
        </p:nvSpPr>
        <p:spPr bwMode="auto">
          <a:xfrm>
            <a:off x="1151620" y="3000942"/>
            <a:ext cx="1760902" cy="500066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수나 말을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https://cdata2.tsherpa.co.kr/tsherpa/MultiMedia/Flash/2020/curri/index.html?flashxmlnum=yein820&amp;classa=A8-C1-41-MM-MM-04-02-04-0-0-0-0&amp;classno=MM_41_04/suh_0401_01_0004/suh_0401_01_0004_401_1.html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7">
            <a:extLst>
              <a:ext uri="{FF2B5EF4-FFF2-40B4-BE49-F238E27FC236}">
                <a16:creationId xmlns:a16="http://schemas.microsoft.com/office/drawing/2014/main" xmlns="" id="{820AA50A-0839-4DC0-86D1-EB8F5B197AC5}"/>
              </a:ext>
            </a:extLst>
          </p:cNvPr>
          <p:cNvSpPr/>
          <p:nvPr/>
        </p:nvSpPr>
        <p:spPr bwMode="auto">
          <a:xfrm>
            <a:off x="1149199" y="2327760"/>
            <a:ext cx="1760902" cy="500066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280000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모서리가 둥근 직사각형 47">
            <a:extLst>
              <a:ext uri="{FF2B5EF4-FFF2-40B4-BE49-F238E27FC236}">
                <a16:creationId xmlns:a16="http://schemas.microsoft.com/office/drawing/2014/main" xmlns="" id="{B3FD6441-8706-4B6C-BB8A-F6204C0AF90E}"/>
              </a:ext>
            </a:extLst>
          </p:cNvPr>
          <p:cNvSpPr/>
          <p:nvPr/>
        </p:nvSpPr>
        <p:spPr bwMode="auto">
          <a:xfrm>
            <a:off x="3106906" y="2327760"/>
            <a:ext cx="3036848" cy="500066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이십팔만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모서리가 둥근 직사각형 47">
            <a:extLst>
              <a:ext uri="{FF2B5EF4-FFF2-40B4-BE49-F238E27FC236}">
                <a16:creationId xmlns:a16="http://schemas.microsoft.com/office/drawing/2014/main" xmlns="" id="{E385E7A1-ADBE-4E4B-99EE-165FF82D1784}"/>
              </a:ext>
            </a:extLst>
          </p:cNvPr>
          <p:cNvSpPr/>
          <p:nvPr/>
        </p:nvSpPr>
        <p:spPr bwMode="auto">
          <a:xfrm>
            <a:off x="3123234" y="4372805"/>
            <a:ext cx="3036848" cy="500066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천사백만</a:t>
            </a:r>
          </a:p>
        </p:txBody>
      </p:sp>
      <p:sp>
        <p:nvSpPr>
          <p:cNvPr id="55" name="모서리가 둥근 직사각형 47">
            <a:extLst>
              <a:ext uri="{FF2B5EF4-FFF2-40B4-BE49-F238E27FC236}">
                <a16:creationId xmlns:a16="http://schemas.microsoft.com/office/drawing/2014/main" xmlns="" id="{31A992F4-DA46-4295-A3CE-E707B3008CF6}"/>
              </a:ext>
            </a:extLst>
          </p:cNvPr>
          <p:cNvSpPr/>
          <p:nvPr/>
        </p:nvSpPr>
        <p:spPr bwMode="auto">
          <a:xfrm>
            <a:off x="1187624" y="3722755"/>
            <a:ext cx="1760902" cy="500066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3510000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19D6E811-0DAC-42C7-B75A-D7FD51085213}"/>
              </a:ext>
            </a:extLst>
          </p:cNvPr>
          <p:cNvSpPr/>
          <p:nvPr/>
        </p:nvSpPr>
        <p:spPr bwMode="auto">
          <a:xfrm>
            <a:off x="1204525" y="3058466"/>
            <a:ext cx="1681552" cy="4336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58370000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A1E2F0D3-AE20-4FE2-A006-7611810B7244}"/>
              </a:ext>
            </a:extLst>
          </p:cNvPr>
          <p:cNvSpPr/>
          <p:nvPr/>
        </p:nvSpPr>
        <p:spPr bwMode="auto">
          <a:xfrm>
            <a:off x="1223628" y="4437112"/>
            <a:ext cx="1681552" cy="4336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DACA544E-48FE-46C1-9CB2-517B18135DC0}"/>
              </a:ext>
            </a:extLst>
          </p:cNvPr>
          <p:cNvSpPr/>
          <p:nvPr/>
        </p:nvSpPr>
        <p:spPr bwMode="auto">
          <a:xfrm>
            <a:off x="3155186" y="3717032"/>
            <a:ext cx="2949699" cy="4336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삼백오십일만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모서리가 둥근 직사각형 47">
            <a:extLst>
              <a:ext uri="{FF2B5EF4-FFF2-40B4-BE49-F238E27FC236}">
                <a16:creationId xmlns:a16="http://schemas.microsoft.com/office/drawing/2014/main" xmlns="" id="{D7E014AF-FD30-4FB9-94A1-5ACE5F18E236}"/>
              </a:ext>
            </a:extLst>
          </p:cNvPr>
          <p:cNvSpPr/>
          <p:nvPr/>
        </p:nvSpPr>
        <p:spPr bwMode="auto">
          <a:xfrm>
            <a:off x="3106906" y="3032956"/>
            <a:ext cx="3036848" cy="500066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오천팔백삼십칠만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994EA9D8-F740-4D33-A815-2B71CD014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7604" y="2910053"/>
            <a:ext cx="360000" cy="3550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8B98C2D4-6820-4943-A286-38721CCA11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1380" y="4318572"/>
            <a:ext cx="360000" cy="3550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812F5DD4-BD84-457B-8C84-322AA35CD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474" y="356065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밑줄 친 숫자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나타내는 값으로 알맞은 것끼리 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https://cdata2.tsherpa.co.kr/tsherpa/MultiMedia/Flash/2020/curri/index.html?flashxmlnum=yein820&amp;classa=A8-C1-41-MM-MM-04-02-04-0-0-0-0&amp;classno=MM_41_04/suh_0401_01_0004/suh_0401_01_0004_401_1.html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2BC1BD77-A375-4E7E-9D1C-57B1B5E0C292}"/>
              </a:ext>
            </a:extLst>
          </p:cNvPr>
          <p:cNvSpPr txBox="1"/>
          <p:nvPr/>
        </p:nvSpPr>
        <p:spPr>
          <a:xfrm>
            <a:off x="773577" y="2382942"/>
            <a:ext cx="2247901" cy="384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1900" u="sng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320451</a:t>
            </a: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xmlns="" id="{4159172F-28BE-4EBA-A01B-0AFAF505A25D}"/>
              </a:ext>
            </a:extLst>
          </p:cNvPr>
          <p:cNvSpPr txBox="1"/>
          <p:nvPr/>
        </p:nvSpPr>
        <p:spPr>
          <a:xfrm>
            <a:off x="773577" y="3221239"/>
            <a:ext cx="2247901" cy="384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4091</a:t>
            </a:r>
            <a:r>
              <a:rPr lang="en-US" altLang="ko-KR" sz="1900" u="sng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238</a:t>
            </a:r>
          </a:p>
        </p:txBody>
      </p:sp>
      <p:sp>
        <p:nvSpPr>
          <p:cNvPr id="56" name="TextBox 43">
            <a:extLst>
              <a:ext uri="{FF2B5EF4-FFF2-40B4-BE49-F238E27FC236}">
                <a16:creationId xmlns:a16="http://schemas.microsoft.com/office/drawing/2014/main" xmlns="" id="{63B4320C-5E7D-4290-AC0B-8D09E4FB0706}"/>
              </a:ext>
            </a:extLst>
          </p:cNvPr>
          <p:cNvSpPr txBox="1"/>
          <p:nvPr/>
        </p:nvSpPr>
        <p:spPr>
          <a:xfrm>
            <a:off x="773577" y="4127459"/>
            <a:ext cx="2247901" cy="384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254811</a:t>
            </a:r>
            <a:r>
              <a:rPr lang="en-US" altLang="ko-KR" sz="1900" u="sng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xmlns="" id="{19D0F52F-B7AA-4F35-BF22-96057268B507}"/>
              </a:ext>
            </a:extLst>
          </p:cNvPr>
          <p:cNvSpPr txBox="1"/>
          <p:nvPr/>
        </p:nvSpPr>
        <p:spPr>
          <a:xfrm>
            <a:off x="4732794" y="2382942"/>
            <a:ext cx="1747418" cy="384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30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xmlns="" id="{769F1D37-9150-4844-8332-A839B9928182}"/>
              </a:ext>
            </a:extLst>
          </p:cNvPr>
          <p:cNvSpPr txBox="1"/>
          <p:nvPr/>
        </p:nvSpPr>
        <p:spPr>
          <a:xfrm>
            <a:off x="4732794" y="3228380"/>
            <a:ext cx="1747418" cy="384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3000000</a:t>
            </a: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xmlns="" id="{AD19CA6A-23B1-4CFE-B4D1-68ED5D08F082}"/>
              </a:ext>
            </a:extLst>
          </p:cNvPr>
          <p:cNvSpPr txBox="1"/>
          <p:nvPr/>
        </p:nvSpPr>
        <p:spPr>
          <a:xfrm>
            <a:off x="4732794" y="4090392"/>
            <a:ext cx="1747418" cy="384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3000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48DA4A51-5342-441F-8E32-48609276F677}"/>
              </a:ext>
            </a:extLst>
          </p:cNvPr>
          <p:cNvCxnSpPr>
            <a:cxnSpLocks/>
            <a:endCxn id="80" idx="5"/>
          </p:cNvCxnSpPr>
          <p:nvPr/>
        </p:nvCxnSpPr>
        <p:spPr bwMode="auto">
          <a:xfrm>
            <a:off x="3076674" y="2575302"/>
            <a:ext cx="1637491" cy="920145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3A5FE300-6991-4579-89F9-0F02072D31D9}"/>
              </a:ext>
            </a:extLst>
          </p:cNvPr>
          <p:cNvCxnSpPr>
            <a:cxnSpLocks/>
          </p:cNvCxnSpPr>
          <p:nvPr/>
        </p:nvCxnSpPr>
        <p:spPr bwMode="auto">
          <a:xfrm flipH="1">
            <a:off x="3075210" y="2575302"/>
            <a:ext cx="1550120" cy="1776999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097E7D5C-E768-4A9A-ADBC-EA4FC9268CDA}"/>
              </a:ext>
            </a:extLst>
          </p:cNvPr>
          <p:cNvCxnSpPr>
            <a:cxnSpLocks/>
            <a:stCxn id="79" idx="5"/>
          </p:cNvCxnSpPr>
          <p:nvPr/>
        </p:nvCxnSpPr>
        <p:spPr bwMode="auto">
          <a:xfrm flipH="1" flipV="1">
            <a:off x="3165495" y="3447562"/>
            <a:ext cx="1548670" cy="918596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902CEE6D-81C0-4FED-BA42-D91BACAB86BF}"/>
              </a:ext>
            </a:extLst>
          </p:cNvPr>
          <p:cNvSpPr/>
          <p:nvPr/>
        </p:nvSpPr>
        <p:spPr bwMode="auto">
          <a:xfrm>
            <a:off x="3046876" y="2535106"/>
            <a:ext cx="127204" cy="13774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46382F70-81E6-4C7D-AE28-48FD178E80B4}"/>
              </a:ext>
            </a:extLst>
          </p:cNvPr>
          <p:cNvSpPr/>
          <p:nvPr/>
        </p:nvSpPr>
        <p:spPr bwMode="auto">
          <a:xfrm>
            <a:off x="3046876" y="3377879"/>
            <a:ext cx="127204" cy="13774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304B7CDF-0673-4AD8-B1B9-A556ABB2B903}"/>
              </a:ext>
            </a:extLst>
          </p:cNvPr>
          <p:cNvSpPr/>
          <p:nvPr/>
        </p:nvSpPr>
        <p:spPr bwMode="auto">
          <a:xfrm>
            <a:off x="3046876" y="4248590"/>
            <a:ext cx="127204" cy="13774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3D0FD767-5DAD-43A2-9DAF-DBC1916619A6}"/>
              </a:ext>
            </a:extLst>
          </p:cNvPr>
          <p:cNvSpPr/>
          <p:nvPr/>
        </p:nvSpPr>
        <p:spPr bwMode="auto">
          <a:xfrm>
            <a:off x="4605590" y="4248590"/>
            <a:ext cx="127204" cy="13774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C0291FCF-C83A-4645-961B-1B39B3912E0D}"/>
              </a:ext>
            </a:extLst>
          </p:cNvPr>
          <p:cNvSpPr/>
          <p:nvPr/>
        </p:nvSpPr>
        <p:spPr bwMode="auto">
          <a:xfrm>
            <a:off x="4605590" y="3377879"/>
            <a:ext cx="127204" cy="13774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xmlns="" id="{C8620ABE-32FF-403A-A0FA-B683B682B4AC}"/>
              </a:ext>
            </a:extLst>
          </p:cNvPr>
          <p:cNvSpPr/>
          <p:nvPr/>
        </p:nvSpPr>
        <p:spPr bwMode="auto">
          <a:xfrm>
            <a:off x="4605590" y="2507168"/>
            <a:ext cx="127204" cy="13774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87CF452F-2E29-4BB4-80F4-5C605BEC607B}"/>
              </a:ext>
            </a:extLst>
          </p:cNvPr>
          <p:cNvSpPr/>
          <p:nvPr/>
        </p:nvSpPr>
        <p:spPr>
          <a:xfrm>
            <a:off x="4091084" y="25292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57" y="2046040"/>
            <a:ext cx="1263505" cy="22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444715" y="2046040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설명하는 수가 얼마인지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직사각형 81"/>
          <p:cNvSpPr/>
          <p:nvPr/>
        </p:nvSpPr>
        <p:spPr bwMode="auto">
          <a:xfrm>
            <a:off x="2631311" y="3768505"/>
            <a:ext cx="180521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93750000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https://cdata2.tsherpa.co.kr/tsherpa/MultiMedia/Flash/2020/curri/index.html?flashxmlnum=yein820&amp;classa=A8-C1-41-MM-MM-04-02-04-0-0-0-0&amp;classno=MM_41_04/suh_0401_01_0004/suh_0401_01_0004_401_1.html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4775" y="3587747"/>
            <a:ext cx="360000" cy="355000"/>
          </a:xfrm>
          <a:prstGeom prst="rect">
            <a:avLst/>
          </a:prstGeom>
        </p:spPr>
      </p:pic>
      <p:sp>
        <p:nvSpPr>
          <p:cNvPr id="55" name="모서리가 둥근 직사각형 41">
            <a:extLst>
              <a:ext uri="{FF2B5EF4-FFF2-40B4-BE49-F238E27FC236}">
                <a16:creationId xmlns:a16="http://schemas.microsoft.com/office/drawing/2014/main" xmlns="" id="{5BC1854A-32D0-4B82-B759-44CA37DEBFFC}"/>
              </a:ext>
            </a:extLst>
          </p:cNvPr>
          <p:cNvSpPr/>
          <p:nvPr/>
        </p:nvSpPr>
        <p:spPr>
          <a:xfrm>
            <a:off x="988957" y="2418576"/>
            <a:ext cx="5046314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만이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93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10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만이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만이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 수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카드를 모두 한 번씩만 사용하여 가장 큰 수를 만들고 읽어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직사각형 91"/>
          <p:cNvSpPr/>
          <p:nvPr/>
        </p:nvSpPr>
        <p:spPr bwMode="auto">
          <a:xfrm>
            <a:off x="2492496" y="3889051"/>
            <a:ext cx="135910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98754210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https://cdata2.tsherpa.co.kr/tsherpa/MultiMedia/Flash/2020/curri/index.html?flashxmlnum=yein820&amp;classa=A8-C1-41-MM-MM-04-02-04-0-0-0-0&amp;classno=MM_41_04/suh_0401_01_0004/suh_0401_01_0004_401_1.html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058" y="3696433"/>
            <a:ext cx="360000" cy="3550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9617CE10-F6E5-453D-ACBD-00C80F4988E0}"/>
              </a:ext>
            </a:extLst>
          </p:cNvPr>
          <p:cNvSpPr/>
          <p:nvPr/>
        </p:nvSpPr>
        <p:spPr bwMode="auto">
          <a:xfrm>
            <a:off x="2492496" y="4400009"/>
            <a:ext cx="348520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구천팔백칠십오만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사천이백십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DC435026-F2F1-4933-8372-F69B1C7533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7704" y="4222293"/>
            <a:ext cx="360000" cy="355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01B851F-1BE0-4512-B791-6E852119B0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825" y="2536543"/>
            <a:ext cx="5870917" cy="892457"/>
          </a:xfrm>
          <a:prstGeom prst="rect">
            <a:avLst/>
          </a:prstGeom>
        </p:spPr>
      </p:pic>
      <p:pic>
        <p:nvPicPr>
          <p:cNvPr id="34" name="Picture 32">
            <a:extLst>
              <a:ext uri="{FF2B5EF4-FFF2-40B4-BE49-F238E27FC236}">
                <a16:creationId xmlns:a16="http://schemas.microsoft.com/office/drawing/2014/main" xmlns="" id="{CCD9B059-4863-4A9E-8ECB-10917557D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866" y="3889051"/>
            <a:ext cx="591427" cy="37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6A7D84BC-C705-4D0A-B06A-35D2AB03D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116" y="4376756"/>
            <a:ext cx="709955" cy="45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D5C0524-312A-47D2-A786-AE659B7DDC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8" r="3784"/>
          <a:stretch/>
        </p:blipFill>
        <p:spPr>
          <a:xfrm>
            <a:off x="39839" y="872716"/>
            <a:ext cx="6908935" cy="471292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809" y="88227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후원 기관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지원 금액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825106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mm_41_1_03_02_01_ani.mp4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\app\resource\contents\lesson01\ops\lesson01\video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877696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 descr="D:\★[초등] 교사용DVD 자료\수학(박) 4-1 지도서\app\resource\contents\lesson01\ops\lesson01\images\mm_41_1_03_02_01\b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48" r="3150"/>
          <a:stretch/>
        </p:blipFill>
        <p:spPr bwMode="auto">
          <a:xfrm>
            <a:off x="179512" y="1628800"/>
            <a:ext cx="3332044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94721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\app\resource\contents\lesson01\ops\lesson01\images\mm_41_1_03_02_01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후원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단어 설명하는 미니 팝업 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링크 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hlinkClick r:id="rId3"/>
              </a:rPr>
              <a:t>https://cdata2.tsherpa.co.kr/tsherpa/MultiMedia/Flash/2020/curri/index.html?flashxmlnum=tsherpa&amp;classa=A8-C1-41-SS-SS-04-01-02-03-0-0-0&amp;classno=SS_41_04/so_0401_0102_0004/so_0401_0102_0004_204.html</a:t>
            </a:r>
            <a:endParaRPr lang="en-US" altLang="ko-KR" sz="1000" dirty="0"/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690923" y="1627883"/>
            <a:ext cx="325521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u="sng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후원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기관에서 분야별로 사용한 금액을 보고 무엇을 알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125" y="175376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577534" y="1089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724425" y="2612062"/>
            <a:ext cx="3126082" cy="11049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어려움을 겪는 사람들에게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여러 가지 도움을 주는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796136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5621" y="2388431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737" y="534362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136707" y="50535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8697" y="4917238"/>
            <a:ext cx="936968" cy="492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의료 지원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930000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81124" y="3717032"/>
            <a:ext cx="1030665" cy="5045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비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지원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2310000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39740" y="2997413"/>
            <a:ext cx="1371816" cy="5054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주거 공간 지원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41250000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8" name="타원 37"/>
          <p:cNvSpPr/>
          <p:nvPr/>
        </p:nvSpPr>
        <p:spPr>
          <a:xfrm>
            <a:off x="4103948" y="14616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최대한 크게 넣고 재생 버튼 및 텍스트 삭제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그림에 포함된 텍스트 지우고 새로 써주세요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37159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\app\resource\contents\lesson01\ops\lesson01\images\mm_41_1_03_02_01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6" name="Picture 2" descr="D:\★[초등] 교사용DVD 자료\수학(박) 4-1 지도서\app\resource\contents\lesson01\ops\lesson01\images\mm_41_1_03_02_01\b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" y="1340768"/>
            <a:ext cx="691276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467544" y="1844824"/>
            <a:ext cx="3052684" cy="20882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56613" y="16424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5032" y="4628745"/>
            <a:ext cx="936968" cy="492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의료 지원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930000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57459" y="3428539"/>
            <a:ext cx="1030665" cy="5045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비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지원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2310000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16" name="타원 15"/>
          <p:cNvSpPr/>
          <p:nvPr/>
        </p:nvSpPr>
        <p:spPr>
          <a:xfrm>
            <a:off x="4650639" y="39330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04287" y="2708920"/>
            <a:ext cx="1371816" cy="5054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주거 공간 지원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41250000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 descr="D:\★[초등] 교사용DVD 자료\수학(박) 4-1 지도서\app\resource\contents\lesson01\ops\lesson01\images\mm_41_1_03_02_01\b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48" r="3150"/>
          <a:stretch/>
        </p:blipFill>
        <p:spPr bwMode="auto">
          <a:xfrm>
            <a:off x="179512" y="1628800"/>
            <a:ext cx="3332044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690923" y="1627883"/>
            <a:ext cx="325521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u="sng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후원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기관에서 분야별로 사용한 금액을 보고 무엇을 알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125" y="175376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 bwMode="auto">
          <a:xfrm>
            <a:off x="3724425" y="2612062"/>
            <a:ext cx="3126082" cy="11049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어려움을 겪는 사람들에게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여러 가지 도움을 주는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796136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5621" y="2388431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737" y="534362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58697" y="4917238"/>
            <a:ext cx="936968" cy="492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의료 지원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930000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81124" y="3717032"/>
            <a:ext cx="1030665" cy="5045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비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지원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2310000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39740" y="2997413"/>
            <a:ext cx="1371816" cy="5054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주거 공간 지원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41250000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단어 설명 팝업 나올 때의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865" y="1980464"/>
            <a:ext cx="3666850" cy="10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505387" y="1974386"/>
            <a:ext cx="995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후</a:t>
            </a:r>
            <a:r>
              <a:rPr lang="ko-KR" altLang="en-US" sz="16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600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86583" y="2456892"/>
            <a:ext cx="3509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뒤에서 도와줌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714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D:\★[초등] 교사용DVD 자료\수학(박) 4-1 지도서\app\resource\contents\lesson01\ops\lesson01\images\mm_41_1_03_02_01\b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48" r="3150"/>
          <a:stretch/>
        </p:blipFill>
        <p:spPr bwMode="auto">
          <a:xfrm>
            <a:off x="179512" y="1628800"/>
            <a:ext cx="3332044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58697" y="4917238"/>
            <a:ext cx="936968" cy="492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의료 지원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930000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81124" y="3717032"/>
            <a:ext cx="1030665" cy="5045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비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지원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2310000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9740" y="2997413"/>
            <a:ext cx="1371816" cy="5054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주거 공간 지원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41250000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796136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106" y="534629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43">
            <a:extLst>
              <a:ext uri="{FF2B5EF4-FFF2-40B4-BE49-F238E27FC236}">
                <a16:creationId xmlns:a16="http://schemas.microsoft.com/office/drawing/2014/main" xmlns="" id="{1788E17F-E1DD-4EC9-9342-DD5B979B4C75}"/>
              </a:ext>
            </a:extLst>
          </p:cNvPr>
          <p:cNvSpPr txBox="1"/>
          <p:nvPr/>
        </p:nvSpPr>
        <p:spPr>
          <a:xfrm>
            <a:off x="3690923" y="1627883"/>
            <a:ext cx="325521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후원 기관에서는 모금한 금액을 어디에 쓸 것 같나요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8A19DC3F-EF65-4140-BE05-26E6958F3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125" y="175376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D228FA9B-88BE-48D4-AB70-C1452C149661}"/>
              </a:ext>
            </a:extLst>
          </p:cNvPr>
          <p:cNvSpPr/>
          <p:nvPr/>
        </p:nvSpPr>
        <p:spPr bwMode="auto">
          <a:xfrm>
            <a:off x="3755491" y="2324030"/>
            <a:ext cx="3126082" cy="7900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의료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식비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주거 공간 등을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지원할 것 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D7732DD2-ED12-4E84-8987-5002391442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6940" y="213701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32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60848"/>
            <a:ext cx="58352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천만을 이해하고 쓰고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읽을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2194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852" y="2468215"/>
            <a:ext cx="58338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천만 단위까지 수의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자릿값과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위치에 따라 표현하는 방법을 이해할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62683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후원 기관에서 사용한 금액은 얼마나 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1000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수를 어떻게 쓰고 읽으면 좋을지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5992515" y="29994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72101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그림에 포함된 텍스트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\app\resource\contents\lesson01\ops\lesson01\images\mm_41_1_03_03_01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CEFD0AB-F828-46AA-A5CE-071822369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31" y="2375340"/>
            <a:ext cx="5677117" cy="1152855"/>
          </a:xfrm>
          <a:prstGeom prst="rect">
            <a:avLst/>
          </a:prstGeom>
        </p:spPr>
      </p:pic>
      <p:pic>
        <p:nvPicPr>
          <p:cNvPr id="35" name="Picture 6">
            <a:extLst>
              <a:ext uri="{FF2B5EF4-FFF2-40B4-BE49-F238E27FC236}">
                <a16:creationId xmlns:a16="http://schemas.microsoft.com/office/drawing/2014/main" xmlns="" id="{4110B34C-553A-4447-9AD7-EB180ABE0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BAF53D08-FEF4-4698-8A30-2BB99ADC8570}"/>
              </a:ext>
            </a:extLst>
          </p:cNvPr>
          <p:cNvSpPr/>
          <p:nvPr/>
        </p:nvSpPr>
        <p:spPr bwMode="auto">
          <a:xfrm>
            <a:off x="686231" y="3632880"/>
            <a:ext cx="5816930" cy="13090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개인 수는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100000(10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</a:p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개인 수는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1000000(100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</a:p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개인 수는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10000000(1000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F27C3483-6271-49CC-A6B3-AF8054E9B4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3161" y="3520741"/>
            <a:ext cx="360000" cy="355000"/>
          </a:xfrm>
          <a:prstGeom prst="rect">
            <a:avLst/>
          </a:prstGeom>
        </p:spPr>
      </p:pic>
      <p:pic>
        <p:nvPicPr>
          <p:cNvPr id="54" name="Picture 12">
            <a:extLst>
              <a:ext uri="{FF2B5EF4-FFF2-40B4-BE49-F238E27FC236}">
                <a16:creationId xmlns:a16="http://schemas.microsoft.com/office/drawing/2014/main" xmlns="" id="{FF10DA07-EBF3-42AF-A4F1-4BE3F2360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768" y="5288578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E17B59CE-6479-4AA8-B164-016B8BD8BD5F}"/>
              </a:ext>
            </a:extLst>
          </p:cNvPr>
          <p:cNvSpPr/>
          <p:nvPr/>
        </p:nvSpPr>
        <p:spPr>
          <a:xfrm>
            <a:off x="6629938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D85F43E4-BBF3-4FDA-A253-ACB3D24DADB2}"/>
              </a:ext>
            </a:extLst>
          </p:cNvPr>
          <p:cNvSpPr/>
          <p:nvPr/>
        </p:nvSpPr>
        <p:spPr>
          <a:xfrm>
            <a:off x="5577534" y="51022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7803" y="3258274"/>
            <a:ext cx="361243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장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81841" y="3248980"/>
            <a:ext cx="437104" cy="25270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장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54449" y="3239686"/>
            <a:ext cx="639964" cy="25270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장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30278" y="3248307"/>
            <a:ext cx="851792" cy="25270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장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39399" y="2564904"/>
            <a:ext cx="437104" cy="2527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06237" y="2564904"/>
            <a:ext cx="437104" cy="2527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52020" y="2564904"/>
            <a:ext cx="437104" cy="2527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sz="1900" b="1" dirty="0" smtClean="0">
            <a:solidFill>
              <a:srgbClr val="0070C0"/>
            </a:solidFill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90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41937</TotalTime>
  <Words>2294</Words>
  <Application>Microsoft Office PowerPoint</Application>
  <PresentationFormat>화면 슬라이드 쇼(4:3)</PresentationFormat>
  <Paragraphs>784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7182</cp:revision>
  <cp:lastPrinted>2021-12-20T01:30:02Z</cp:lastPrinted>
  <dcterms:created xsi:type="dcterms:W3CDTF">2008-07-15T12:19:11Z</dcterms:created>
  <dcterms:modified xsi:type="dcterms:W3CDTF">2022-01-07T00:24:57Z</dcterms:modified>
</cp:coreProperties>
</file>